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5.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6.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7.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8.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9" r:id="rId5"/>
    <p:sldMasterId id="2147484337" r:id="rId6"/>
    <p:sldMasterId id="2147484365" r:id="rId7"/>
    <p:sldMasterId id="2147484391" r:id="rId8"/>
    <p:sldMasterId id="2147484421" r:id="rId9"/>
    <p:sldMasterId id="2147484451" r:id="rId10"/>
    <p:sldMasterId id="2147484477" r:id="rId11"/>
    <p:sldMasterId id="2147484509" r:id="rId12"/>
  </p:sldMasterIdLst>
  <p:notesMasterIdLst>
    <p:notesMasterId r:id="rId201"/>
  </p:notesMasterIdLst>
  <p:handoutMasterIdLst>
    <p:handoutMasterId r:id="rId202"/>
  </p:handoutMasterIdLst>
  <p:sldIdLst>
    <p:sldId id="1367" r:id="rId13"/>
    <p:sldId id="1507" r:id="rId14"/>
    <p:sldId id="1465" r:id="rId15"/>
    <p:sldId id="1595" r:id="rId16"/>
    <p:sldId id="1588" r:id="rId17"/>
    <p:sldId id="1589" r:id="rId18"/>
    <p:sldId id="1591" r:id="rId19"/>
    <p:sldId id="1590" r:id="rId20"/>
    <p:sldId id="1592" r:id="rId21"/>
    <p:sldId id="1574" r:id="rId22"/>
    <p:sldId id="1583" r:id="rId23"/>
    <p:sldId id="1593" r:id="rId24"/>
    <p:sldId id="1582" r:id="rId25"/>
    <p:sldId id="1570" r:id="rId26"/>
    <p:sldId id="1594" r:id="rId27"/>
    <p:sldId id="1569" r:id="rId28"/>
    <p:sldId id="1575" r:id="rId29"/>
    <p:sldId id="1571" r:id="rId30"/>
    <p:sldId id="1573" r:id="rId31"/>
    <p:sldId id="1572" r:id="rId32"/>
    <p:sldId id="1576" r:id="rId33"/>
    <p:sldId id="1577" r:id="rId34"/>
    <p:sldId id="1578" r:id="rId35"/>
    <p:sldId id="1579" r:id="rId36"/>
    <p:sldId id="1584" r:id="rId37"/>
    <p:sldId id="1580" r:id="rId38"/>
    <p:sldId id="1585" r:id="rId39"/>
    <p:sldId id="1581" r:id="rId40"/>
    <p:sldId id="1586" r:id="rId41"/>
    <p:sldId id="1547" r:id="rId42"/>
    <p:sldId id="1596" r:id="rId43"/>
    <p:sldId id="1597" r:id="rId44"/>
    <p:sldId id="1598" r:id="rId45"/>
    <p:sldId id="1599" r:id="rId46"/>
    <p:sldId id="1600" r:id="rId47"/>
    <p:sldId id="1601" r:id="rId48"/>
    <p:sldId id="1602" r:id="rId49"/>
    <p:sldId id="1603" r:id="rId50"/>
    <p:sldId id="1604" r:id="rId51"/>
    <p:sldId id="1605" r:id="rId52"/>
    <p:sldId id="1606" r:id="rId53"/>
    <p:sldId id="1607" r:id="rId54"/>
    <p:sldId id="1608" r:id="rId55"/>
    <p:sldId id="1609" r:id="rId56"/>
    <p:sldId id="1610" r:id="rId57"/>
    <p:sldId id="1611" r:id="rId58"/>
    <p:sldId id="1612" r:id="rId59"/>
    <p:sldId id="1613" r:id="rId60"/>
    <p:sldId id="1614" r:id="rId61"/>
    <p:sldId id="1615" r:id="rId62"/>
    <p:sldId id="1616" r:id="rId63"/>
    <p:sldId id="1617" r:id="rId64"/>
    <p:sldId id="1618" r:id="rId65"/>
    <p:sldId id="1619" r:id="rId66"/>
    <p:sldId id="1620" r:id="rId67"/>
    <p:sldId id="1621" r:id="rId68"/>
    <p:sldId id="1622" r:id="rId69"/>
    <p:sldId id="1623" r:id="rId70"/>
    <p:sldId id="1624" r:id="rId71"/>
    <p:sldId id="1625" r:id="rId72"/>
    <p:sldId id="1626" r:id="rId73"/>
    <p:sldId id="1627" r:id="rId74"/>
    <p:sldId id="1628" r:id="rId75"/>
    <p:sldId id="1629" r:id="rId76"/>
    <p:sldId id="1630" r:id="rId77"/>
    <p:sldId id="1631" r:id="rId78"/>
    <p:sldId id="1632" r:id="rId79"/>
    <p:sldId id="1633" r:id="rId80"/>
    <p:sldId id="1634" r:id="rId81"/>
    <p:sldId id="1635" r:id="rId82"/>
    <p:sldId id="1636" r:id="rId83"/>
    <p:sldId id="1637" r:id="rId84"/>
    <p:sldId id="1638" r:id="rId85"/>
    <p:sldId id="1639" r:id="rId86"/>
    <p:sldId id="1640" r:id="rId87"/>
    <p:sldId id="1641" r:id="rId88"/>
    <p:sldId id="1642" r:id="rId89"/>
    <p:sldId id="1643" r:id="rId90"/>
    <p:sldId id="1644" r:id="rId91"/>
    <p:sldId id="1645" r:id="rId92"/>
    <p:sldId id="1646" r:id="rId93"/>
    <p:sldId id="1647" r:id="rId94"/>
    <p:sldId id="1648" r:id="rId95"/>
    <p:sldId id="1649" r:id="rId96"/>
    <p:sldId id="1650" r:id="rId97"/>
    <p:sldId id="1651" r:id="rId98"/>
    <p:sldId id="1652" r:id="rId99"/>
    <p:sldId id="1653" r:id="rId100"/>
    <p:sldId id="1654" r:id="rId101"/>
    <p:sldId id="1655" r:id="rId102"/>
    <p:sldId id="1656" r:id="rId103"/>
    <p:sldId id="1657" r:id="rId104"/>
    <p:sldId id="1658" r:id="rId105"/>
    <p:sldId id="1659" r:id="rId106"/>
    <p:sldId id="1660" r:id="rId107"/>
    <p:sldId id="1661" r:id="rId108"/>
    <p:sldId id="1662" r:id="rId109"/>
    <p:sldId id="1663" r:id="rId110"/>
    <p:sldId id="1664" r:id="rId111"/>
    <p:sldId id="1665" r:id="rId112"/>
    <p:sldId id="1666" r:id="rId113"/>
    <p:sldId id="1667" r:id="rId114"/>
    <p:sldId id="1668" r:id="rId115"/>
    <p:sldId id="1669" r:id="rId116"/>
    <p:sldId id="1670" r:id="rId117"/>
    <p:sldId id="1671" r:id="rId118"/>
    <p:sldId id="1672" r:id="rId119"/>
    <p:sldId id="1673" r:id="rId120"/>
    <p:sldId id="1674" r:id="rId121"/>
    <p:sldId id="1675" r:id="rId122"/>
    <p:sldId id="1676" r:id="rId123"/>
    <p:sldId id="1677" r:id="rId124"/>
    <p:sldId id="1678" r:id="rId125"/>
    <p:sldId id="1679" r:id="rId126"/>
    <p:sldId id="1680" r:id="rId127"/>
    <p:sldId id="1681" r:id="rId128"/>
    <p:sldId id="1682" r:id="rId129"/>
    <p:sldId id="1683" r:id="rId130"/>
    <p:sldId id="1684" r:id="rId131"/>
    <p:sldId id="1685" r:id="rId132"/>
    <p:sldId id="1686" r:id="rId133"/>
    <p:sldId id="1687" r:id="rId134"/>
    <p:sldId id="1688" r:id="rId135"/>
    <p:sldId id="1689" r:id="rId136"/>
    <p:sldId id="1690" r:id="rId137"/>
    <p:sldId id="1691" r:id="rId138"/>
    <p:sldId id="1692" r:id="rId139"/>
    <p:sldId id="1693" r:id="rId140"/>
    <p:sldId id="1694" r:id="rId141"/>
    <p:sldId id="1695" r:id="rId142"/>
    <p:sldId id="1696" r:id="rId143"/>
    <p:sldId id="1697" r:id="rId144"/>
    <p:sldId id="1698" r:id="rId145"/>
    <p:sldId id="1699" r:id="rId146"/>
    <p:sldId id="1700" r:id="rId147"/>
    <p:sldId id="1701" r:id="rId148"/>
    <p:sldId id="1702" r:id="rId149"/>
    <p:sldId id="1703" r:id="rId150"/>
    <p:sldId id="1704" r:id="rId151"/>
    <p:sldId id="1705" r:id="rId152"/>
    <p:sldId id="1706" r:id="rId153"/>
    <p:sldId id="1707" r:id="rId154"/>
    <p:sldId id="1708" r:id="rId155"/>
    <p:sldId id="1709" r:id="rId156"/>
    <p:sldId id="1710" r:id="rId157"/>
    <p:sldId id="1711" r:id="rId158"/>
    <p:sldId id="1712" r:id="rId159"/>
    <p:sldId id="1713" r:id="rId160"/>
    <p:sldId id="1714" r:id="rId161"/>
    <p:sldId id="1715" r:id="rId162"/>
    <p:sldId id="1716" r:id="rId163"/>
    <p:sldId id="1717" r:id="rId164"/>
    <p:sldId id="1718" r:id="rId165"/>
    <p:sldId id="1719" r:id="rId166"/>
    <p:sldId id="1720" r:id="rId167"/>
    <p:sldId id="1721" r:id="rId168"/>
    <p:sldId id="1722" r:id="rId169"/>
    <p:sldId id="1723" r:id="rId170"/>
    <p:sldId id="1724" r:id="rId171"/>
    <p:sldId id="1725" r:id="rId172"/>
    <p:sldId id="1726" r:id="rId173"/>
    <p:sldId id="1727" r:id="rId174"/>
    <p:sldId id="1728" r:id="rId175"/>
    <p:sldId id="1729" r:id="rId176"/>
    <p:sldId id="1730" r:id="rId177"/>
    <p:sldId id="1731" r:id="rId178"/>
    <p:sldId id="1732" r:id="rId179"/>
    <p:sldId id="1733" r:id="rId180"/>
    <p:sldId id="1734" r:id="rId181"/>
    <p:sldId id="1735" r:id="rId182"/>
    <p:sldId id="1736" r:id="rId183"/>
    <p:sldId id="1737" r:id="rId184"/>
    <p:sldId id="1738" r:id="rId185"/>
    <p:sldId id="1739" r:id="rId186"/>
    <p:sldId id="1740" r:id="rId187"/>
    <p:sldId id="1741" r:id="rId188"/>
    <p:sldId id="1742" r:id="rId189"/>
    <p:sldId id="1743" r:id="rId190"/>
    <p:sldId id="1744" r:id="rId191"/>
    <p:sldId id="1745" r:id="rId192"/>
    <p:sldId id="1746" r:id="rId193"/>
    <p:sldId id="1747" r:id="rId194"/>
    <p:sldId id="1748" r:id="rId195"/>
    <p:sldId id="1749" r:id="rId196"/>
    <p:sldId id="1750" r:id="rId197"/>
    <p:sldId id="1751" r:id="rId198"/>
    <p:sldId id="1752" r:id="rId199"/>
    <p:sldId id="1419" r:id="rId20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R23 BO CT Template" id="{A073DAE3-B461-442F-A3D3-6642BD875E45}">
          <p14:sldIdLst>
            <p14:sldId id="1367"/>
            <p14:sldId id="1507"/>
            <p14:sldId id="1465"/>
            <p14:sldId id="1595"/>
            <p14:sldId id="1588"/>
            <p14:sldId id="1589"/>
            <p14:sldId id="1591"/>
            <p14:sldId id="1590"/>
            <p14:sldId id="1592"/>
            <p14:sldId id="1574"/>
            <p14:sldId id="1583"/>
            <p14:sldId id="1593"/>
            <p14:sldId id="1582"/>
            <p14:sldId id="1570"/>
            <p14:sldId id="1594"/>
            <p14:sldId id="1569"/>
            <p14:sldId id="1575"/>
            <p14:sldId id="1571"/>
            <p14:sldId id="1573"/>
            <p14:sldId id="1572"/>
            <p14:sldId id="1576"/>
            <p14:sldId id="1577"/>
            <p14:sldId id="1578"/>
            <p14:sldId id="1579"/>
            <p14:sldId id="1584"/>
            <p14:sldId id="1580"/>
            <p14:sldId id="1585"/>
            <p14:sldId id="1581"/>
            <p14:sldId id="1586"/>
            <p14:sldId id="1547"/>
            <p14:sldId id="1596"/>
            <p14:sldId id="1597"/>
            <p14:sldId id="1598"/>
            <p14:sldId id="1599"/>
            <p14:sldId id="1600"/>
            <p14:sldId id="1601"/>
            <p14:sldId id="1602"/>
            <p14:sldId id="1603"/>
            <p14:sldId id="1604"/>
            <p14:sldId id="1605"/>
            <p14:sldId id="1606"/>
            <p14:sldId id="1607"/>
            <p14:sldId id="1608"/>
            <p14:sldId id="1609"/>
            <p14:sldId id="1610"/>
            <p14:sldId id="1611"/>
            <p14:sldId id="1612"/>
            <p14:sldId id="1613"/>
            <p14:sldId id="1614"/>
            <p14:sldId id="1615"/>
            <p14:sldId id="1616"/>
            <p14:sldId id="1617"/>
            <p14:sldId id="1618"/>
            <p14:sldId id="1619"/>
            <p14:sldId id="1620"/>
            <p14:sldId id="1621"/>
            <p14:sldId id="1622"/>
            <p14:sldId id="1623"/>
            <p14:sldId id="1624"/>
            <p14:sldId id="1625"/>
            <p14:sldId id="1626"/>
            <p14:sldId id="1627"/>
            <p14:sldId id="1628"/>
            <p14:sldId id="1629"/>
            <p14:sldId id="1630"/>
            <p14:sldId id="1631"/>
            <p14:sldId id="1632"/>
            <p14:sldId id="1633"/>
            <p14:sldId id="1634"/>
            <p14:sldId id="1635"/>
            <p14:sldId id="1636"/>
            <p14:sldId id="1637"/>
            <p14:sldId id="1638"/>
            <p14:sldId id="1639"/>
            <p14:sldId id="1640"/>
            <p14:sldId id="1641"/>
            <p14:sldId id="1642"/>
            <p14:sldId id="1643"/>
            <p14:sldId id="1644"/>
            <p14:sldId id="1645"/>
            <p14:sldId id="1646"/>
            <p14:sldId id="1647"/>
            <p14:sldId id="1648"/>
            <p14:sldId id="1649"/>
            <p14:sldId id="1650"/>
            <p14:sldId id="1651"/>
            <p14:sldId id="1652"/>
            <p14:sldId id="1653"/>
            <p14:sldId id="1654"/>
            <p14:sldId id="1655"/>
            <p14:sldId id="1656"/>
            <p14:sldId id="1657"/>
            <p14:sldId id="1658"/>
            <p14:sldId id="1659"/>
            <p14:sldId id="1660"/>
            <p14:sldId id="1661"/>
            <p14:sldId id="1662"/>
            <p14:sldId id="1663"/>
            <p14:sldId id="1664"/>
            <p14:sldId id="1665"/>
            <p14:sldId id="1666"/>
            <p14:sldId id="1667"/>
            <p14:sldId id="1668"/>
            <p14:sldId id="1669"/>
            <p14:sldId id="1670"/>
            <p14:sldId id="1671"/>
            <p14:sldId id="1672"/>
            <p14:sldId id="1673"/>
            <p14:sldId id="1674"/>
            <p14:sldId id="1675"/>
            <p14:sldId id="1676"/>
            <p14:sldId id="1677"/>
            <p14:sldId id="1678"/>
            <p14:sldId id="1679"/>
            <p14:sldId id="1680"/>
            <p14:sldId id="1681"/>
            <p14:sldId id="1682"/>
            <p14:sldId id="1683"/>
            <p14:sldId id="1684"/>
            <p14:sldId id="1685"/>
            <p14:sldId id="1686"/>
            <p14:sldId id="1687"/>
            <p14:sldId id="1688"/>
            <p14:sldId id="1689"/>
            <p14:sldId id="1690"/>
            <p14:sldId id="1691"/>
            <p14:sldId id="1692"/>
            <p14:sldId id="1693"/>
            <p14:sldId id="1694"/>
            <p14:sldId id="1695"/>
            <p14:sldId id="1696"/>
            <p14:sldId id="1697"/>
            <p14:sldId id="1698"/>
            <p14:sldId id="1699"/>
            <p14:sldId id="1700"/>
            <p14:sldId id="1701"/>
            <p14:sldId id="1702"/>
            <p14:sldId id="1703"/>
            <p14:sldId id="1704"/>
            <p14:sldId id="1705"/>
            <p14:sldId id="1706"/>
            <p14:sldId id="1707"/>
            <p14:sldId id="1708"/>
            <p14:sldId id="1709"/>
            <p14:sldId id="1710"/>
            <p14:sldId id="1711"/>
            <p14:sldId id="1712"/>
            <p14:sldId id="1713"/>
            <p14:sldId id="1714"/>
            <p14:sldId id="1715"/>
            <p14:sldId id="1716"/>
            <p14:sldId id="1717"/>
            <p14:sldId id="1718"/>
            <p14:sldId id="1719"/>
            <p14:sldId id="1720"/>
            <p14:sldId id="1721"/>
            <p14:sldId id="1722"/>
            <p14:sldId id="1723"/>
            <p14:sldId id="1724"/>
            <p14:sldId id="1725"/>
            <p14:sldId id="1726"/>
            <p14:sldId id="1727"/>
            <p14:sldId id="1728"/>
            <p14:sldId id="1729"/>
            <p14:sldId id="1730"/>
            <p14:sldId id="1731"/>
            <p14:sldId id="1732"/>
            <p14:sldId id="1733"/>
            <p14:sldId id="1734"/>
          </p14:sldIdLst>
        </p14:section>
        <p14:section name="Extra Slides" id="{41005F7A-8CFE-4B96-BCDB-D8A79DDDFA53}">
          <p14:sldIdLst>
            <p14:sldId id="1735"/>
            <p14:sldId id="1736"/>
            <p14:sldId id="1737"/>
            <p14:sldId id="1738"/>
            <p14:sldId id="1739"/>
            <p14:sldId id="1740"/>
            <p14:sldId id="1741"/>
            <p14:sldId id="1742"/>
            <p14:sldId id="1743"/>
            <p14:sldId id="1744"/>
            <p14:sldId id="1745"/>
            <p14:sldId id="1746"/>
            <p14:sldId id="1747"/>
            <p14:sldId id="1748"/>
            <p14:sldId id="1749"/>
            <p14:sldId id="1750"/>
            <p14:sldId id="1751"/>
            <p14:sldId id="1752"/>
            <p14:sldId id="141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2050"/>
    <a:srgbClr val="FFFFFF"/>
    <a:srgbClr val="505050"/>
    <a:srgbClr val="FF8C00"/>
    <a:srgbClr val="00BCF2"/>
    <a:srgbClr val="00188F"/>
    <a:srgbClr val="D63F27"/>
    <a:srgbClr val="F78C1F"/>
    <a:srgbClr val="0B4B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05" autoAdjust="0"/>
    <p:restoredTop sz="72010" autoAdjust="0"/>
  </p:normalViewPr>
  <p:slideViewPr>
    <p:cSldViewPr>
      <p:cViewPr varScale="1">
        <p:scale>
          <a:sx n="80" d="100"/>
          <a:sy n="80" d="100"/>
        </p:scale>
        <p:origin x="1470" y="5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100" d="100"/>
          <a:sy n="100" d="100"/>
        </p:scale>
        <p:origin x="2694"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38" Type="http://schemas.openxmlformats.org/officeDocument/2006/relationships/slide" Target="slides/slide126.xml"/><Relationship Id="rId159" Type="http://schemas.openxmlformats.org/officeDocument/2006/relationships/slide" Target="slides/slide147.xml"/><Relationship Id="rId170" Type="http://schemas.openxmlformats.org/officeDocument/2006/relationships/slide" Target="slides/slide158.xml"/><Relationship Id="rId191" Type="http://schemas.openxmlformats.org/officeDocument/2006/relationships/slide" Target="slides/slide179.xml"/><Relationship Id="rId205" Type="http://schemas.openxmlformats.org/officeDocument/2006/relationships/viewProps" Target="viewProps.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28" Type="http://schemas.openxmlformats.org/officeDocument/2006/relationships/slide" Target="slides/slide116.xml"/><Relationship Id="rId144" Type="http://schemas.openxmlformats.org/officeDocument/2006/relationships/slide" Target="slides/slide132.xml"/><Relationship Id="rId149" Type="http://schemas.openxmlformats.org/officeDocument/2006/relationships/slide" Target="slides/slide137.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160" Type="http://schemas.openxmlformats.org/officeDocument/2006/relationships/slide" Target="slides/slide148.xml"/><Relationship Id="rId165" Type="http://schemas.openxmlformats.org/officeDocument/2006/relationships/slide" Target="slides/slide153.xml"/><Relationship Id="rId181" Type="http://schemas.openxmlformats.org/officeDocument/2006/relationships/slide" Target="slides/slide169.xml"/><Relationship Id="rId186" Type="http://schemas.openxmlformats.org/officeDocument/2006/relationships/slide" Target="slides/slide174.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slide" Target="slides/slide106.xml"/><Relationship Id="rId134" Type="http://schemas.openxmlformats.org/officeDocument/2006/relationships/slide" Target="slides/slide122.xml"/><Relationship Id="rId139" Type="http://schemas.openxmlformats.org/officeDocument/2006/relationships/slide" Target="slides/slide127.xml"/><Relationship Id="rId80" Type="http://schemas.openxmlformats.org/officeDocument/2006/relationships/slide" Target="slides/slide68.xml"/><Relationship Id="rId85" Type="http://schemas.openxmlformats.org/officeDocument/2006/relationships/slide" Target="slides/slide73.xml"/><Relationship Id="rId150" Type="http://schemas.openxmlformats.org/officeDocument/2006/relationships/slide" Target="slides/slide138.xml"/><Relationship Id="rId155" Type="http://schemas.openxmlformats.org/officeDocument/2006/relationships/slide" Target="slides/slide143.xml"/><Relationship Id="rId171" Type="http://schemas.openxmlformats.org/officeDocument/2006/relationships/slide" Target="slides/slide159.xml"/><Relationship Id="rId176" Type="http://schemas.openxmlformats.org/officeDocument/2006/relationships/slide" Target="slides/slide164.xml"/><Relationship Id="rId192" Type="http://schemas.openxmlformats.org/officeDocument/2006/relationships/slide" Target="slides/slide180.xml"/><Relationship Id="rId197" Type="http://schemas.openxmlformats.org/officeDocument/2006/relationships/slide" Target="slides/slide185.xml"/><Relationship Id="rId206" Type="http://schemas.openxmlformats.org/officeDocument/2006/relationships/theme" Target="theme/theme1.xml"/><Relationship Id="rId201" Type="http://schemas.openxmlformats.org/officeDocument/2006/relationships/notesMaster" Target="notesMasters/notesMaster1.xml"/><Relationship Id="rId12" Type="http://schemas.openxmlformats.org/officeDocument/2006/relationships/slideMaster" Target="slideMasters/slideMaster9.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slide" Target="slides/slide112.xml"/><Relationship Id="rId129" Type="http://schemas.openxmlformats.org/officeDocument/2006/relationships/slide" Target="slides/slide117.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40" Type="http://schemas.openxmlformats.org/officeDocument/2006/relationships/slide" Target="slides/slide128.xml"/><Relationship Id="rId145" Type="http://schemas.openxmlformats.org/officeDocument/2006/relationships/slide" Target="slides/slide133.xml"/><Relationship Id="rId161" Type="http://schemas.openxmlformats.org/officeDocument/2006/relationships/slide" Target="slides/slide149.xml"/><Relationship Id="rId166" Type="http://schemas.openxmlformats.org/officeDocument/2006/relationships/slide" Target="slides/slide154.xml"/><Relationship Id="rId182" Type="http://schemas.openxmlformats.org/officeDocument/2006/relationships/slide" Target="slides/slide170.xml"/><Relationship Id="rId187" Type="http://schemas.openxmlformats.org/officeDocument/2006/relationships/slide" Target="slides/slide175.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schemas.openxmlformats.org/officeDocument/2006/relationships/slide" Target="slides/slide118.xml"/><Relationship Id="rId135" Type="http://schemas.openxmlformats.org/officeDocument/2006/relationships/slide" Target="slides/slide123.xml"/><Relationship Id="rId151" Type="http://schemas.openxmlformats.org/officeDocument/2006/relationships/slide" Target="slides/slide139.xml"/><Relationship Id="rId156" Type="http://schemas.openxmlformats.org/officeDocument/2006/relationships/slide" Target="slides/slide144.xml"/><Relationship Id="rId177" Type="http://schemas.openxmlformats.org/officeDocument/2006/relationships/slide" Target="slides/slide165.xml"/><Relationship Id="rId198" Type="http://schemas.openxmlformats.org/officeDocument/2006/relationships/slide" Target="slides/slide186.xml"/><Relationship Id="rId172" Type="http://schemas.openxmlformats.org/officeDocument/2006/relationships/slide" Target="slides/slide160.xml"/><Relationship Id="rId193" Type="http://schemas.openxmlformats.org/officeDocument/2006/relationships/slide" Target="slides/slide181.xml"/><Relationship Id="rId202" Type="http://schemas.openxmlformats.org/officeDocument/2006/relationships/handoutMaster" Target="handoutMasters/handoutMaster1.xml"/><Relationship Id="rId207" Type="http://schemas.openxmlformats.org/officeDocument/2006/relationships/tableStyles" Target="tableStyles.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141" Type="http://schemas.openxmlformats.org/officeDocument/2006/relationships/slide" Target="slides/slide129.xml"/><Relationship Id="rId146" Type="http://schemas.openxmlformats.org/officeDocument/2006/relationships/slide" Target="slides/slide134.xml"/><Relationship Id="rId167" Type="http://schemas.openxmlformats.org/officeDocument/2006/relationships/slide" Target="slides/slide155.xml"/><Relationship Id="rId188" Type="http://schemas.openxmlformats.org/officeDocument/2006/relationships/slide" Target="slides/slide176.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162" Type="http://schemas.openxmlformats.org/officeDocument/2006/relationships/slide" Target="slides/slide150.xml"/><Relationship Id="rId183" Type="http://schemas.openxmlformats.org/officeDocument/2006/relationships/slide" Target="slides/slide171.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157" Type="http://schemas.openxmlformats.org/officeDocument/2006/relationships/slide" Target="slides/slide145.xml"/><Relationship Id="rId178" Type="http://schemas.openxmlformats.org/officeDocument/2006/relationships/slide" Target="slides/slide166.xml"/><Relationship Id="rId61" Type="http://schemas.openxmlformats.org/officeDocument/2006/relationships/slide" Target="slides/slide49.xml"/><Relationship Id="rId82" Type="http://schemas.openxmlformats.org/officeDocument/2006/relationships/slide" Target="slides/slide70.xml"/><Relationship Id="rId152" Type="http://schemas.openxmlformats.org/officeDocument/2006/relationships/slide" Target="slides/slide140.xml"/><Relationship Id="rId173" Type="http://schemas.openxmlformats.org/officeDocument/2006/relationships/slide" Target="slides/slide161.xml"/><Relationship Id="rId194" Type="http://schemas.openxmlformats.org/officeDocument/2006/relationships/slide" Target="slides/slide182.xml"/><Relationship Id="rId199" Type="http://schemas.openxmlformats.org/officeDocument/2006/relationships/slide" Target="slides/slide187.xml"/><Relationship Id="rId203" Type="http://schemas.openxmlformats.org/officeDocument/2006/relationships/commentAuthors" Target="commentAuthors.xml"/><Relationship Id="rId208" Type="http://schemas.microsoft.com/office/2016/11/relationships/changesInfo" Target="changesInfos/changesInfo1.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slide" Target="slides/slide135.xml"/><Relationship Id="rId168" Type="http://schemas.openxmlformats.org/officeDocument/2006/relationships/slide" Target="slides/slide156.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slide" Target="slides/slide130.xml"/><Relationship Id="rId163" Type="http://schemas.openxmlformats.org/officeDocument/2006/relationships/slide" Target="slides/slide151.xml"/><Relationship Id="rId184" Type="http://schemas.openxmlformats.org/officeDocument/2006/relationships/slide" Target="slides/slide172.xml"/><Relationship Id="rId189" Type="http://schemas.openxmlformats.org/officeDocument/2006/relationships/slide" Target="slides/slide177.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137" Type="http://schemas.openxmlformats.org/officeDocument/2006/relationships/slide" Target="slides/slide125.xml"/><Relationship Id="rId158" Type="http://schemas.openxmlformats.org/officeDocument/2006/relationships/slide" Target="slides/slide146.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slide" Target="slides/slide120.xml"/><Relationship Id="rId153" Type="http://schemas.openxmlformats.org/officeDocument/2006/relationships/slide" Target="slides/slide141.xml"/><Relationship Id="rId174" Type="http://schemas.openxmlformats.org/officeDocument/2006/relationships/slide" Target="slides/slide162.xml"/><Relationship Id="rId179" Type="http://schemas.openxmlformats.org/officeDocument/2006/relationships/slide" Target="slides/slide167.xml"/><Relationship Id="rId195" Type="http://schemas.openxmlformats.org/officeDocument/2006/relationships/slide" Target="slides/slide183.xml"/><Relationship Id="rId209" Type="http://schemas.microsoft.com/office/2015/10/relationships/revisionInfo" Target="revisionInfo.xml"/><Relationship Id="rId190" Type="http://schemas.openxmlformats.org/officeDocument/2006/relationships/slide" Target="slides/slide178.xml"/><Relationship Id="rId204" Type="http://schemas.openxmlformats.org/officeDocument/2006/relationships/presProps" Target="presProps.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7.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43" Type="http://schemas.openxmlformats.org/officeDocument/2006/relationships/slide" Target="slides/slide131.xml"/><Relationship Id="rId148" Type="http://schemas.openxmlformats.org/officeDocument/2006/relationships/slide" Target="slides/slide136.xml"/><Relationship Id="rId164" Type="http://schemas.openxmlformats.org/officeDocument/2006/relationships/slide" Target="slides/slide152.xml"/><Relationship Id="rId169" Type="http://schemas.openxmlformats.org/officeDocument/2006/relationships/slide" Target="slides/slide157.xml"/><Relationship Id="rId185" Type="http://schemas.openxmlformats.org/officeDocument/2006/relationships/slide" Target="slides/slide173.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68.xml"/><Relationship Id="rId26" Type="http://schemas.openxmlformats.org/officeDocument/2006/relationships/slide" Target="slides/slide14.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54" Type="http://schemas.openxmlformats.org/officeDocument/2006/relationships/slide" Target="slides/slide142.xml"/><Relationship Id="rId175" Type="http://schemas.openxmlformats.org/officeDocument/2006/relationships/slide" Target="slides/slide163.xml"/><Relationship Id="rId196" Type="http://schemas.openxmlformats.org/officeDocument/2006/relationships/slide" Target="slides/slide184.xml"/><Relationship Id="rId200" Type="http://schemas.openxmlformats.org/officeDocument/2006/relationships/slide" Target="slides/slide18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 Kanade" userId="45d3e8b635780c10" providerId="LiveId" clId="{D5A8180D-4152-4566-8C3D-06FDACB11C5D}"/>
    <pc:docChg chg="undo custSel addSld modSld">
      <pc:chgData name="S Kanade" userId="45d3e8b635780c10" providerId="LiveId" clId="{D5A8180D-4152-4566-8C3D-06FDACB11C5D}" dt="2017-09-11T11:08:01.043" v="554" actId="20577"/>
      <pc:docMkLst>
        <pc:docMk/>
      </pc:docMkLst>
      <pc:sldChg chg="modSp">
        <pc:chgData name="S Kanade" userId="45d3e8b635780c10" providerId="LiveId" clId="{D5A8180D-4152-4566-8C3D-06FDACB11C5D}" dt="2017-09-11T11:07:29.447" v="487" actId="20577"/>
        <pc:sldMkLst>
          <pc:docMk/>
          <pc:sldMk cId="4032104887" sldId="1588"/>
        </pc:sldMkLst>
        <pc:spChg chg="mod">
          <ac:chgData name="S Kanade" userId="45d3e8b635780c10" providerId="LiveId" clId="{D5A8180D-4152-4566-8C3D-06FDACB11C5D}" dt="2017-09-11T11:07:29.447" v="487" actId="20577"/>
          <ac:spMkLst>
            <pc:docMk/>
            <pc:sldMk cId="4032104887" sldId="1588"/>
            <ac:spMk id="2" creationId="{00000000-0000-0000-0000-000000000000}"/>
          </ac:spMkLst>
        </pc:spChg>
      </pc:sldChg>
      <pc:sldChg chg="modSp">
        <pc:chgData name="S Kanade" userId="45d3e8b635780c10" providerId="LiveId" clId="{D5A8180D-4152-4566-8C3D-06FDACB11C5D}" dt="2017-09-11T11:07:38.091" v="488" actId="20577"/>
        <pc:sldMkLst>
          <pc:docMk/>
          <pc:sldMk cId="2791267094" sldId="1589"/>
        </pc:sldMkLst>
        <pc:spChg chg="mod">
          <ac:chgData name="S Kanade" userId="45d3e8b635780c10" providerId="LiveId" clId="{D5A8180D-4152-4566-8C3D-06FDACB11C5D}" dt="2017-09-11T11:07:38.091" v="488" actId="20577"/>
          <ac:spMkLst>
            <pc:docMk/>
            <pc:sldMk cId="2791267094" sldId="1589"/>
            <ac:spMk id="2" creationId="{00000000-0000-0000-0000-000000000000}"/>
          </ac:spMkLst>
        </pc:spChg>
      </pc:sldChg>
      <pc:sldChg chg="modSp">
        <pc:chgData name="S Kanade" userId="45d3e8b635780c10" providerId="LiveId" clId="{D5A8180D-4152-4566-8C3D-06FDACB11C5D}" dt="2017-09-11T11:07:42.149" v="490" actId="20577"/>
        <pc:sldMkLst>
          <pc:docMk/>
          <pc:sldMk cId="1728241287" sldId="1590"/>
        </pc:sldMkLst>
        <pc:spChg chg="mod">
          <ac:chgData name="S Kanade" userId="45d3e8b635780c10" providerId="LiveId" clId="{D5A8180D-4152-4566-8C3D-06FDACB11C5D}" dt="2017-09-11T11:07:42.149" v="490" actId="20577"/>
          <ac:spMkLst>
            <pc:docMk/>
            <pc:sldMk cId="1728241287" sldId="1590"/>
            <ac:spMk id="2" creationId="{00000000-0000-0000-0000-000000000000}"/>
          </ac:spMkLst>
        </pc:spChg>
      </pc:sldChg>
      <pc:sldChg chg="modSp">
        <pc:chgData name="S Kanade" userId="45d3e8b635780c10" providerId="LiveId" clId="{D5A8180D-4152-4566-8C3D-06FDACB11C5D}" dt="2017-09-11T11:07:40.062" v="489" actId="20577"/>
        <pc:sldMkLst>
          <pc:docMk/>
          <pc:sldMk cId="2746497839" sldId="1591"/>
        </pc:sldMkLst>
        <pc:spChg chg="mod">
          <ac:chgData name="S Kanade" userId="45d3e8b635780c10" providerId="LiveId" clId="{D5A8180D-4152-4566-8C3D-06FDACB11C5D}" dt="2017-09-11T11:07:40.062" v="489" actId="20577"/>
          <ac:spMkLst>
            <pc:docMk/>
            <pc:sldMk cId="2746497839" sldId="1591"/>
            <ac:spMk id="2" creationId="{00000000-0000-0000-0000-000000000000}"/>
          </ac:spMkLst>
        </pc:spChg>
      </pc:sldChg>
      <pc:sldChg chg="modSp">
        <pc:chgData name="S Kanade" userId="45d3e8b635780c10" providerId="LiveId" clId="{D5A8180D-4152-4566-8C3D-06FDACB11C5D}" dt="2017-09-11T11:08:01.043" v="554" actId="20577"/>
        <pc:sldMkLst>
          <pc:docMk/>
          <pc:sldMk cId="1283633127" sldId="1592"/>
        </pc:sldMkLst>
        <pc:spChg chg="mod">
          <ac:chgData name="S Kanade" userId="45d3e8b635780c10" providerId="LiveId" clId="{D5A8180D-4152-4566-8C3D-06FDACB11C5D}" dt="2017-09-11T11:08:01.043" v="554" actId="20577"/>
          <ac:spMkLst>
            <pc:docMk/>
            <pc:sldMk cId="1283633127" sldId="1592"/>
            <ac:spMk id="2" creationId="{00000000-0000-0000-0000-000000000000}"/>
          </ac:spMkLst>
        </pc:spChg>
      </pc:sldChg>
      <pc:sldChg chg="modSp add modNotesTx">
        <pc:chgData name="S Kanade" userId="45d3e8b635780c10" providerId="LiveId" clId="{D5A8180D-4152-4566-8C3D-06FDACB11C5D}" dt="2017-09-11T11:05:51.357" v="426" actId="20577"/>
        <pc:sldMkLst>
          <pc:docMk/>
          <pc:sldMk cId="2657045400" sldId="1595"/>
        </pc:sldMkLst>
        <pc:spChg chg="mod">
          <ac:chgData name="S Kanade" userId="45d3e8b635780c10" providerId="LiveId" clId="{D5A8180D-4152-4566-8C3D-06FDACB11C5D}" dt="2017-09-11T11:05:14.376" v="402" actId="20577"/>
          <ac:spMkLst>
            <pc:docMk/>
            <pc:sldMk cId="2657045400" sldId="1595"/>
            <ac:spMk id="2" creationId="{00000000-0000-0000-0000-000000000000}"/>
          </ac:spMkLst>
        </pc:spChg>
        <pc:spChg chg="mod">
          <ac:chgData name="S Kanade" userId="45d3e8b635780c10" providerId="LiveId" clId="{D5A8180D-4152-4566-8C3D-06FDACB11C5D}" dt="2017-09-11T11:05:51.357" v="426" actId="20577"/>
          <ac:spMkLst>
            <pc:docMk/>
            <pc:sldMk cId="2657045400" sldId="1595"/>
            <ac:spMk id="4" creationId="{00000000-0000-0000-0000-000000000000}"/>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9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TechReady 23</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10/1/2017 12:43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23</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10/1/2017 12:43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curl.haxx.se/"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ics.uci.edu/~fielding/pubs/dissertation/references.htm#ref_61"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www.ics.uci.edu/~fielding/pubs/dissertation/references.htm#ref_61"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www.ics.uci.edu/~fielding/pubs/dissertation/references.htm#ref_135"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www.ics.uci.edu/~fielding/pubs/dissertation/references.htm#ref_48"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10/1/2017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04838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10/1/2017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82034106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087083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382802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611554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9658313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8147976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7038635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2783680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2054032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5626641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http://www.restapitutorial.com/httpstatuscodes.html</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18757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10/1/2017 12:44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70763026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GET or PUT (doing an update) can return a 200. Makes sense for the GET to return the resource, not always for a PUT</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0130177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302: </a:t>
            </a:r>
            <a:r>
              <a:rPr lang="en-US" dirty="0">
                <a:effectLst/>
              </a:rPr>
              <a:t>The requested resource resides temporarily under a different URI. Since the redirection might be altered on occasion, the client SHOULD continue to use the Request-URI for future requests. This response is only cacheable if indicated by a Cache-Control or Expires header field.</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304: If the client has performed a conditional GET request and access is allowed, but the document has not been modified, the server SHOULD respond with this status code. The 304 response MUST NOT contain a message-body, and thus is always terminated by the first empty line after the header fields.</a:t>
            </a:r>
            <a:endParaRPr lang="en-US" dirty="0">
              <a:effectLst/>
            </a:endParaRPr>
          </a:p>
          <a:p>
            <a:pPr marL="0" indent="0">
              <a:buNone/>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7310235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401: The request requires user authentication. The response MUST include a WWW-Authenticate header field containing a challenge applicable to the requested resource. The client MAY repeat the request with a suitable Authorization header field.</a:t>
            </a:r>
          </a:p>
          <a:p>
            <a:pPr marL="0" indent="0">
              <a:buNone/>
            </a:pPr>
            <a:r>
              <a:rPr lang="en-US" dirty="0"/>
              <a:t>403: The server understood the request, but is refusing to fulfill it. Authorization will not help and the request SHOULD NOT be repeated. If the request method was not HEAD and the server wishes to make public why the request has not been fulfilled, it SHOULD describe the reason for the refusal in the entity. If the server does not wish to make this information available to the client, the status code 404 (Not Found) can be used instead.</a:t>
            </a:r>
          </a:p>
          <a:p>
            <a:r>
              <a:rPr lang="en-US" dirty="0"/>
              <a:t>409: The request could not be completed due to a conflict with the current state of the resource. This code is only allowed in situations where it is expected that the user might be able to resolve the conflict and resubmit the request. The response body SHOULD include enough information for the user to recognize the source of the conflict. Ideally, the response entity would include enough information for the user or user agent to fix the problem; however, that might not be possible and is not required.</a:t>
            </a:r>
          </a:p>
          <a:p>
            <a:r>
              <a:rPr lang="en-US" dirty="0"/>
              <a:t>Conflicts are most likely to occur in response to a PUT request. For example, if versioning were being used and the entity being PUT included changes to a resource which conflict with those made by an earlier (third-party) request, the server might use the 409 response to indicate that it can't complete the request. In this case, the response entity would likely contain a list of the differences between the two versions in a format defined by the response Content-Type.</a:t>
            </a:r>
          </a:p>
          <a:p>
            <a:pPr marL="0" indent="0">
              <a:buNone/>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8656588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Use this when there is nothing the client could do to prevent the error.</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676123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http://stackoverflow.com/questions/630453/put-vs-post-in-rest</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r>
              <a:rPr lang="en-US" b="1" dirty="0"/>
              <a:t>POST</a:t>
            </a:r>
            <a:r>
              <a:rPr lang="en-US" dirty="0"/>
              <a:t> to a URL </a:t>
            </a:r>
            <a:r>
              <a:rPr lang="en-US" b="1" dirty="0"/>
              <a:t>creates a child resource</a:t>
            </a:r>
            <a:r>
              <a:rPr lang="en-US" dirty="0"/>
              <a:t> at a </a:t>
            </a:r>
            <a:r>
              <a:rPr lang="en-US" i="1" dirty="0"/>
              <a:t>server defined</a:t>
            </a:r>
            <a:r>
              <a:rPr lang="en-US" dirty="0"/>
              <a:t> URL.</a:t>
            </a:r>
          </a:p>
          <a:p>
            <a:r>
              <a:rPr lang="en-US" b="1" dirty="0"/>
              <a:t>PUT</a:t>
            </a:r>
            <a:r>
              <a:rPr lang="en-US" dirty="0"/>
              <a:t> to a URL </a:t>
            </a:r>
            <a:r>
              <a:rPr lang="en-US" b="1" dirty="0"/>
              <a:t>creates/replaces the resource</a:t>
            </a:r>
            <a:r>
              <a:rPr lang="en-US" dirty="0"/>
              <a:t> in its entirety at the </a:t>
            </a:r>
            <a:r>
              <a:rPr lang="en-US" i="1" dirty="0"/>
              <a:t>client defined</a:t>
            </a:r>
            <a:r>
              <a:rPr lang="en-US" dirty="0"/>
              <a:t> URL. </a:t>
            </a:r>
          </a:p>
          <a:p>
            <a:r>
              <a:rPr lang="en-US" b="1" dirty="0"/>
              <a:t>PATCH</a:t>
            </a:r>
            <a:r>
              <a:rPr lang="en-US" dirty="0"/>
              <a:t> to a URL </a:t>
            </a:r>
            <a:r>
              <a:rPr lang="en-US" b="1" dirty="0"/>
              <a:t>updates </a:t>
            </a:r>
            <a:r>
              <a:rPr lang="en-US" b="1" i="1" dirty="0"/>
              <a:t>part</a:t>
            </a:r>
            <a:r>
              <a:rPr lang="en-US" b="1" dirty="0"/>
              <a:t> of the resource</a:t>
            </a:r>
            <a:r>
              <a:rPr lang="en-US" dirty="0"/>
              <a:t> at that client defined URL.</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Problem: How to ensure resource id is unique?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Resources can be created by multiple clients concurrently</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Solution 1: let the client choose a unique id (e.g. GUID)</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Solution 2: let</a:t>
            </a:r>
            <a:r>
              <a:rPr lang="en-US" baseline="0" dirty="0"/>
              <a:t> the server compute the unique id.</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Problem: Duplicate instances may be created if requests are repeated due to unreliable communication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r>
              <a:rPr lang="en-US" dirty="0"/>
              <a:t>Both PUT and POST can be used for creating. </a:t>
            </a:r>
          </a:p>
          <a:p>
            <a:r>
              <a:rPr lang="en-US" dirty="0"/>
              <a:t>You have to ask "what are you performing the action to?" to distinguish what you should be using. Let's assume you're designing an API for asking questions. If you want to use POST then you would do that to a list of questions. If you want to use PUT then you would do that to a particular question.</a:t>
            </a:r>
          </a:p>
          <a:p>
            <a:r>
              <a:rPr lang="en-US" b="1" dirty="0"/>
              <a:t>Great both can be used, so which one should I use in my RESTful design:</a:t>
            </a:r>
            <a:endParaRPr lang="en-US" dirty="0"/>
          </a:p>
          <a:p>
            <a:r>
              <a:rPr lang="en-US" dirty="0"/>
              <a:t>You do not need to support both PUT and POST. </a:t>
            </a:r>
          </a:p>
          <a:p>
            <a:r>
              <a:rPr lang="en-US" dirty="0"/>
              <a:t>Which is used is left up to you. But just remember to use the right one depending on what object you are referencing in the request. </a:t>
            </a:r>
          </a:p>
          <a:p>
            <a:r>
              <a:rPr lang="en-US" dirty="0"/>
              <a:t>Some considerations:</a:t>
            </a:r>
          </a:p>
          <a:p>
            <a:r>
              <a:rPr lang="en-US" dirty="0"/>
              <a:t>Do you name your URL objects you create explicitly, or let the server decide? If you name them then use PUT. If you let the server decide then use POST.</a:t>
            </a:r>
          </a:p>
          <a:p>
            <a:r>
              <a:rPr lang="en-US" dirty="0"/>
              <a:t>PUT is idempotent, so if you PUT an object twice, it has no effect. This is a nice property, so I would use PUT when possible. </a:t>
            </a:r>
          </a:p>
          <a:p>
            <a:r>
              <a:rPr lang="en-US" dirty="0"/>
              <a:t>You can update or create a resource with PUT with the same object URL</a:t>
            </a:r>
          </a:p>
          <a:p>
            <a:r>
              <a:rPr lang="en-US" dirty="0"/>
              <a:t>With POST you can have 2 requests coming in at the same time making modifications to a URL, and they may update different parts of the object.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0136940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0463663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5359010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248225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Everything through GET</a:t>
            </a:r>
          </a:p>
          <a:p>
            <a:r>
              <a:rPr lang="en-US" sz="900" kern="1200" dirty="0">
                <a:solidFill>
                  <a:schemeClr val="tx1"/>
                </a:solidFill>
                <a:effectLst/>
                <a:latin typeface="Segoe UI Light" pitchFamily="34" charset="0"/>
                <a:ea typeface="+mn-ea"/>
                <a:cs typeface="+mn-cs"/>
              </a:rPr>
              <a:t>• Advantage: Easy to test from a Browser address bar (the “action” is represented in the resource URI)</a:t>
            </a:r>
          </a:p>
          <a:p>
            <a:r>
              <a:rPr lang="en-US" sz="900" kern="1200" dirty="0">
                <a:solidFill>
                  <a:schemeClr val="tx1"/>
                </a:solidFill>
                <a:effectLst/>
                <a:latin typeface="Segoe UI Light" pitchFamily="34" charset="0"/>
                <a:ea typeface="+mn-ea"/>
                <a:cs typeface="+mn-cs"/>
              </a:rPr>
              <a:t>• Problem: GET should only be used for read-only (= idempotent and safe) requests.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What happens if you bookmark one of those links?</a:t>
            </a:r>
          </a:p>
          <a:p>
            <a:r>
              <a:rPr lang="en-US" sz="900" kern="1200" dirty="0">
                <a:solidFill>
                  <a:schemeClr val="tx1"/>
                </a:solidFill>
                <a:effectLst/>
                <a:latin typeface="Segoe UI Light" pitchFamily="34" charset="0"/>
                <a:ea typeface="+mn-ea"/>
                <a:cs typeface="+mn-cs"/>
              </a:rPr>
              <a:t>• Limitation: Requests can only send up to approx. 4KB of data (414 Request-URI Too Long)</a:t>
            </a:r>
          </a:p>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655849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843868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10/1/2017 12:44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77347450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9448294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a:t>
            </a:r>
            <a:r>
              <a:rPr lang="en-US" baseline="0" dirty="0"/>
              <a:t> </a:t>
            </a:r>
            <a:r>
              <a:rPr lang="en-US" baseline="0" dirty="0" err="1"/>
              <a:t>shallt</a:t>
            </a:r>
            <a:r>
              <a:rPr lang="en-US" baseline="0" dirty="0"/>
              <a:t> not break existing clients</a:t>
            </a: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380866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1958601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3267836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3240874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7695014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2649951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WebAPI</a:t>
            </a:r>
            <a:r>
              <a:rPr lang="en-US" baseline="0" dirty="0"/>
              <a:t>-Versioning-Demo\URI Path Versioning</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097E157-E0D5-46B4-9986-DBFE9E7E9A3F}"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4567998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3588111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67836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10/1/2017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8925661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using standard MIME types,</a:t>
            </a:r>
            <a:r>
              <a:rPr lang="en-US" baseline="0" dirty="0"/>
              <a:t> use custom</a:t>
            </a:r>
          </a:p>
          <a:p>
            <a:r>
              <a:rPr lang="en-US" baseline="0" dirty="0"/>
              <a:t>Can include information in Accept Header for format too:</a:t>
            </a:r>
          </a:p>
          <a:p>
            <a:r>
              <a:rPr lang="en-US" baseline="0" dirty="0"/>
              <a:t>Accept: application/myapp.v1.customer.json</a:t>
            </a: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50876176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0801673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1332538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be a header value that is only</a:t>
            </a:r>
            <a:r>
              <a:rPr lang="en-US" baseline="0" dirty="0"/>
              <a:t> of value to your API</a:t>
            </a:r>
          </a:p>
          <a:p>
            <a:r>
              <a:rPr lang="en-US" baseline="0" dirty="0"/>
              <a:t>Common to use API Date instead of number</a:t>
            </a: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1940380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210148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VersioningDemo</a:t>
            </a:r>
            <a:endParaRPr lang="en-US" baseline="0"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097E157-E0D5-46B4-9986-DBFE9E7E9A3F}"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7921611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83128350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7283558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err="1">
                <a:solidFill>
                  <a:schemeClr val="tx1"/>
                </a:solidFill>
                <a:effectLst/>
                <a:latin typeface="Segoe UI Light" pitchFamily="34" charset="0"/>
                <a:ea typeface="+mn-ea"/>
                <a:cs typeface="+mn-cs"/>
              </a:rPr>
              <a:t>cURL</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3"/>
              </a:rPr>
              <a:t>http://curl.haxx.se</a:t>
            </a:r>
            <a:r>
              <a:rPr lang="en-US" sz="900" kern="1200" dirty="0">
                <a:solidFill>
                  <a:schemeClr val="tx1"/>
                </a:solidFill>
                <a:effectLst/>
                <a:latin typeface="Segoe UI Light" pitchFamily="34" charset="0"/>
                <a:ea typeface="+mn-ea"/>
                <a:cs typeface="+mn-cs"/>
              </a:rPr>
              <a:t>)</a:t>
            </a: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3722218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900" kern="1200" dirty="0">
                <a:solidFill>
                  <a:schemeClr val="tx1"/>
                </a:solidFill>
                <a:effectLst/>
                <a:latin typeface="Segoe UI Light" pitchFamily="34" charset="0"/>
                <a:ea typeface="+mn-ea"/>
                <a:cs typeface="+mn-cs"/>
              </a:rPr>
              <a:t>http://data.worldbank.org/developers</a:t>
            </a:r>
          </a:p>
          <a:p>
            <a:pPr lvl="1"/>
            <a:r>
              <a:rPr lang="en-US" sz="900" kern="1200" dirty="0">
                <a:solidFill>
                  <a:schemeClr val="tx1"/>
                </a:solidFill>
                <a:effectLst/>
                <a:latin typeface="Segoe UI Light" pitchFamily="34" charset="0"/>
                <a:ea typeface="+mn-ea"/>
                <a:cs typeface="+mn-cs"/>
              </a:rPr>
              <a:t>http://api.worldbank.org/countries?format=json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245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10/1/2017 12:44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71578629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900" kern="1200" dirty="0">
                <a:solidFill>
                  <a:schemeClr val="tx1"/>
                </a:solidFill>
                <a:effectLst/>
                <a:latin typeface="Segoe UI Light" pitchFamily="34" charset="0"/>
                <a:ea typeface="+mn-ea"/>
                <a:cs typeface="+mn-cs"/>
              </a:rPr>
              <a:t>Demo with my login (</a:t>
            </a:r>
            <a:r>
              <a:rPr lang="en-US" sz="900" kern="1200" dirty="0" err="1">
                <a:solidFill>
                  <a:schemeClr val="tx1"/>
                </a:solidFill>
                <a:effectLst/>
                <a:latin typeface="Segoe UI Light" pitchFamily="34" charset="0"/>
                <a:ea typeface="+mn-ea"/>
                <a:cs typeface="+mn-cs"/>
              </a:rPr>
              <a:t>laurieatkinson</a:t>
            </a:r>
            <a:r>
              <a:rPr lang="en-US" sz="900" kern="1200" dirty="0">
                <a:solidFill>
                  <a:schemeClr val="tx1"/>
                </a:solidFill>
                <a:effectLst/>
                <a:latin typeface="Segoe UI Light" pitchFamily="34" charset="0"/>
                <a:ea typeface="+mn-ea"/>
                <a:cs typeface="+mn-cs"/>
              </a:rPr>
              <a:t> / capitalized password)</a:t>
            </a:r>
          </a:p>
          <a:p>
            <a:pPr lvl="1"/>
            <a:r>
              <a:rPr lang="en-US" sz="900" kern="1200" dirty="0">
                <a:solidFill>
                  <a:schemeClr val="tx1"/>
                </a:solidFill>
                <a:effectLst/>
                <a:latin typeface="Segoe UI Light" pitchFamily="34" charset="0"/>
                <a:ea typeface="+mn-ea"/>
                <a:cs typeface="+mn-cs"/>
              </a:rPr>
              <a:t>Show</a:t>
            </a:r>
            <a:r>
              <a:rPr lang="en-US" sz="900" kern="1200" baseline="0" dirty="0">
                <a:solidFill>
                  <a:schemeClr val="tx1"/>
                </a:solidFill>
                <a:effectLst/>
                <a:latin typeface="Segoe UI Light" pitchFamily="34" charset="0"/>
                <a:ea typeface="+mn-ea"/>
                <a:cs typeface="+mn-cs"/>
              </a:rPr>
              <a:t> Movie DB and Polls</a:t>
            </a:r>
            <a:endParaRPr lang="en-US" sz="90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Student lab:</a:t>
            </a:r>
          </a:p>
          <a:p>
            <a:pPr lvl="2"/>
            <a:r>
              <a:rPr lang="en-US" sz="900" kern="1200" dirty="0">
                <a:solidFill>
                  <a:schemeClr val="tx1"/>
                </a:solidFill>
                <a:effectLst/>
                <a:latin typeface="Segoe UI Light" pitchFamily="34" charset="0"/>
                <a:ea typeface="+mn-ea"/>
                <a:cs typeface="+mn-cs"/>
              </a:rPr>
              <a:t>Create a GitHub account if necessary</a:t>
            </a:r>
          </a:p>
          <a:p>
            <a:pPr lvl="2"/>
            <a:r>
              <a:rPr lang="en-US" sz="900" kern="1200" dirty="0">
                <a:solidFill>
                  <a:schemeClr val="tx1"/>
                </a:solidFill>
                <a:effectLst/>
                <a:latin typeface="Segoe UI Light" pitchFamily="34" charset="0"/>
                <a:ea typeface="+mn-ea"/>
                <a:cs typeface="+mn-cs"/>
              </a:rPr>
              <a:t>Use GitHub account to create Apiary account</a:t>
            </a:r>
          </a:p>
          <a:p>
            <a:pPr lvl="2"/>
            <a:r>
              <a:rPr lang="en-US" sz="900" kern="1200" dirty="0">
                <a:solidFill>
                  <a:schemeClr val="tx1"/>
                </a:solidFill>
                <a:effectLst/>
                <a:latin typeface="Segoe UI Light" pitchFamily="34" charset="0"/>
                <a:ea typeface="+mn-ea"/>
                <a:cs typeface="+mn-cs"/>
              </a:rPr>
              <a:t>Use Polls API</a:t>
            </a:r>
          </a:p>
          <a:p>
            <a:endParaRPr lang="en-US" dirty="0"/>
          </a:p>
          <a:p>
            <a:pPr lvl="0"/>
            <a:r>
              <a:rPr lang="en-US" sz="900" kern="1200" dirty="0" err="1">
                <a:solidFill>
                  <a:schemeClr val="tx1"/>
                </a:solidFill>
                <a:effectLst/>
                <a:latin typeface="Segoe UI Light" pitchFamily="34" charset="0"/>
                <a:ea typeface="+mn-ea"/>
                <a:cs typeface="+mn-cs"/>
              </a:rPr>
              <a:t>PostMan</a:t>
            </a:r>
            <a:endParaRPr lang="en-US" sz="90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Demo with Polls API just shown in Apiary</a:t>
            </a:r>
          </a:p>
          <a:p>
            <a:pPr lvl="1"/>
            <a:r>
              <a:rPr lang="en-US" sz="900" kern="1200" dirty="0">
                <a:solidFill>
                  <a:schemeClr val="tx1"/>
                </a:solidFill>
                <a:effectLst/>
                <a:latin typeface="Segoe UI Light" pitchFamily="34" charset="0"/>
                <a:ea typeface="+mn-ea"/>
                <a:cs typeface="+mn-cs"/>
              </a:rPr>
              <a:t>Student lab:</a:t>
            </a:r>
          </a:p>
          <a:p>
            <a:pPr lvl="2"/>
            <a:r>
              <a:rPr lang="en-US" sz="900" kern="1200" dirty="0">
                <a:solidFill>
                  <a:schemeClr val="tx1"/>
                </a:solidFill>
                <a:effectLst/>
                <a:latin typeface="Segoe UI Light" pitchFamily="34" charset="0"/>
                <a:ea typeface="+mn-ea"/>
                <a:cs typeface="+mn-cs"/>
              </a:rPr>
              <a:t>Experiment with Postman and Polls API</a:t>
            </a:r>
          </a:p>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93002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RAML (http://raml.org/index.html)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Promotes reuse and consistency</a:t>
            </a:r>
            <a:r>
              <a:rPr lang="en-US" sz="900" kern="1200" baseline="0" dirty="0">
                <a:solidFill>
                  <a:schemeClr val="tx1"/>
                </a:solidFill>
                <a:effectLst/>
                <a:latin typeface="Segoe UI Light" pitchFamily="34" charset="0"/>
                <a:ea typeface="+mn-ea"/>
                <a:cs typeface="+mn-cs"/>
              </a:rPr>
              <a:t> of URI design through inheritance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baseline="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baseline="0" dirty="0">
                <a:solidFill>
                  <a:schemeClr val="tx1"/>
                </a:solidFill>
                <a:effectLst/>
                <a:latin typeface="Segoe UI Light" pitchFamily="34" charset="0"/>
                <a:ea typeface="+mn-ea"/>
                <a:cs typeface="+mn-cs"/>
              </a:rPr>
              <a:t>http://raml.org/docs.html –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baseline="0" dirty="0">
                <a:solidFill>
                  <a:schemeClr val="tx1"/>
                </a:solidFill>
                <a:effectLst/>
                <a:latin typeface="Segoe UI Light" pitchFamily="34" charset="0"/>
                <a:ea typeface="+mn-ea"/>
                <a:cs typeface="+mn-cs"/>
              </a:rPr>
              <a:t>Enter the Root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baseline="0" dirty="0">
                <a:solidFill>
                  <a:schemeClr val="tx1"/>
                </a:solidFill>
                <a:effectLst/>
                <a:latin typeface="Segoe UI Light" pitchFamily="34" charset="0"/>
                <a:ea typeface="+mn-ea"/>
                <a:cs typeface="+mn-cs"/>
              </a:rPr>
              <a:t>Enter Resources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baseline="0" dirty="0">
                <a:solidFill>
                  <a:schemeClr val="tx1"/>
                </a:solidFill>
                <a:effectLst/>
                <a:latin typeface="Segoe UI Light" pitchFamily="34" charset="0"/>
                <a:ea typeface="+mn-ea"/>
                <a:cs typeface="+mn-cs"/>
              </a:rPr>
              <a:t>Enter methods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baseline="0" dirty="0">
                <a:solidFill>
                  <a:schemeClr val="tx1"/>
                </a:solidFill>
                <a:effectLst/>
                <a:latin typeface="Segoe UI Light" pitchFamily="34" charset="0"/>
                <a:ea typeface="+mn-ea"/>
                <a:cs typeface="+mn-cs"/>
              </a:rPr>
              <a:t>Enter URI parameters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baseline="0" dirty="0">
                <a:solidFill>
                  <a:schemeClr val="tx1"/>
                </a:solidFill>
                <a:effectLst/>
                <a:latin typeface="Segoe UI Light" pitchFamily="34" charset="0"/>
                <a:ea typeface="+mn-ea"/>
                <a:cs typeface="+mn-cs"/>
              </a:rPr>
              <a:t>Enter Query parameters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baseline="0" dirty="0">
                <a:solidFill>
                  <a:schemeClr val="tx1"/>
                </a:solidFill>
                <a:effectLst/>
                <a:latin typeface="Segoe UI Light" pitchFamily="34" charset="0"/>
                <a:ea typeface="+mn-ea"/>
                <a:cs typeface="+mn-cs"/>
              </a:rPr>
              <a:t>Enter responses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baseline="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http://raml.org/docs-200.html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Extract Schemas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Traits</a:t>
            </a:r>
          </a:p>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5398023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900" kern="1200" dirty="0">
                <a:solidFill>
                  <a:schemeClr val="tx1"/>
                </a:solidFill>
                <a:effectLst/>
                <a:latin typeface="Segoe UI Light" pitchFamily="34" charset="0"/>
                <a:ea typeface="+mn-ea"/>
                <a:cs typeface="+mn-cs"/>
              </a:rPr>
              <a:t>Demo with Pet Store API: http://petstore.swagger.io/</a:t>
            </a:r>
          </a:p>
          <a:p>
            <a:pPr lvl="1"/>
            <a:r>
              <a:rPr lang="en-US" sz="900" kern="1200" dirty="0" err="1">
                <a:solidFill>
                  <a:schemeClr val="tx1"/>
                </a:solidFill>
                <a:effectLst/>
                <a:latin typeface="Segoe UI Light" pitchFamily="34" charset="0"/>
                <a:ea typeface="+mn-ea"/>
                <a:cs typeface="+mn-cs"/>
              </a:rPr>
              <a:t>Swashbuckle</a:t>
            </a:r>
            <a:r>
              <a:rPr lang="en-US" sz="900" kern="1200" dirty="0">
                <a:solidFill>
                  <a:schemeClr val="tx1"/>
                </a:solidFill>
                <a:effectLst/>
                <a:latin typeface="Segoe UI Light" pitchFamily="34" charset="0"/>
                <a:ea typeface="+mn-ea"/>
                <a:cs typeface="+mn-cs"/>
              </a:rPr>
              <a:t> – </a:t>
            </a:r>
            <a:r>
              <a:rPr lang="en-US" sz="900" kern="1200" dirty="0" err="1">
                <a:solidFill>
                  <a:schemeClr val="tx1"/>
                </a:solidFill>
                <a:effectLst/>
                <a:latin typeface="Segoe UI Light" pitchFamily="34" charset="0"/>
                <a:ea typeface="+mn-ea"/>
                <a:cs typeface="+mn-cs"/>
              </a:rPr>
              <a:t>NuGet</a:t>
            </a:r>
            <a:r>
              <a:rPr lang="en-US" sz="900" kern="1200" dirty="0">
                <a:solidFill>
                  <a:schemeClr val="tx1"/>
                </a:solidFill>
                <a:effectLst/>
                <a:latin typeface="Segoe UI Light" pitchFamily="34" charset="0"/>
                <a:ea typeface="+mn-ea"/>
                <a:cs typeface="+mn-cs"/>
              </a:rPr>
              <a:t> package for .NET (https://github.com/domaindrivendev/Swashbuckle)</a:t>
            </a:r>
          </a:p>
          <a:p>
            <a:pPr lvl="1"/>
            <a:r>
              <a:rPr lang="en-US" sz="900" kern="1200" dirty="0">
                <a:solidFill>
                  <a:schemeClr val="tx1"/>
                </a:solidFill>
                <a:effectLst/>
                <a:latin typeface="Segoe UI Light" pitchFamily="34" charset="0"/>
                <a:ea typeface="+mn-ea"/>
                <a:cs typeface="+mn-cs"/>
              </a:rPr>
              <a:t>Student lab:</a:t>
            </a:r>
          </a:p>
          <a:p>
            <a:pPr lvl="2"/>
            <a:r>
              <a:rPr lang="en-US" sz="900" kern="1200" dirty="0">
                <a:solidFill>
                  <a:schemeClr val="tx1"/>
                </a:solidFill>
                <a:effectLst/>
                <a:latin typeface="Segoe UI Light" pitchFamily="34" charset="0"/>
                <a:ea typeface="+mn-ea"/>
                <a:cs typeface="+mn-cs"/>
              </a:rPr>
              <a:t>Already created Pet Store</a:t>
            </a:r>
          </a:p>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9902679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2594815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0670608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5961636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solidFill>
                <a:srgbClr val="FFC000"/>
              </a:solidFill>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4069154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8736686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6593323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Google trends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775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10/1/2017 12:44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45970358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Google trends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018933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Google trends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468996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Google trends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545162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Google trends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195752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https://docs.angularjs.org/api/ngResource/service/$resource</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35752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https://github.com/mgonto/restangular</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01340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RestangularDemo</a:t>
            </a:r>
            <a:endParaRPr lang="en-US" baseline="0"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097E157-E0D5-46B4-9986-DBFE9E7E9A3F}"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3967536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4307382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5700529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39229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 of containers include:  Density and agility,</a:t>
            </a:r>
            <a:r>
              <a:rPr lang="en-US" baseline="0" dirty="0"/>
              <a:t> enabling agile application development and deployment</a:t>
            </a:r>
          </a:p>
          <a:p>
            <a:endParaRPr lang="en-US" baseline="0" dirty="0"/>
          </a:p>
          <a:p>
            <a:r>
              <a:rPr lang="en-US" baseline="0" dirty="0"/>
              <a:t>Don’t mistake Hyper-V container with a VM – containers are much more agile (deploy with a flip of the bits, etc.)</a:t>
            </a:r>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10/1/2017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8225551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2417175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0849759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682646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10/1/2017 12:44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163</a:t>
            </a:fld>
            <a:endParaRPr lang="en-US" dirty="0"/>
          </a:p>
        </p:txBody>
      </p:sp>
    </p:spTree>
    <p:extLst>
      <p:ext uri="{BB962C8B-B14F-4D97-AF65-F5344CB8AC3E}">
        <p14:creationId xmlns:p14="http://schemas.microsoft.com/office/powerpoint/2010/main" val="367852912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Schedule,</a:t>
            </a:r>
            <a:r>
              <a:rPr lang="en-US" baseline="0" dirty="0"/>
              <a:t> scope, resources</a:t>
            </a:r>
            <a:endParaRPr lang="en-US" dirty="0"/>
          </a:p>
        </p:txBody>
      </p:sp>
      <p:sp>
        <p:nvSpPr>
          <p:cNvPr id="4" name="Date Placeholder 3"/>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5900F4-243E-4200-BDA3-9AB1E3466CB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2"/>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7721351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7515153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3564446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ODataQueryableSample</a:t>
            </a: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097E157-E0D5-46B4-9986-DBFE9E7E9A3F}"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6451571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http://blogs.msdn.com/b/alexj/archive/2012/08/15/odata-support-in-asp-net-web-api.aspx</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81899752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82BC82-8750-4FBE-93D3-93C35779230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08652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10/1/2017 12:44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69606973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41" indent="-171441">
              <a:buFont typeface="Arial" pitchFamily="34" charset="0"/>
              <a:buChar char="•"/>
            </a:pPr>
            <a:endParaRPr lang="en-US" dirty="0"/>
          </a:p>
        </p:txBody>
      </p:sp>
      <p:sp>
        <p:nvSpPr>
          <p:cNvPr id="4" name="Date Placeholder 3"/>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B30786D-E5F5-4904-B756-F3B97323E3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 12:43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©2005 Microsoft Corporation. All rights reserved.</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This presentation is for informational purposes only. Microsoft makes no warranties, express or implied, in this summary.</a:t>
            </a: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DA2482-22AE-409A-A35B-C0AA502B51B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306016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5649424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Components are defined by the role they play in the overall system.</a:t>
            </a:r>
          </a:p>
          <a:p>
            <a:pPr marL="0" indent="0">
              <a:buNone/>
            </a:pPr>
            <a:endParaRPr lang="en-US" dirty="0"/>
          </a:p>
          <a:p>
            <a:r>
              <a:rPr lang="en-US" dirty="0"/>
              <a:t>A user agent uses a client connector to initiate a request and becomes the ultimate recipient of the response. The most common example is a Web browser, which provides access to information services and renders service responses according to the application needs.</a:t>
            </a:r>
          </a:p>
          <a:p>
            <a:endParaRPr lang="en-US" dirty="0"/>
          </a:p>
          <a:p>
            <a:r>
              <a:rPr lang="en-US" dirty="0"/>
              <a:t>An origin server uses a server connector to govern the namespace for a requested resource. It is the definitive source for representations of its resources and must be the ultimate recipient of any request that intends to modify the value of its resources. Each origin server provides a generic interface to its services as a resource hierarchy. The resource implementation details are hidden behind the interface.</a:t>
            </a:r>
          </a:p>
          <a:p>
            <a:endParaRPr lang="en-US" dirty="0"/>
          </a:p>
          <a:p>
            <a:r>
              <a:rPr lang="en-US" dirty="0"/>
              <a:t>Intermediary components act as both a client and a server in order to forward, with possible translation, requests and responses. A proxy component is an intermediary selected by a client to provide interface encapsulation of other services, data translation, performance enhancement, or security protection. A gateway (a.k.a., reverse proxy) component is an intermediary imposed by the network or origin server to provide an interface encapsulation of other services, for data translation, performance enhancement, or security enforcement. Note that the difference between a proxy and a gateway is that a client determines when it will use a proxy.</a:t>
            </a:r>
          </a:p>
          <a:p>
            <a:pPr marL="0" indent="0">
              <a:buNone/>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8269571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Connectors are the set of possible interfaces that a component can implement</a:t>
            </a:r>
            <a:r>
              <a:rPr lang="en-US" baseline="0" dirty="0"/>
              <a:t> to accomplish its work.</a:t>
            </a:r>
          </a:p>
          <a:p>
            <a:pPr marL="0" indent="0">
              <a:buNone/>
            </a:pPr>
            <a:r>
              <a:rPr lang="en-US" baseline="0" dirty="0"/>
              <a:t>Categorized by the role that they perform for a given component.</a:t>
            </a:r>
          </a:p>
          <a:p>
            <a:pPr marL="0" indent="0">
              <a:buNone/>
            </a:pPr>
            <a:endParaRPr lang="en-US" baseline="0" dirty="0"/>
          </a:p>
          <a:p>
            <a:pPr marL="0" indent="0">
              <a:buNone/>
            </a:pPr>
            <a:r>
              <a:rPr lang="en-US" baseline="0" dirty="0"/>
              <a:t>A component can implement multiple connectors</a:t>
            </a: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4055775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968820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71776391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10/1/2017 12:44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176</a:t>
            </a:fld>
            <a:endParaRPr lang="en-US" dirty="0"/>
          </a:p>
        </p:txBody>
      </p:sp>
    </p:spTree>
    <p:extLst>
      <p:ext uri="{BB962C8B-B14F-4D97-AF65-F5344CB8AC3E}">
        <p14:creationId xmlns:p14="http://schemas.microsoft.com/office/powerpoint/2010/main" val="33496237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OData4MSDN &gt; Service</a:t>
            </a:r>
          </a:p>
          <a:p>
            <a:r>
              <a:rPr lang="en-US" dirty="0" err="1"/>
              <a:t>WebApiConfig.cs</a:t>
            </a:r>
            <a:endParaRPr lang="en-US" dirty="0"/>
          </a:p>
          <a:p>
            <a:r>
              <a:rPr lang="en-US" dirty="0" err="1"/>
              <a:t>ProductsController</a:t>
            </a: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097E157-E0D5-46B4-9986-DBFE9E7E9A3F}"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0270820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3143948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ODataModelAliasing</a:t>
            </a: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097E157-E0D5-46B4-9986-DBFE9E7E9A3F}"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00194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 of containers include:  Density and agility,</a:t>
            </a:r>
            <a:r>
              <a:rPr lang="en-US" baseline="0" dirty="0"/>
              <a:t> enabling agile application development and deployment</a:t>
            </a:r>
          </a:p>
          <a:p>
            <a:endParaRPr lang="en-US" baseline="0" dirty="0"/>
          </a:p>
          <a:p>
            <a:r>
              <a:rPr lang="en-US" baseline="0" dirty="0"/>
              <a:t>Don’t mistake Hyper-V container with a VM – containers are much more agile (deploy with a flip of the bits, etc.)</a:t>
            </a:r>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10/1/2017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3165864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7615667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OData4MSDN &gt; Service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err="1"/>
              <a:t>SuppliersCOntroller</a:t>
            </a:r>
            <a:endParaRPr lang="en-US" dirty="0"/>
          </a:p>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097E157-E0D5-46B4-9986-DBFE9E7E9A3F}"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4160525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8443863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097E157-E0D5-46B4-9986-DBFE9E7E9A3F}"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4213303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7785542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097E157-E0D5-46B4-9986-DBFE9E7E9A3F}"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2386226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355766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ODataQueryLimitationsSample</a:t>
            </a: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097E157-E0D5-46B4-9986-DBFE9E7E9A3F}"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9040207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10/1/2017 12:44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188</a:t>
            </a:fld>
            <a:endParaRPr lang="en-US" dirty="0"/>
          </a:p>
        </p:txBody>
      </p:sp>
    </p:spTree>
    <p:extLst>
      <p:ext uri="{BB962C8B-B14F-4D97-AF65-F5344CB8AC3E}">
        <p14:creationId xmlns:p14="http://schemas.microsoft.com/office/powerpoint/2010/main" val="4089791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10/1/2017 12:44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993682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 of containers include:  Density and agility,</a:t>
            </a:r>
            <a:r>
              <a:rPr lang="en-US" baseline="0" dirty="0"/>
              <a:t> enabling agile application development and deployment</a:t>
            </a:r>
          </a:p>
          <a:p>
            <a:endParaRPr lang="en-US" baseline="0" dirty="0"/>
          </a:p>
          <a:p>
            <a:r>
              <a:rPr lang="en-US" baseline="0" dirty="0"/>
              <a:t>Don’t mistake Hyper-V container with a VM – containers are much more agile (deploy with a flip of the bits, etc.)</a:t>
            </a:r>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10/1/2017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176949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 of containers include:  Density and agility,</a:t>
            </a:r>
            <a:r>
              <a:rPr lang="en-US" baseline="0" dirty="0"/>
              <a:t> enabling agile application development and deployment</a:t>
            </a:r>
          </a:p>
          <a:p>
            <a:endParaRPr lang="en-US" baseline="0" dirty="0"/>
          </a:p>
          <a:p>
            <a:r>
              <a:rPr lang="en-US" baseline="0" dirty="0"/>
              <a:t>Don’t mistake Hyper-V container with a VM – containers are much more agile (deploy with a flip of the bits, etc.)</a:t>
            </a:r>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10/1/2017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848685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10/1/2017 12:44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306014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 of containers include:  Density and agility,</a:t>
            </a:r>
            <a:r>
              <a:rPr lang="en-US" baseline="0" dirty="0"/>
              <a:t> enabling agile application development and deployment</a:t>
            </a:r>
          </a:p>
          <a:p>
            <a:endParaRPr lang="en-US" baseline="0" dirty="0"/>
          </a:p>
          <a:p>
            <a:r>
              <a:rPr lang="en-US" baseline="0" dirty="0"/>
              <a:t>Don’t mistake Hyper-V container with a VM – containers are much more agile (deploy with a flip of the bits, etc.)</a:t>
            </a:r>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10/1/2017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747568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10/1/2017 12:44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66933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 of containers include:  Density and agility,</a:t>
            </a:r>
            <a:r>
              <a:rPr lang="en-US" baseline="0" dirty="0"/>
              <a:t> enabling agile application development and deployment</a:t>
            </a:r>
          </a:p>
          <a:p>
            <a:endParaRPr lang="en-US" baseline="0" dirty="0"/>
          </a:p>
          <a:p>
            <a:r>
              <a:rPr lang="en-US" baseline="0" dirty="0"/>
              <a:t>Don’t mistake Hyper-V container with a VM – containers are much more agile (deploy with a flip of the bits, etc.)</a:t>
            </a:r>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10/1/2017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962805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10/1/2017 12:44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412834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 of containers include:  Density and agility,</a:t>
            </a:r>
            <a:r>
              <a:rPr lang="en-US" baseline="0" dirty="0"/>
              <a:t> enabling agile application development and deployment</a:t>
            </a:r>
          </a:p>
          <a:p>
            <a:endParaRPr lang="en-US" baseline="0" dirty="0"/>
          </a:p>
          <a:p>
            <a:r>
              <a:rPr lang="en-US" baseline="0" dirty="0"/>
              <a:t>Don’t mistake Hyper-V container with a VM – containers are much more agile (deploy with a flip of the bits, etc.)</a:t>
            </a:r>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10/1/2017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78360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10/1/2017 12:44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415023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 of containers include:  Density and agility,</a:t>
            </a:r>
            <a:r>
              <a:rPr lang="en-US" baseline="0" dirty="0"/>
              <a:t> enabling agile application development and deployment</a:t>
            </a:r>
          </a:p>
          <a:p>
            <a:endParaRPr lang="en-US" baseline="0" dirty="0"/>
          </a:p>
          <a:p>
            <a:r>
              <a:rPr lang="en-US" baseline="0" dirty="0"/>
              <a:t>Don’t mistake Hyper-V container with a VM – containers are much more agile (deploy with a flip of the bits, etc.)</a:t>
            </a:r>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10/1/2017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633651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10/1/2017 12:44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733442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10/1/2017 12:44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948585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charset="2"/>
              <a:buNone/>
            </a:pPr>
            <a:r>
              <a:rPr lang="en-US" dirty="0"/>
              <a:t>End 37 mins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 12:43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2010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A14FA6D-5CC1-477D-A0DC-F2245326A31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85508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EC64DE5-4A80-4049-BDC7-E36CCA81128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Footer Placeholder 8"/>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1" name="Header Placeholder 10"/>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14168232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Devices</a:t>
            </a:r>
            <a:r>
              <a:rPr lang="en-US" baseline="0" dirty="0"/>
              <a:t> need to evolve independent of the services</a:t>
            </a:r>
          </a:p>
          <a:p>
            <a:r>
              <a:rPr lang="en-US" baseline="0" dirty="0"/>
              <a:t>May be implemented via native apps rather than a web app UI</a:t>
            </a:r>
          </a:p>
          <a:p>
            <a:r>
              <a:rPr lang="en-US" baseline="0" dirty="0"/>
              <a:t>Efficiency and performance are a big deal on devices</a:t>
            </a:r>
          </a:p>
          <a:p>
            <a:r>
              <a:rPr lang="en-US" baseline="0" dirty="0"/>
              <a:t>Overall network is inconsistent and unreliable</a:t>
            </a: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673711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Heterogeneous interoperability (1</a:t>
            </a:r>
            <a:r>
              <a:rPr lang="en-US" baseline="0" dirty="0"/>
              <a:t> web page that is getting data from different sources.)</a:t>
            </a:r>
          </a:p>
          <a:p>
            <a:r>
              <a:rPr lang="en-US" baseline="0" dirty="0"/>
              <a:t>Search: Bing</a:t>
            </a:r>
          </a:p>
          <a:p>
            <a:r>
              <a:rPr lang="en-US" baseline="0" dirty="0"/>
              <a:t>Ads: ad vendor</a:t>
            </a:r>
          </a:p>
          <a:p>
            <a:r>
              <a:rPr lang="en-US" baseline="0" dirty="0"/>
              <a:t>Manage Comments: Discus</a:t>
            </a:r>
          </a:p>
          <a:p>
            <a:r>
              <a:rPr lang="en-US" baseline="0" dirty="0"/>
              <a:t>Share: FB, Twitter</a:t>
            </a: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75410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define some terms first</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76201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solidFill>
                  <a:srgbClr val="000000">
                    <a:alpha val="99000"/>
                  </a:srgbClr>
                </a:solidFill>
              </a:rPr>
              <a:t>BENEFITS</a:t>
            </a:r>
          </a:p>
          <a:p>
            <a:endParaRPr lang="en-US" sz="900" dirty="0">
              <a:solidFill>
                <a:srgbClr val="000000">
                  <a:alpha val="99000"/>
                </a:srgbClr>
              </a:solidFill>
            </a:endParaRPr>
          </a:p>
          <a:p>
            <a:r>
              <a:rPr lang="en-US" sz="900" dirty="0">
                <a:solidFill>
                  <a:srgbClr val="000000">
                    <a:alpha val="99000"/>
                  </a:srgbClr>
                </a:solidFill>
              </a:rPr>
              <a:t>Scalability-limits the complexity between components in a distributed system. Also allows for horizontal scaling when needed</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err="1">
                <a:solidFill>
                  <a:srgbClr val="000000">
                    <a:alpha val="99000"/>
                  </a:srgbClr>
                </a:solidFill>
              </a:rPr>
              <a:t>Evolvability</a:t>
            </a:r>
            <a:r>
              <a:rPr lang="en-US" sz="900" dirty="0">
                <a:solidFill>
                  <a:srgbClr val="000000">
                    <a:alpha val="99000"/>
                  </a:srgbClr>
                </a:solidFill>
              </a:rPr>
              <a:t>-ability to evolve parts of the system independently</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err="1">
                <a:solidFill>
                  <a:srgbClr val="000000">
                    <a:alpha val="99000"/>
                  </a:srgbClr>
                </a:solidFill>
              </a:rPr>
              <a:t>Heterogeny</a:t>
            </a:r>
            <a:r>
              <a:rPr lang="en-US" sz="900" dirty="0">
                <a:solidFill>
                  <a:srgbClr val="000000">
                    <a:alpha val="99000"/>
                  </a:srgbClr>
                </a:solidFill>
              </a:rPr>
              <a:t>-ability to operate between systems regardless of language or platform</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baseline="0" dirty="0">
                <a:solidFill>
                  <a:srgbClr val="000000">
                    <a:alpha val="99000"/>
                  </a:srgbClr>
                </a:solidFill>
              </a:rPr>
              <a:t>Reliability-rich compensation strategies for failure</a:t>
            </a:r>
            <a:endParaRPr lang="en-US" sz="900" dirty="0">
              <a:solidFill>
                <a:srgbClr val="000000">
                  <a:alpha val="99000"/>
                </a:srgbClr>
              </a:solidFill>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000000">
                    <a:alpha val="99000"/>
                  </a:srgbClr>
                </a:solidFill>
              </a:rPr>
              <a:t>Visibility-allows monitoring</a:t>
            </a:r>
            <a:r>
              <a:rPr lang="en-US" sz="900" baseline="0" dirty="0">
                <a:solidFill>
                  <a:srgbClr val="000000">
                    <a:alpha val="99000"/>
                  </a:srgbClr>
                </a:solidFill>
              </a:rPr>
              <a:t> and without needing to see the hidden or proprietary implementation details</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baseline="0" dirty="0">
                <a:solidFill>
                  <a:srgbClr val="000000">
                    <a:alpha val="99000"/>
                  </a:srgbClr>
                </a:solidFill>
              </a:rPr>
              <a:t>Efficiency-proxy servers and caching to enable to move this processing off of your server as well as the managing of shared state.</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baseline="0" dirty="0">
                <a:solidFill>
                  <a:srgbClr val="000000">
                    <a:alpha val="99000"/>
                  </a:srgbClr>
                </a:solidFill>
              </a:rPr>
              <a:t>Performance-response to the client can be improved based on these same features and techniques</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baseline="0" dirty="0">
                <a:solidFill>
                  <a:srgbClr val="000000">
                    <a:alpha val="99000"/>
                  </a:srgbClr>
                </a:solidFill>
              </a:rPr>
              <a:t>Manageability-possible since the actions are performing in a highly consistent way, so management tools can have a much greater impact.</a:t>
            </a:r>
            <a:endParaRPr lang="en-US" sz="900" dirty="0">
              <a:solidFill>
                <a:srgbClr val="000000">
                  <a:alpha val="99000"/>
                </a:srgbClr>
              </a:solidFill>
            </a:endParaRPr>
          </a:p>
          <a:p>
            <a:endParaRPr lang="en-US" dirty="0"/>
          </a:p>
          <a:p>
            <a:r>
              <a:rPr lang="en-US" dirty="0"/>
              <a:t>Draw these somewhere</a:t>
            </a:r>
            <a:r>
              <a:rPr lang="en-US" baseline="0" dirty="0"/>
              <a:t> in the room, so that when we go through each constraint we can identify which benefits are addressed</a:t>
            </a: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232073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Whiteboard.</a:t>
            </a:r>
          </a:p>
          <a:p>
            <a:r>
              <a:rPr lang="en-US" dirty="0"/>
              <a:t>What</a:t>
            </a:r>
            <a:r>
              <a:rPr lang="en-US" baseline="0" dirty="0"/>
              <a:t> must be true to make a service RESTful?</a:t>
            </a:r>
          </a:p>
          <a:p>
            <a:r>
              <a:rPr lang="en-US" baseline="0" dirty="0"/>
              <a:t>Use cases where a REST service makes sense?</a:t>
            </a:r>
          </a:p>
          <a:p>
            <a:endParaRPr lang="en-US" baseline="0" dirty="0"/>
          </a:p>
          <a:p>
            <a:r>
              <a:rPr lang="en-US" baseline="0" dirty="0"/>
              <a:t>Poll the audience</a:t>
            </a: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137317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 is an architectural style and SOAP is an implementation detail. There are no RESTful</a:t>
            </a:r>
            <a:r>
              <a:rPr lang="en-US" baseline="0" dirty="0"/>
              <a:t> systems using SOAP. But, to make sure we understand our terms, we should actually compare to RPC.</a:t>
            </a:r>
            <a:endParaRPr lang="en-US" dirty="0"/>
          </a:p>
          <a:p>
            <a:r>
              <a:rPr lang="en-US" dirty="0"/>
              <a:t>In REST the semantics of the interaction are not abstracted away at all. They are made a key part of the design</a:t>
            </a:r>
          </a:p>
          <a:p>
            <a:r>
              <a:rPr lang="en-US" dirty="0"/>
              <a:t>Just because you build</a:t>
            </a:r>
            <a:r>
              <a:rPr lang="en-US" baseline="0" dirty="0"/>
              <a:t> an HTTP-based system making use of HTTP verbs does not mean that you have a RESTful system</a:t>
            </a:r>
          </a:p>
          <a:p>
            <a:r>
              <a:rPr lang="en-US" baseline="0" dirty="0"/>
              <a:t>While current RESTful systems are built using HTTP, that does not make it a RESTful service</a:t>
            </a:r>
          </a:p>
          <a:p>
            <a:r>
              <a:rPr lang="en-US" baseline="0" dirty="0"/>
              <a:t>Because of the success of Rails and ASP.NET MVC which enforce a URL structure, developers may think that this in itself makes a RESTful architecture. So, don't become hyper-focused on the URL style.</a:t>
            </a: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720441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a:t>
            </a:r>
            <a:r>
              <a:rPr lang="en-US" baseline="0" dirty="0"/>
              <a:t> is building SOAP services now?</a:t>
            </a:r>
          </a:p>
          <a:p>
            <a:endParaRPr lang="en-US" dirty="0"/>
          </a:p>
          <a:p>
            <a:r>
              <a:rPr lang="en-US" dirty="0"/>
              <a:t>Inputs and outputs: functions include parameters that are defined by the type-system. With REST no formal type system for parameters</a:t>
            </a:r>
          </a:p>
          <a:p>
            <a:r>
              <a:rPr lang="en-US" dirty="0"/>
              <a:t>Protocols-WCF can run on top of HTTP,</a:t>
            </a:r>
            <a:r>
              <a:rPr lang="en-US" baseline="0" dirty="0"/>
              <a:t> TCP, MSMQ by configuration changes only.</a:t>
            </a: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58467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Double check the ‘state’ in red above. I added that to the description from https://restfulapi.net/ </a:t>
            </a:r>
          </a:p>
          <a:p>
            <a:r>
              <a:rPr lang="en-NZ" dirty="0"/>
              <a:t>Pretty sure it’s right but please double check! </a:t>
            </a:r>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10/1/2017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799219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http://www.w3.org/Protocols/History.html</a:t>
            </a:r>
          </a:p>
          <a:p>
            <a:r>
              <a:rPr lang="en-US" dirty="0"/>
              <a:t>http://www.w3.org/Protocols/HTTP/1.1/draft-ietf-http-v11-spec-01.html </a:t>
            </a:r>
            <a:r>
              <a:rPr lang="en-US" dirty="0">
                <a:sym typeface="Wingdings" panose="05000000000000000000" pitchFamily="2" charset="2"/>
              </a:rPr>
              <a:t> note the author</a:t>
            </a:r>
            <a:endParaRPr lang="en-US" dirty="0"/>
          </a:p>
          <a:p>
            <a:endParaRPr lang="en-US" dirty="0"/>
          </a:p>
          <a:p>
            <a:r>
              <a:rPr lang="en-US" dirty="0"/>
              <a:t>http://www.w3.org/Protocols/History.html</a:t>
            </a:r>
          </a:p>
          <a:p>
            <a:r>
              <a:rPr lang="en-US" dirty="0"/>
              <a:t>http://www.ics.uci.edu/~fielding/pubs/dissertation/rest_arch_style.htm</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59536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Roy Fielding – part of doctoral dissertation – first introduced in 2000.</a:t>
            </a:r>
          </a:p>
          <a:p>
            <a:r>
              <a:rPr lang="en-US" dirty="0"/>
              <a:t>He was one of the original architects of the world wide web and he was describing how the web was intended to work.</a:t>
            </a:r>
          </a:p>
          <a:p>
            <a:endParaRPr lang="en-US" dirty="0"/>
          </a:p>
          <a:p>
            <a:r>
              <a:rPr lang="en-US" dirty="0"/>
              <a:t>A virtual state machine where progress is made via links</a:t>
            </a:r>
          </a:p>
          <a:p>
            <a:endParaRPr lang="en-US" dirty="0"/>
          </a:p>
          <a:p>
            <a:r>
              <a:rPr lang="en-US" dirty="0"/>
              <a:t>Resource-based (based on representations passed back and forth between client and server)</a:t>
            </a:r>
          </a:p>
          <a:p>
            <a:endParaRPr lang="en-US" dirty="0"/>
          </a:p>
          <a:p>
            <a:r>
              <a:rPr lang="en-US" dirty="0"/>
              <a:t>Intended for long-lived network-based applications</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276060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define some terms first</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372063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resource is the concept that the author wishes to identify rather than any specific value.</a:t>
            </a:r>
          </a:p>
          <a:p>
            <a:r>
              <a:rPr lang="en-US" dirty="0"/>
              <a:t>Maps a named concept to a set of entities over time.</a:t>
            </a:r>
          </a:p>
          <a:p>
            <a:r>
              <a:rPr lang="en-US" dirty="0"/>
              <a:t>Many</a:t>
            </a:r>
            <a:r>
              <a:rPr lang="en-US" baseline="0" dirty="0"/>
              <a:t> to many relationship between named concepts and entities</a:t>
            </a:r>
          </a:p>
          <a:p>
            <a:r>
              <a:rPr lang="en-US" baseline="0" dirty="0"/>
              <a:t>The relationship may be consistent over time or it may change frequently</a:t>
            </a:r>
            <a:endParaRPr lang="en-US" dirty="0"/>
          </a:p>
          <a:p>
            <a:endParaRPr lang="en-US" dirty="0"/>
          </a:p>
          <a:p>
            <a:r>
              <a:rPr lang="en-US" dirty="0"/>
              <a:t>Accessible</a:t>
            </a:r>
            <a:r>
              <a:rPr lang="en-US" baseline="0" dirty="0"/>
              <a:t> using a noun rather than a verb.</a:t>
            </a:r>
          </a:p>
          <a:p>
            <a:r>
              <a:rPr lang="en-US" baseline="0" dirty="0"/>
              <a:t>Representation can be in different ways to represent the same resource.</a:t>
            </a:r>
          </a:p>
          <a:p>
            <a:endParaRPr lang="en-US" baseline="0" dirty="0"/>
          </a:p>
          <a:p>
            <a:r>
              <a:rPr lang="en-US" dirty="0"/>
              <a:t>Typically represents data structure (entity)</a:t>
            </a:r>
          </a:p>
          <a:p>
            <a:pPr lvl="1"/>
            <a:r>
              <a:rPr lang="en-US" dirty="0"/>
              <a:t>File</a:t>
            </a:r>
          </a:p>
          <a:p>
            <a:pPr lvl="1"/>
            <a:r>
              <a:rPr lang="en-US" dirty="0"/>
              <a:t>Streaming video</a:t>
            </a:r>
          </a:p>
          <a:p>
            <a:pPr lvl="1"/>
            <a:r>
              <a:rPr lang="en-US" dirty="0"/>
              <a:t>Device: Printers or </a:t>
            </a:r>
            <a:r>
              <a:rPr lang="en-US" dirty="0" err="1"/>
              <a:t>IoT</a:t>
            </a:r>
            <a:r>
              <a:rPr lang="en-US" dirty="0"/>
              <a:t> (wireless garage door opener)</a:t>
            </a:r>
          </a:p>
          <a:p>
            <a:pPr lvl="1"/>
            <a:r>
              <a:rPr lang="en-US" dirty="0"/>
              <a:t>Application behavior…</a:t>
            </a:r>
            <a:endParaRPr lang="en-US" dirty="0">
              <a:solidFill>
                <a:srgbClr val="FFFF00"/>
              </a:solidFill>
              <a:latin typeface="Segoe Print" panose="02000600000000000000" pitchFamily="2" charset="0"/>
            </a:endParaRPr>
          </a:p>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231130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resource is a concept, a stable concept in the system.</a:t>
            </a:r>
          </a:p>
          <a:p>
            <a:r>
              <a:rPr lang="en-US" dirty="0"/>
              <a:t>What changes over time is</a:t>
            </a:r>
            <a:r>
              <a:rPr lang="en-US" baseline="0" dirty="0"/>
              <a:t> the mapping between resources and entities.</a:t>
            </a:r>
          </a:p>
          <a:p>
            <a:endParaRPr lang="en-US" baseline="0" dirty="0"/>
          </a:p>
          <a:p>
            <a:r>
              <a:rPr lang="en-US" baseline="0" dirty="0"/>
              <a:t>Maybe our system is for a book store and the resource is the top seller. The entity will change over time.</a:t>
            </a:r>
          </a:p>
          <a:p>
            <a:endParaRPr lang="en-US" baseline="0" dirty="0"/>
          </a:p>
          <a:p>
            <a:r>
              <a:rPr lang="en-US" b="1" dirty="0"/>
              <a:t>5.2.1.1 Resources and Resource Identifiers</a:t>
            </a:r>
          </a:p>
          <a:p>
            <a:r>
              <a:rPr lang="en-US" dirty="0"/>
              <a:t>The key abstraction of information in REST is a </a:t>
            </a:r>
            <a:r>
              <a:rPr lang="en-US" i="1" dirty="0"/>
              <a:t>resource</a:t>
            </a:r>
            <a:r>
              <a:rPr lang="en-US" dirty="0"/>
              <a:t>. Any information that can be named can be a resource: a document or image, a temporal service (e.g. "</a:t>
            </a:r>
            <a:r>
              <a:rPr lang="en-US" b="1" dirty="0"/>
              <a:t>today's weather in Los Angeles</a:t>
            </a:r>
            <a:r>
              <a:rPr lang="en-US" dirty="0"/>
              <a:t>"), a collection of other resources, a non-virtual object (e.g. a person), and so on. In other words, any concept that might be the target of an author's hypertext reference must fit within the definition of a resource. A resource is a conceptual mapping to a set of entities, not the entity that corresponds to the mapping at any particular point in time.</a:t>
            </a:r>
          </a:p>
          <a:p>
            <a:r>
              <a:rPr lang="en-US" dirty="0"/>
              <a:t>More precisely, a resource </a:t>
            </a:r>
            <a:r>
              <a:rPr lang="en-US" i="1" dirty="0"/>
              <a:t>R</a:t>
            </a:r>
            <a:r>
              <a:rPr lang="en-US" dirty="0"/>
              <a:t> is a temporally varying membership function </a:t>
            </a:r>
            <a:r>
              <a:rPr lang="en-US" i="1" dirty="0"/>
              <a:t>M</a:t>
            </a:r>
            <a:r>
              <a:rPr lang="en-US" baseline="-25000" dirty="0"/>
              <a:t>R</a:t>
            </a:r>
            <a:r>
              <a:rPr lang="en-US" i="1" dirty="0"/>
              <a:t>(t)</a:t>
            </a:r>
            <a:r>
              <a:rPr lang="en-US" dirty="0"/>
              <a:t>, which for time </a:t>
            </a:r>
            <a:r>
              <a:rPr lang="en-US" i="1" dirty="0"/>
              <a:t>t</a:t>
            </a:r>
            <a:r>
              <a:rPr lang="en-US" dirty="0"/>
              <a:t> maps to a set of entities, or values, which are equivalent. The values in the set may be </a:t>
            </a:r>
            <a:r>
              <a:rPr lang="en-US" i="1" dirty="0"/>
              <a:t>resource representations</a:t>
            </a:r>
            <a:r>
              <a:rPr lang="en-US" dirty="0"/>
              <a:t> and/or </a:t>
            </a:r>
            <a:r>
              <a:rPr lang="en-US" i="1" dirty="0"/>
              <a:t>resource identifiers</a:t>
            </a:r>
            <a:r>
              <a:rPr lang="en-US" dirty="0"/>
              <a:t>. </a:t>
            </a:r>
            <a:r>
              <a:rPr lang="en-US" b="1" dirty="0"/>
              <a:t>A resource can map to the empty set</a:t>
            </a:r>
            <a:r>
              <a:rPr lang="en-US" dirty="0"/>
              <a:t>, which allows references to be made to a concept before any realization of that concept exists -- a notion that was foreign to most hypertext systems prior to the Web [</a:t>
            </a:r>
            <a:r>
              <a:rPr lang="en-US" dirty="0">
                <a:hlinkClick r:id="rId3"/>
              </a:rPr>
              <a:t>61</a:t>
            </a:r>
            <a:r>
              <a:rPr lang="en-US" dirty="0"/>
              <a:t>]. Some resources are static in the sense that, when examined at any time after their creation, they always correspond to the same value set. Others have a high degree of variance in their value over time. The only thing that is required to be static for a resource is the semantics of the mapping, since the semantics is what distinguishes one resource from another.</a:t>
            </a:r>
          </a:p>
          <a:p>
            <a:r>
              <a:rPr lang="en-US" b="1" dirty="0"/>
              <a:t>For example, the "authors' preferred version" of an academic paper is a mapping whose value changes over time, whereas a mapping to "the paper published in the proceedings of conference X" is static</a:t>
            </a:r>
            <a:r>
              <a:rPr lang="en-US" dirty="0"/>
              <a:t>. These are two distinct resources, even if they both map to the same value at some point in time. The distinction is necessary so that both resources can be identified and referenced independently. A similar example from software engineering is the separate identification of a version-controlled source code file when referring to the "</a:t>
            </a:r>
            <a:r>
              <a:rPr lang="en-US" b="1" dirty="0"/>
              <a:t>latest revision", "revision number 1.2.7", or "revision included with the Orange release."</a:t>
            </a:r>
          </a:p>
          <a:p>
            <a:r>
              <a:rPr lang="en-US" dirty="0"/>
              <a:t>This abstract definition of a resource enables key features of the Web architecture. First, it provides generality by encompassing many sources of information without artificially distinguishing them by type or implementation. Second, it allows late binding of the reference to a representation, enabling content negotiation to take place based on characteristics of the request. </a:t>
            </a:r>
            <a:r>
              <a:rPr lang="en-US" b="1" dirty="0"/>
              <a:t>Finally, it allows an author to reference the concept rather than some singular representation of that concept</a:t>
            </a:r>
            <a:r>
              <a:rPr lang="en-US" dirty="0"/>
              <a:t>, thus removing the need to change all existing links whenever the representation changes (assuming the author used the right identifier).</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5374481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HTTP, the Resource</a:t>
            </a:r>
            <a:r>
              <a:rPr lang="en-US" baseline="0" dirty="0"/>
              <a:t> Identifier is the URL</a:t>
            </a:r>
          </a:p>
          <a:p>
            <a:endParaRPr lang="en-US" dirty="0"/>
          </a:p>
          <a:p>
            <a:r>
              <a:rPr lang="en-US" dirty="0"/>
              <a:t>REST uses a resource identifier to identify the particular resource involved in an interaction between components. REST connectors provide a generic interface for accessing and manipulating the value set of a resource, regardless of how the membership function is defined or the type of software that is handling the request. The naming authority that assigned the resource identifier, making it possible to reference the resource, is responsible for maintaining the semantic validity of the mapping over time (i.e., ensuring that the membership function does not change).</a:t>
            </a:r>
          </a:p>
          <a:p>
            <a:r>
              <a:rPr lang="en-US" dirty="0"/>
              <a:t>Traditional hypertext systems [</a:t>
            </a:r>
            <a:r>
              <a:rPr lang="en-US" dirty="0">
                <a:hlinkClick r:id="rId3"/>
              </a:rPr>
              <a:t>61</a:t>
            </a:r>
            <a:r>
              <a:rPr lang="en-US" dirty="0"/>
              <a:t>], which typically operate in a closed or local environment, use unique node or document identifiers that change every time the information changes, relying on link servers to maintain references separately from the content [</a:t>
            </a:r>
            <a:r>
              <a:rPr lang="en-US" dirty="0">
                <a:hlinkClick r:id="rId4"/>
              </a:rPr>
              <a:t>135</a:t>
            </a:r>
            <a:r>
              <a:rPr lang="en-US" dirty="0"/>
              <a:t>]. Since centralized link servers are an anathema to the immense scale and multi-organizational domain requirements of the Web, REST relies instead on the author choosing a resource identifier that best fits the nature of the concept being identified. Naturally, the quality of an identifier is often proportional to the amount of money spent to retain its validity, which leads to broken links as ephemeral (or poorly supported) information moves or disappears over time.</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623794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000"/>
              </a:spcBef>
            </a:pPr>
            <a:r>
              <a:rPr lang="en-US" dirty="0"/>
              <a:t>Identifier is something that identifies a resource</a:t>
            </a:r>
          </a:p>
          <a:p>
            <a:pPr>
              <a:spcBef>
                <a:spcPts val="1000"/>
              </a:spcBef>
            </a:pPr>
            <a:r>
              <a:rPr lang="en-US" dirty="0"/>
              <a:t>Should not change very frequently</a:t>
            </a:r>
          </a:p>
          <a:p>
            <a:pPr>
              <a:spcBef>
                <a:spcPts val="1000"/>
              </a:spcBef>
            </a:pPr>
            <a:r>
              <a:rPr lang="en-US" dirty="0"/>
              <a:t>The mapping to the entity may change quite frequently</a:t>
            </a:r>
          </a:p>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445396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 components perform actions on a resource by using a representation to capture the current or intended state of that resource and transferring that representation between components. A representation is a sequence of bytes, plus representation metadata to describe those bytes. Other commonly used but less precise names for a representation include: document, file, and HTTP message entity, instance, or variant.</a:t>
            </a:r>
          </a:p>
          <a:p>
            <a:endParaRPr lang="en-US" dirty="0"/>
          </a:p>
          <a:p>
            <a:r>
              <a:rPr lang="en-US" dirty="0"/>
              <a:t>Control data defines the purpose of a message between components, such as the action being requested or the meaning of a response. It is also used to parameterize requests and override the default behavior of some connecting elements. For example, cache behavior can be modified by control data included in the request or response message.</a:t>
            </a:r>
          </a:p>
          <a:p>
            <a:r>
              <a:rPr lang="en-US" dirty="0"/>
              <a:t>Depending on the message control data, a given representation may indicate the current state of the requested resource, the desired state for the requested resource, or the value of some other resource, such as a representation of the input data within a client's query form, or a representation of some error condition for a response. For example, remote authoring of a resource requires that the author send a representation to the server, thus establishing a value for that resource that can be retrieved by later requests. If the value set of a resource at a given time consists of multiple representations, content negotiation may be used to select the best representation for inclusion in a given message.</a:t>
            </a:r>
          </a:p>
          <a:p>
            <a:r>
              <a:rPr lang="en-US" dirty="0"/>
              <a:t>The data format of a representation is known as a media type [</a:t>
            </a:r>
            <a:r>
              <a:rPr lang="en-US" dirty="0">
                <a:hlinkClick r:id="rId3"/>
              </a:rPr>
              <a:t>48</a:t>
            </a:r>
            <a:r>
              <a:rPr lang="en-US" dirty="0"/>
              <a:t>]. A representation can be included in a message and processed by the recipient according to the control data of the message and the nature of the media type. </a:t>
            </a:r>
            <a:r>
              <a:rPr lang="en-US" b="1" dirty="0"/>
              <a:t>Some media types are intended for automated processing, some are intended to be rendered for viewing by a user, and a few are capable of both. </a:t>
            </a:r>
            <a:r>
              <a:rPr lang="en-US" dirty="0"/>
              <a:t>Composite media types can be used to enclose multiple representations in a single message.</a:t>
            </a:r>
          </a:p>
          <a:p>
            <a:r>
              <a:rPr lang="en-US" dirty="0"/>
              <a:t>The design of a media type can directly impact the user-perceived performance of a distributed hypermedia system. Any data that must be received before the recipient can begin rendering the representation adds to the latency of an interaction. A data format that places the most important rendering information up front, such that the initial information can be incrementally rendered while the rest of the information is being received, results in much better user-perceived performance than a data format that must be entirely received before rendering can begin.</a:t>
            </a:r>
          </a:p>
          <a:p>
            <a:r>
              <a:rPr lang="en-US" dirty="0"/>
              <a:t>For example, a Web browser that can incrementally render a large HTML document while it is being received provides significantly better user-perceived performance than one that waits until the entire document is completely received prior to rendering, even though the network performance is the same. Note that the rendering ability of a representation can also be impacted by the choice of content. If the dimensions of dynamically-sized tables and embedded objects must be determined before they can be rendered, their occurrence within the viewing area of a hypermedia page will increase its latency.</a:t>
            </a:r>
          </a:p>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695167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555921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Execute an HTTP</a:t>
            </a:r>
            <a:r>
              <a:rPr lang="en-US" baseline="0" dirty="0"/>
              <a:t> call to a public web site (portal.azure.com) using Chrome and then look at Settings request and ask what is:</a:t>
            </a:r>
          </a:p>
          <a:p>
            <a:r>
              <a:rPr lang="en-US" dirty="0"/>
              <a:t>the resource</a:t>
            </a:r>
          </a:p>
          <a:p>
            <a:r>
              <a:rPr lang="en-US" dirty="0"/>
              <a:t>the resource identifier</a:t>
            </a:r>
          </a:p>
          <a:p>
            <a:r>
              <a:rPr lang="en-US" dirty="0"/>
              <a:t>the representation</a:t>
            </a:r>
          </a:p>
          <a:p>
            <a:r>
              <a:rPr lang="en-US" dirty="0"/>
              <a:t>representation metadata</a:t>
            </a:r>
          </a:p>
          <a:p>
            <a:r>
              <a:rPr lang="en-US" dirty="0"/>
              <a:t>resource metadata</a:t>
            </a:r>
          </a:p>
          <a:p>
            <a:r>
              <a:rPr lang="en-US" dirty="0"/>
              <a:t>control data</a:t>
            </a:r>
          </a:p>
          <a:p>
            <a:r>
              <a:rPr lang="en-US" dirty="0"/>
              <a:t>media type</a:t>
            </a:r>
          </a:p>
          <a:p>
            <a:endParaRPr lang="en-US" dirty="0"/>
          </a:p>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32149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Directly from the inventor’s dissertation https://www.ics.uci.edu/~fielding/pubs/dissertation/rest_arch_style.htm </a:t>
            </a:r>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10/1/2017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324158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completed Web</a:t>
            </a:r>
            <a:r>
              <a:rPr lang="en-US" baseline="0" dirty="0"/>
              <a:t> API app.</a:t>
            </a:r>
          </a:p>
          <a:p>
            <a:r>
              <a:rPr lang="en-US" baseline="0" dirty="0"/>
              <a:t>Demos\</a:t>
            </a:r>
            <a:r>
              <a:rPr lang="en-US" baseline="0" dirty="0" err="1"/>
              <a:t>ChildrenDemo</a:t>
            </a:r>
            <a:endParaRPr lang="en-US" baseline="0" dirty="0"/>
          </a:p>
          <a:p>
            <a:endParaRPr lang="en-US" dirty="0"/>
          </a:p>
          <a:p>
            <a:r>
              <a:rPr lang="en-US" dirty="0"/>
              <a:t>GET http://localhost/children/katrina</a:t>
            </a:r>
          </a:p>
          <a:p>
            <a:r>
              <a:rPr lang="en-US" dirty="0"/>
              <a:t>Accept:</a:t>
            </a:r>
            <a:r>
              <a:rPr lang="en-US" baseline="0" dirty="0"/>
              <a:t> application/</a:t>
            </a:r>
            <a:r>
              <a:rPr lang="en-US" baseline="0" dirty="0" err="1"/>
              <a:t>json</a:t>
            </a:r>
            <a:endParaRPr lang="en-US" baseline="0" dirty="0"/>
          </a:p>
          <a:p>
            <a:endParaRPr lang="en-US" baseline="0" dirty="0"/>
          </a:p>
          <a:p>
            <a:r>
              <a:rPr lang="en-US" dirty="0"/>
              <a:t>GET http://localhost/children/katrina</a:t>
            </a:r>
          </a:p>
          <a:p>
            <a:r>
              <a:rPr lang="en-US" dirty="0"/>
              <a:t>Accept:</a:t>
            </a:r>
            <a:r>
              <a:rPr lang="en-US" baseline="0" dirty="0"/>
              <a:t> application/xml</a:t>
            </a:r>
          </a:p>
          <a:p>
            <a:endParaRPr lang="en-US" baseline="0" dirty="0"/>
          </a:p>
          <a:p>
            <a:r>
              <a:rPr lang="en-US" dirty="0"/>
              <a:t>GET http://localhost/children/katrina</a:t>
            </a:r>
          </a:p>
          <a:p>
            <a:r>
              <a:rPr lang="en-US" dirty="0"/>
              <a:t>Accept:</a:t>
            </a:r>
            <a:r>
              <a:rPr lang="en-US" baseline="0" dirty="0"/>
              <a:t> image/</a:t>
            </a:r>
            <a:r>
              <a:rPr lang="en-US" baseline="0" dirty="0" err="1"/>
              <a:t>png</a:t>
            </a:r>
            <a:endParaRPr lang="en-US" baseline="0" dirty="0"/>
          </a:p>
          <a:p>
            <a:endParaRPr lang="en-US" baseline="0" dirty="0"/>
          </a:p>
          <a:p>
            <a:r>
              <a:rPr lang="en-US" baseline="0" dirty="0"/>
              <a:t>Then, walk through with students to build </a:t>
            </a:r>
            <a:r>
              <a:rPr lang="en-US" baseline="0" dirty="0" err="1"/>
              <a:t>WebAPI</a:t>
            </a:r>
            <a:r>
              <a:rPr lang="en-US" baseline="0" dirty="0"/>
              <a:t> from scratch</a:t>
            </a:r>
          </a:p>
          <a:p>
            <a:endParaRPr lang="en-US" baseline="0" dirty="0"/>
          </a:p>
          <a:p>
            <a:r>
              <a:rPr lang="en-US" baseline="0" dirty="0"/>
              <a:t>Note: Also, include the following for camel case:</a:t>
            </a:r>
          </a:p>
          <a:p>
            <a:endParaRPr lang="en-US" baseline="0" dirty="0"/>
          </a:p>
          <a:p>
            <a:r>
              <a:rPr lang="en-US" baseline="0" dirty="0" err="1"/>
              <a:t>var</a:t>
            </a:r>
            <a:r>
              <a:rPr lang="en-US" baseline="0" dirty="0"/>
              <a:t> </a:t>
            </a:r>
            <a:r>
              <a:rPr lang="en-US" baseline="0" dirty="0" err="1"/>
              <a:t>json</a:t>
            </a:r>
            <a:r>
              <a:rPr lang="en-US" baseline="0" dirty="0"/>
              <a:t> = </a:t>
            </a:r>
            <a:r>
              <a:rPr lang="en-US" baseline="0" dirty="0" err="1"/>
              <a:t>config.Formatters.JsonFormatter</a:t>
            </a:r>
            <a:r>
              <a:rPr lang="en-US" baseline="0" dirty="0"/>
              <a:t>;</a:t>
            </a:r>
          </a:p>
          <a:p>
            <a:r>
              <a:rPr lang="en-US" baseline="0" dirty="0" err="1"/>
              <a:t>json.SerializerSettings.Formatting</a:t>
            </a:r>
            <a:r>
              <a:rPr lang="en-US" baseline="0" dirty="0"/>
              <a:t> = </a:t>
            </a:r>
            <a:r>
              <a:rPr lang="en-US" baseline="0" dirty="0" err="1"/>
              <a:t>Newtonsoft.Json.Formatting.Indented</a:t>
            </a:r>
            <a:r>
              <a:rPr lang="en-US" baseline="0" dirty="0"/>
              <a:t>;</a:t>
            </a:r>
          </a:p>
          <a:p>
            <a:r>
              <a:rPr lang="en-US" baseline="0" dirty="0" err="1"/>
              <a:t>json.SerializerSettings.ContractResolver</a:t>
            </a:r>
            <a:r>
              <a:rPr lang="en-US" baseline="0" dirty="0"/>
              <a:t> = new </a:t>
            </a:r>
            <a:r>
              <a:rPr lang="en-US" baseline="0" dirty="0" err="1"/>
              <a:t>CamelCasePropertyNamesContractResolver</a:t>
            </a:r>
            <a:r>
              <a:rPr lang="en-US" baseline="0" dirty="0"/>
              <a:t>();</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097E157-E0D5-46B4-9986-DBFE9E7E9A3F}"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130385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steps to get to a RESTful architecture. In order to be a RESTful service,</a:t>
            </a:r>
            <a:r>
              <a:rPr lang="en-US" baseline="0" dirty="0"/>
              <a:t> it must be at level 3.</a:t>
            </a:r>
          </a:p>
          <a:p>
            <a:endParaRPr lang="en-US" baseline="0" dirty="0"/>
          </a:p>
          <a:p>
            <a:r>
              <a:rPr lang="en-US" dirty="0"/>
              <a:t>http://martinfowler.com/articles/richardsonMaturityModel.html</a:t>
            </a:r>
          </a:p>
          <a:p>
            <a:endParaRPr lang="en-US" dirty="0"/>
          </a:p>
          <a:p>
            <a:r>
              <a:rPr lang="en-US" dirty="0"/>
              <a:t>Level 0: Use HTTP as the transport system - plain old XML (POX) back and forth to one service endpoint. RPC wrapped in an HTTP message envelope.</a:t>
            </a:r>
          </a:p>
          <a:p>
            <a:r>
              <a:rPr lang="en-US" dirty="0"/>
              <a:t>It is all POSTs or GETs from the client for the calls.</a:t>
            </a:r>
          </a:p>
          <a:p>
            <a:endParaRPr lang="en-US" dirty="0"/>
          </a:p>
          <a:p>
            <a:r>
              <a:rPr lang="en-US" dirty="0"/>
              <a:t>Level</a:t>
            </a:r>
            <a:r>
              <a:rPr lang="en-US" baseline="0" dirty="0"/>
              <a:t> 1: Multiple service endpoints or resources. Still all POSTs or GETs</a:t>
            </a:r>
          </a:p>
          <a:p>
            <a:endParaRPr lang="en-US" baseline="0" dirty="0"/>
          </a:p>
          <a:p>
            <a:r>
              <a:rPr lang="en-US" baseline="0" dirty="0"/>
              <a:t>Level 2: Use GET for safe operations (call multiple times, can be cached). Use PUT/POST for changing the state of the resource.</a:t>
            </a:r>
          </a:p>
          <a:p>
            <a:r>
              <a:rPr lang="en-US" baseline="0" dirty="0"/>
              <a:t>Server responds with HTTP status codes.</a:t>
            </a:r>
          </a:p>
          <a:p>
            <a:endParaRPr lang="en-US" baseline="0" dirty="0"/>
          </a:p>
          <a:p>
            <a:r>
              <a:rPr lang="en-US" baseline="0" dirty="0"/>
              <a:t>Level 3: </a:t>
            </a:r>
            <a:r>
              <a:rPr lang="en-US" dirty="0"/>
              <a:t>HATEOAS (Hypertext As The Engine Of Application State)</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45266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http://www.ics.uci.edu/~fielding/pubs/dissertation/rest_arch_style.htm</a:t>
            </a:r>
          </a:p>
          <a:p>
            <a:endParaRPr lang="en-US" dirty="0"/>
          </a:p>
          <a:p>
            <a:r>
              <a:rPr lang="en-US" dirty="0"/>
              <a:t>There are two common perspectives on the process of architectural design, whether it be for buildings or for software.</a:t>
            </a:r>
          </a:p>
          <a:p>
            <a:endParaRPr lang="en-US" dirty="0"/>
          </a:p>
          <a:p>
            <a:r>
              <a:rPr lang="en-US" dirty="0"/>
              <a:t>The first is that a designer starts with nothing--a blank slate, whiteboard, or drawing board--and builds-up an architecture from familiar components until it satisfies the needs of the intended system. For example, in software design. We have a limited set of requirements and we design our system based on those. Then, we get more requirements and we work to incorporate those. RPC leans this way since the requirements of the business and the requirements of the architecture are tightly coupled. It is designed and built with</a:t>
            </a:r>
            <a:r>
              <a:rPr lang="en-US" baseline="0" dirty="0"/>
              <a:t> certain assumptions and in a controlled environment and then released, sometimes to find out about critical limitations that prevent them from being used outside of the environment in which they were designed.</a:t>
            </a:r>
            <a:endParaRPr lang="en-US" dirty="0"/>
          </a:p>
          <a:p>
            <a:endParaRPr lang="en-US" dirty="0"/>
          </a:p>
          <a:p>
            <a:r>
              <a:rPr lang="en-US" dirty="0"/>
              <a:t>The second is that a designer starts with the system needs as a whole, without constraints, and then incrementally identifies and applies constraints to elements of the system in order to differentiate the design space and allow the forces that influence system behavior to flow naturally, in harmony with the system. So, we identify at the beginning those forces</a:t>
            </a:r>
            <a:r>
              <a:rPr lang="en-US" baseline="0" dirty="0"/>
              <a:t> that would prevent our system from being broadly usable. Then apply constraints to incrementally shape the system. So, the designer must map the domain of the business onto the domain of the architecture. This is the opposite with a Requirements-Driven approach.</a:t>
            </a:r>
            <a:endParaRPr lang="en-US" dirty="0"/>
          </a:p>
          <a:p>
            <a:endParaRPr lang="en-US" dirty="0"/>
          </a:p>
          <a:p>
            <a:r>
              <a:rPr lang="en-US" dirty="0"/>
              <a:t>Where the first emphasizes creativity and unbounded vision, the second emphasizes restraint and understanding of the system context. REST has been developed using the latter process.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8764310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t>First, </a:t>
            </a:r>
            <a:r>
              <a:rPr lang="en-US" sz="2800" dirty="0"/>
              <a:t>Identify forces that will prevent our system from being broadly usable.</a:t>
            </a:r>
          </a:p>
          <a:p>
            <a:endParaRPr lang="en-US" dirty="0"/>
          </a:p>
          <a:p>
            <a:r>
              <a:rPr lang="en-US" dirty="0"/>
              <a:t>Assumptions developers tend to make when building distributed applications.</a:t>
            </a:r>
          </a:p>
          <a:p>
            <a:r>
              <a:rPr lang="en-US" dirty="0"/>
              <a:t>REST attempts to address</a:t>
            </a:r>
            <a:r>
              <a:rPr lang="en-US" baseline="0" dirty="0"/>
              <a:t> these fallacies.</a:t>
            </a:r>
            <a:endParaRPr lang="en-US" dirty="0"/>
          </a:p>
          <a:p>
            <a:r>
              <a:rPr lang="en-US" dirty="0"/>
              <a:t>http://en.wikipedia.org/wiki/Fallacies_of_distributed_computing</a:t>
            </a:r>
          </a:p>
          <a:p>
            <a:endParaRPr lang="en-US" dirty="0"/>
          </a:p>
          <a:p>
            <a:pPr marL="228600" indent="-228600">
              <a:buAutoNum type="arabicParenBoth"/>
            </a:pPr>
            <a:r>
              <a:rPr lang="en-US" dirty="0"/>
              <a:t>Network reliability: Many problems can occur to interrupt the connection to the network.</a:t>
            </a:r>
          </a:p>
          <a:p>
            <a:pPr marL="228600" indent="-228600">
              <a:buAutoNum type="arabicParenBoth"/>
            </a:pPr>
            <a:r>
              <a:rPr lang="en-US" dirty="0"/>
              <a:t>Latency: Think about users on the other side</a:t>
            </a:r>
            <a:r>
              <a:rPr lang="en-US" baseline="0" dirty="0"/>
              <a:t> of the planet from your server. Or what about mobile devices that run on flaky networks.</a:t>
            </a:r>
          </a:p>
          <a:p>
            <a:pPr marL="228600" indent="-228600">
              <a:buAutoNum type="arabicParenBoth"/>
            </a:pPr>
            <a:r>
              <a:rPr lang="en-US" baseline="0" dirty="0"/>
              <a:t>Bandwidth: How much can we fit over our network pipe? And what is the cost to the client if they are operating over mobile network?</a:t>
            </a:r>
          </a:p>
          <a:p>
            <a:pPr marL="228600" indent="-228600">
              <a:buAutoNum type="arabicParenBoth"/>
            </a:pPr>
            <a:r>
              <a:rPr lang="en-US" baseline="0" dirty="0"/>
              <a:t>Security</a:t>
            </a:r>
          </a:p>
          <a:p>
            <a:pPr marL="228600" indent="-228600">
              <a:buAutoNum type="arabicParenBoth"/>
            </a:pPr>
            <a:r>
              <a:rPr lang="en-US" baseline="0" dirty="0"/>
              <a:t>Topology: DNS Names, IP addresses</a:t>
            </a:r>
          </a:p>
          <a:p>
            <a:pPr marL="228600" indent="-228600">
              <a:buAutoNum type="arabicParenBoth"/>
            </a:pPr>
            <a:r>
              <a:rPr lang="en-US" baseline="0" dirty="0"/>
              <a:t>Administration: How can we allow for people not intimately familiar with our application to administer it and diagnose errors?</a:t>
            </a:r>
          </a:p>
          <a:p>
            <a:pPr marL="228600" indent="-228600">
              <a:buAutoNum type="arabicParenBoth"/>
            </a:pPr>
            <a:r>
              <a:rPr lang="en-US" baseline="0" dirty="0"/>
              <a:t>Transport cost: Network cost must be accounted for</a:t>
            </a:r>
          </a:p>
          <a:p>
            <a:pPr marL="228600" indent="-228600">
              <a:buAutoNum type="arabicParenBoth"/>
            </a:pPr>
            <a:r>
              <a:rPr lang="en-US" baseline="0" dirty="0"/>
              <a:t>Homogeneous: All nodes on a network are not the same, particularly with the rise of mobile devices</a:t>
            </a:r>
          </a:p>
          <a:p>
            <a:pPr marL="0" indent="0">
              <a:buNone/>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7048508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each constraint using Fielding's web page.</a:t>
            </a:r>
          </a:p>
          <a:p>
            <a:r>
              <a:rPr lang="en-US" dirty="0"/>
              <a:t>Identify</a:t>
            </a:r>
            <a:r>
              <a:rPr lang="en-US" baseline="0" dirty="0"/>
              <a:t> which fallacy that constraint is addressing.</a:t>
            </a:r>
            <a:endParaRPr lang="en-US" dirty="0"/>
          </a:p>
          <a:p>
            <a:endParaRPr lang="en-US" dirty="0"/>
          </a:p>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495968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7993783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Clients know only about the servers and not other clients.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Servers do not know about clients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Influencing forces:</a:t>
            </a:r>
          </a:p>
          <a:p>
            <a:pPr marL="228600" marR="0" indent="-228600" algn="l" defTabSz="932742" rtl="0" eaLnBrk="1" fontAlgn="auto" latinLnBrk="0" hangingPunct="1">
              <a:lnSpc>
                <a:spcPct val="90000"/>
              </a:lnSpc>
              <a:spcBef>
                <a:spcPts val="0"/>
              </a:spcBef>
              <a:spcAft>
                <a:spcPts val="340"/>
              </a:spcAft>
              <a:buClrTx/>
              <a:buSzTx/>
              <a:buFontTx/>
              <a:buAutoNum type="arabicParenBoth"/>
              <a:tabLst/>
              <a:defRPr/>
            </a:pPr>
            <a:r>
              <a:rPr lang="en-US" dirty="0"/>
              <a:t>Security-can be scoped to the connections between clients and servers</a:t>
            </a:r>
          </a:p>
          <a:p>
            <a:pPr marL="228600" marR="0" indent="-228600" algn="l" defTabSz="932742" rtl="0" eaLnBrk="1" fontAlgn="auto" latinLnBrk="0" hangingPunct="1">
              <a:lnSpc>
                <a:spcPct val="90000"/>
              </a:lnSpc>
              <a:spcBef>
                <a:spcPts val="0"/>
              </a:spcBef>
              <a:spcAft>
                <a:spcPts val="340"/>
              </a:spcAft>
              <a:buClrTx/>
              <a:buSzTx/>
              <a:buFontTx/>
              <a:buAutoNum type="arabicParenBoth"/>
              <a:tabLst/>
              <a:defRPr/>
            </a:pPr>
            <a:r>
              <a:rPr lang="en-US" dirty="0"/>
              <a:t>Administration-can be scoped to the connections between clients and servers</a:t>
            </a:r>
          </a:p>
          <a:p>
            <a:pPr marL="228600" marR="0" indent="-228600" algn="l" defTabSz="932742" rtl="0" eaLnBrk="1" fontAlgn="auto" latinLnBrk="0" hangingPunct="1">
              <a:lnSpc>
                <a:spcPct val="90000"/>
              </a:lnSpc>
              <a:spcBef>
                <a:spcPts val="0"/>
              </a:spcBef>
              <a:spcAft>
                <a:spcPts val="340"/>
              </a:spcAft>
              <a:buClrTx/>
              <a:buSzTx/>
              <a:buFontTx/>
              <a:buAutoNum type="arabicParenBoth"/>
              <a:tabLst/>
              <a:defRPr/>
            </a:pPr>
            <a:r>
              <a:rPr lang="en-US" dirty="0"/>
              <a:t>Heterogeneous network-multiple clients of multiple platform types can connect and disconnect from the network without impacting</a:t>
            </a:r>
            <a:r>
              <a:rPr lang="en-US" baseline="0" dirty="0"/>
              <a:t> system state of the server</a:t>
            </a:r>
          </a:p>
          <a:p>
            <a:pPr marL="228600" marR="0" indent="-228600" algn="l" defTabSz="932742" rtl="0" eaLnBrk="1" fontAlgn="auto" latinLnBrk="0" hangingPunct="1">
              <a:lnSpc>
                <a:spcPct val="90000"/>
              </a:lnSpc>
              <a:spcBef>
                <a:spcPts val="0"/>
              </a:spcBef>
              <a:spcAft>
                <a:spcPts val="340"/>
              </a:spcAft>
              <a:buClrTx/>
              <a:buSzTx/>
              <a:buFontTx/>
              <a:buAutoNum type="arabicParenBoth"/>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Benefits:</a:t>
            </a:r>
          </a:p>
          <a:p>
            <a:pPr marL="228600" marR="0" indent="-228600" algn="l" defTabSz="932742" rtl="0" eaLnBrk="1" fontAlgn="auto" latinLnBrk="0" hangingPunct="1">
              <a:lnSpc>
                <a:spcPct val="90000"/>
              </a:lnSpc>
              <a:spcBef>
                <a:spcPts val="0"/>
              </a:spcBef>
              <a:spcAft>
                <a:spcPts val="340"/>
              </a:spcAft>
              <a:buClrTx/>
              <a:buSzTx/>
              <a:buFontTx/>
              <a:buAutoNum type="arabicParenBoth"/>
              <a:tabLst/>
              <a:defRPr/>
            </a:pPr>
            <a:r>
              <a:rPr lang="en-US" dirty="0"/>
              <a:t>Portability of clients</a:t>
            </a:r>
          </a:p>
          <a:p>
            <a:pPr marL="228600" marR="0" indent="-228600" algn="l" defTabSz="932742" rtl="0" eaLnBrk="1" fontAlgn="auto" latinLnBrk="0" hangingPunct="1">
              <a:lnSpc>
                <a:spcPct val="90000"/>
              </a:lnSpc>
              <a:spcBef>
                <a:spcPts val="0"/>
              </a:spcBef>
              <a:spcAft>
                <a:spcPts val="340"/>
              </a:spcAft>
              <a:buClrTx/>
              <a:buSzTx/>
              <a:buFontTx/>
              <a:buAutoNum type="arabicParenBoth"/>
              <a:tabLst/>
              <a:defRPr/>
            </a:pPr>
            <a:r>
              <a:rPr lang="en-US" dirty="0"/>
              <a:t>Scalability</a:t>
            </a:r>
          </a:p>
          <a:p>
            <a:pPr marL="228600" marR="0" indent="-228600" algn="l" defTabSz="932742" rtl="0" eaLnBrk="1" fontAlgn="auto" latinLnBrk="0" hangingPunct="1">
              <a:lnSpc>
                <a:spcPct val="90000"/>
              </a:lnSpc>
              <a:spcBef>
                <a:spcPts val="0"/>
              </a:spcBef>
              <a:spcAft>
                <a:spcPts val="340"/>
              </a:spcAft>
              <a:buClrTx/>
              <a:buSzTx/>
              <a:buFontTx/>
              <a:buAutoNum type="arabicParenBoth"/>
              <a:tabLst/>
              <a:defRPr/>
            </a:pPr>
            <a:r>
              <a:rPr lang="en-US" dirty="0" err="1"/>
              <a:t>Evolvability</a:t>
            </a: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379741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167528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Message contains enough information for the server to process it.</a:t>
            </a:r>
          </a:p>
          <a:p>
            <a:endParaRPr lang="en-US" dirty="0"/>
          </a:p>
          <a:p>
            <a:r>
              <a:rPr lang="en-US" dirty="0"/>
              <a:t>Any state must be maintained on the client</a:t>
            </a:r>
          </a:p>
          <a:p>
            <a:r>
              <a:rPr lang="en-US" dirty="0"/>
              <a:t>The representation carries the state.</a:t>
            </a:r>
          </a:p>
          <a:p>
            <a:endParaRPr lang="en-US" dirty="0"/>
          </a:p>
          <a:p>
            <a:r>
              <a:rPr lang="en-US" dirty="0"/>
              <a:t>That means the system is not dependent on synchronization between servers</a:t>
            </a:r>
          </a:p>
          <a:p>
            <a:endParaRPr lang="en-US" dirty="0"/>
          </a:p>
          <a:p>
            <a:r>
              <a:rPr lang="en-US" dirty="0"/>
              <a:t>Influencing forces:</a:t>
            </a:r>
          </a:p>
          <a:p>
            <a:pPr marL="228600" indent="-228600">
              <a:buAutoNum type="arabicParenBoth"/>
            </a:pPr>
            <a:r>
              <a:rPr lang="en-US" dirty="0"/>
              <a:t>Network reliability-storing</a:t>
            </a:r>
            <a:r>
              <a:rPr lang="en-US" baseline="0" dirty="0"/>
              <a:t> state on the client and stateless communications to the server enable clients to recover from network errors</a:t>
            </a:r>
          </a:p>
          <a:p>
            <a:pPr marL="228600" indent="-228600">
              <a:buAutoNum type="arabicParenBoth"/>
            </a:pPr>
            <a:r>
              <a:rPr lang="en-US" baseline="0" dirty="0"/>
              <a:t>Network topology-clients and servers can come and go on the network without corrupting system state</a:t>
            </a:r>
          </a:p>
          <a:p>
            <a:pPr marL="228600" indent="-228600">
              <a:buAutoNum type="arabicParenBoth"/>
            </a:pPr>
            <a:r>
              <a:rPr lang="en-US" baseline="0" dirty="0"/>
              <a:t>Administration-visibility is improved with stateless client/server interaction, simplifying management</a:t>
            </a:r>
          </a:p>
          <a:p>
            <a:pPr marL="228600" indent="-228600">
              <a:buAutoNum type="arabicParenBoth"/>
            </a:pPr>
            <a:endParaRPr lang="en-US" baseline="0" dirty="0"/>
          </a:p>
          <a:p>
            <a:pPr marL="0" indent="0">
              <a:buNone/>
            </a:pPr>
            <a:r>
              <a:rPr lang="en-US" baseline="0" dirty="0"/>
              <a:t>Benefits:</a:t>
            </a:r>
          </a:p>
          <a:p>
            <a:pPr marL="228600" marR="0" indent="-228600" algn="l" defTabSz="932742" rtl="0" eaLnBrk="1" fontAlgn="auto" latinLnBrk="0" hangingPunct="1">
              <a:lnSpc>
                <a:spcPct val="90000"/>
              </a:lnSpc>
              <a:spcBef>
                <a:spcPts val="0"/>
              </a:spcBef>
              <a:spcAft>
                <a:spcPts val="340"/>
              </a:spcAft>
              <a:buClrTx/>
              <a:buSzTx/>
              <a:buFontTx/>
              <a:buAutoNum type="arabicParenBoth"/>
              <a:tabLst/>
              <a:defRPr/>
            </a:pPr>
            <a:r>
              <a:rPr lang="en-US" baseline="0" dirty="0"/>
              <a:t>Visibility-</a:t>
            </a:r>
            <a:r>
              <a:rPr lang="en-US" dirty="0"/>
              <a:t>is improved because a monitoring system does not have to look beyond a single request datum in order to determine the full nature of the request.</a:t>
            </a:r>
            <a:endParaRPr lang="en-US" baseline="0" dirty="0"/>
          </a:p>
          <a:p>
            <a:pPr marL="228600" indent="-228600">
              <a:buAutoNum type="arabicParenBoth"/>
            </a:pPr>
            <a:r>
              <a:rPr lang="en-US" baseline="0" dirty="0"/>
              <a:t>Reliability-if the server fails, the client can update it with the current state (which the client holds). If the client fails, it can get the last know representations from the server (typically from the last step in the workflow). Compare this to session state. If the client or server fails, the entire state of the workflow is unknown and you'll need to start over.</a:t>
            </a:r>
          </a:p>
          <a:p>
            <a:pPr marL="228600" marR="0" indent="-228600" algn="l" defTabSz="932742" rtl="0" eaLnBrk="1" fontAlgn="auto" latinLnBrk="0" hangingPunct="1">
              <a:lnSpc>
                <a:spcPct val="90000"/>
              </a:lnSpc>
              <a:spcBef>
                <a:spcPts val="0"/>
              </a:spcBef>
              <a:spcAft>
                <a:spcPts val="340"/>
              </a:spcAft>
              <a:buClrTx/>
              <a:buSzTx/>
              <a:buFontTx/>
              <a:buAutoNum type="arabicParenBoth"/>
              <a:tabLst/>
              <a:defRPr/>
            </a:pPr>
            <a:r>
              <a:rPr lang="en-US" baseline="0" dirty="0"/>
              <a:t>Scalability-</a:t>
            </a:r>
            <a:r>
              <a:rPr lang="en-US" dirty="0"/>
              <a:t>is improved because not having to store state between requests allows the server component to quickly free resources, and further simplifies implementation because the server doesn't have to manage resource usage across requests.</a:t>
            </a:r>
            <a:r>
              <a:rPr lang="en-US" baseline="0" dirty="0"/>
              <a:t> Having a shared session state makes the adding of more server nodes more difficult</a:t>
            </a: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r>
              <a:rPr lang="en-US" dirty="0"/>
              <a:t>The disadvantage is that it may decrease network performance by increasing the repetitive data (per-interaction overhead) sent in a series of requests, since that data cannot be left on the server in a shared context. In addition, placing the application state on the client-side reduces the server's control over consistent application behavior, since the application becomes dependent on the correct implementation of semantics across multiple client versions.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025288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Note: Content-Type is not limited to pre-defined types such as XML and JSON.</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Can define your own, such as application/vnd.contoso.myapp-v1+json</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**Interpret requests generously</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**Be strict with responses</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5905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Directly from the inventor’s dissertation https://www.ics.uci.edu/~fielding/pubs/dissertation/rest_arch_style.htm </a:t>
            </a:r>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10/1/2017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8359302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073218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366586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567007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If cached in the browser, you will see a 304 and no network traffic.</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If cached on a proxy server, you'll see via in the header.</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Demo Firefox on craigslist.org for 304 (first clear cache)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Demo Firefox on amazon.com for Via to</a:t>
            </a:r>
            <a:r>
              <a:rPr lang="en-US" baseline="0" dirty="0"/>
              <a:t> show cloudfront.net (CDN)</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Influencing forces:</a:t>
            </a:r>
          </a:p>
          <a:p>
            <a:pPr marL="228600" marR="0" indent="-228600" algn="l" defTabSz="932742" rtl="0" eaLnBrk="1" fontAlgn="auto" latinLnBrk="0" hangingPunct="1">
              <a:lnSpc>
                <a:spcPct val="90000"/>
              </a:lnSpc>
              <a:spcBef>
                <a:spcPts val="0"/>
              </a:spcBef>
              <a:spcAft>
                <a:spcPts val="340"/>
              </a:spcAft>
              <a:buClrTx/>
              <a:buSzTx/>
              <a:buFontTx/>
              <a:buAutoNum type="arabicParenBoth"/>
              <a:tabLst/>
              <a:defRPr/>
            </a:pPr>
            <a:r>
              <a:rPr lang="en-US" baseline="0" dirty="0"/>
              <a:t>Latency-caching can dramatically reduce latency by eliminating the need to make some requests</a:t>
            </a:r>
          </a:p>
          <a:p>
            <a:pPr marL="228600" marR="0" indent="-228600" algn="l" defTabSz="932742" rtl="0" eaLnBrk="1" fontAlgn="auto" latinLnBrk="0" hangingPunct="1">
              <a:lnSpc>
                <a:spcPct val="90000"/>
              </a:lnSpc>
              <a:spcBef>
                <a:spcPts val="0"/>
              </a:spcBef>
              <a:spcAft>
                <a:spcPts val="340"/>
              </a:spcAft>
              <a:buClrTx/>
              <a:buSzTx/>
              <a:buFontTx/>
              <a:buAutoNum type="arabicParenBoth"/>
              <a:tabLst/>
              <a:defRPr/>
            </a:pPr>
            <a:r>
              <a:rPr lang="en-US" baseline="0" dirty="0"/>
              <a:t>Bandwidth-local caching reduces the amount of data that needs to be consumed by the client while intermediary caching reduces the amount of data needed from the origin server</a:t>
            </a:r>
          </a:p>
          <a:p>
            <a:pPr marL="228600" marR="0" indent="-228600" algn="l" defTabSz="932742" rtl="0" eaLnBrk="1" fontAlgn="auto" latinLnBrk="0" hangingPunct="1">
              <a:lnSpc>
                <a:spcPct val="90000"/>
              </a:lnSpc>
              <a:spcBef>
                <a:spcPts val="0"/>
              </a:spcBef>
              <a:spcAft>
                <a:spcPts val="340"/>
              </a:spcAft>
              <a:buClrTx/>
              <a:buSzTx/>
              <a:buFontTx/>
              <a:buAutoNum type="arabicParenBoth"/>
              <a:tabLst/>
              <a:defRPr/>
            </a:pPr>
            <a:r>
              <a:rPr lang="en-US" baseline="0" dirty="0"/>
              <a:t>Transport cost-caching reduces the total number of network requests needed</a:t>
            </a:r>
          </a:p>
          <a:p>
            <a:pPr marL="228600" marR="0" indent="-228600" algn="l" defTabSz="932742" rtl="0" eaLnBrk="1" fontAlgn="auto" latinLnBrk="0" hangingPunct="1">
              <a:lnSpc>
                <a:spcPct val="90000"/>
              </a:lnSpc>
              <a:spcBef>
                <a:spcPts val="0"/>
              </a:spcBef>
              <a:spcAft>
                <a:spcPts val="340"/>
              </a:spcAft>
              <a:buClrTx/>
              <a:buSzTx/>
              <a:buFontTx/>
              <a:buAutoNum type="arabicParenBoth"/>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Benefits</a:t>
            </a:r>
          </a:p>
          <a:p>
            <a:pPr marL="228600" marR="0" indent="-228600" algn="l" defTabSz="932742" rtl="0" eaLnBrk="1" fontAlgn="auto" latinLnBrk="0" hangingPunct="1">
              <a:lnSpc>
                <a:spcPct val="90000"/>
              </a:lnSpc>
              <a:spcBef>
                <a:spcPts val="0"/>
              </a:spcBef>
              <a:spcAft>
                <a:spcPts val="340"/>
              </a:spcAft>
              <a:buClrTx/>
              <a:buSzTx/>
              <a:buFontTx/>
              <a:buAutoNum type="arabicParenBoth"/>
              <a:tabLst/>
              <a:defRPr/>
            </a:pPr>
            <a:r>
              <a:rPr lang="en-US" baseline="0" dirty="0"/>
              <a:t>Efficiency</a:t>
            </a:r>
          </a:p>
          <a:p>
            <a:pPr marL="228600" marR="0" indent="-228600" algn="l" defTabSz="932742" rtl="0" eaLnBrk="1" fontAlgn="auto" latinLnBrk="0" hangingPunct="1">
              <a:lnSpc>
                <a:spcPct val="90000"/>
              </a:lnSpc>
              <a:spcBef>
                <a:spcPts val="0"/>
              </a:spcBef>
              <a:spcAft>
                <a:spcPts val="340"/>
              </a:spcAft>
              <a:buClrTx/>
              <a:buSzTx/>
              <a:buFontTx/>
              <a:buAutoNum type="arabicParenBoth"/>
              <a:tabLst/>
              <a:defRPr/>
            </a:pPr>
            <a:r>
              <a:rPr lang="en-US" baseline="0" dirty="0"/>
              <a:t>Scalability</a:t>
            </a:r>
          </a:p>
          <a:p>
            <a:pPr marL="228600" marR="0" indent="-228600" algn="l" defTabSz="932742" rtl="0" eaLnBrk="1" fontAlgn="auto" latinLnBrk="0" hangingPunct="1">
              <a:lnSpc>
                <a:spcPct val="90000"/>
              </a:lnSpc>
              <a:spcBef>
                <a:spcPts val="0"/>
              </a:spcBef>
              <a:spcAft>
                <a:spcPts val="340"/>
              </a:spcAft>
              <a:buClrTx/>
              <a:buSzTx/>
              <a:buFontTx/>
              <a:buAutoNum type="arabicParenBoth"/>
              <a:tabLst/>
              <a:defRPr/>
            </a:pPr>
            <a:r>
              <a:rPr lang="en-US" baseline="0" dirty="0"/>
              <a:t>Performance</a:t>
            </a: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5572232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ETags</a:t>
            </a:r>
            <a:r>
              <a:rPr lang="en-US" dirty="0"/>
              <a:t> are different from </a:t>
            </a:r>
            <a:r>
              <a:rPr lang="en-US" dirty="0" err="1"/>
              <a:t>LastModified</a:t>
            </a:r>
            <a:r>
              <a:rPr lang="en-US" dirty="0"/>
              <a:t>.</a:t>
            </a:r>
          </a:p>
          <a:p>
            <a:r>
              <a:rPr lang="en-US" dirty="0" err="1"/>
              <a:t>ETag</a:t>
            </a:r>
            <a:r>
              <a:rPr lang="en-US" dirty="0"/>
              <a:t> does not have any information that the client can use to determine whether or not to make a request for that file again in the future. If </a:t>
            </a:r>
            <a:r>
              <a:rPr lang="en-US" dirty="0" err="1"/>
              <a:t>ETag</a:t>
            </a:r>
            <a:r>
              <a:rPr lang="en-US" dirty="0"/>
              <a:t> is all it has, it will always have to make a request. However, when the server reads the </a:t>
            </a:r>
            <a:r>
              <a:rPr lang="en-US" dirty="0" err="1"/>
              <a:t>ETag</a:t>
            </a:r>
            <a:r>
              <a:rPr lang="en-US" dirty="0"/>
              <a:t> from the client request, the server can then determine whether to send the file (HTTP 200) or tell the client to just use their local copy (HTTP 304). An </a:t>
            </a:r>
            <a:r>
              <a:rPr lang="en-US" dirty="0" err="1"/>
              <a:t>ETag</a:t>
            </a:r>
            <a:r>
              <a:rPr lang="en-US" dirty="0"/>
              <a:t> is basically just a checksum for a file that semantically changes when the content of the file changes.</a:t>
            </a:r>
          </a:p>
          <a:p>
            <a:r>
              <a:rPr lang="en-US" dirty="0"/>
              <a:t>The Expires header is used by the client (and proxies/caches) to determine whether or not it even needs to make a request to the server at all. The closer you are to the Expires date, the more likely it is the client (or proxy) will make an HTTP request for that file from the server.</a:t>
            </a:r>
          </a:p>
          <a:p>
            <a:endParaRPr lang="en-US" dirty="0"/>
          </a:p>
          <a:p>
            <a:r>
              <a:rPr lang="en-US" dirty="0"/>
              <a:t>Note: </a:t>
            </a:r>
            <a:r>
              <a:rPr lang="en-US" dirty="0" err="1"/>
              <a:t>CacheCow.Server</a:t>
            </a:r>
            <a:r>
              <a:rPr lang="en-US" dirty="0"/>
              <a:t> implements everything and</a:t>
            </a:r>
            <a:r>
              <a:rPr lang="en-US" baseline="0" dirty="0"/>
              <a:t> is available for .NET via </a:t>
            </a:r>
            <a:r>
              <a:rPr lang="en-US" baseline="0" dirty="0" err="1"/>
              <a:t>NuGet</a:t>
            </a:r>
            <a:endParaRPr lang="en-US" baseline="0" dirty="0"/>
          </a:p>
          <a:p>
            <a:r>
              <a:rPr lang="en-US" baseline="0" dirty="0"/>
              <a:t>Then, add the following to </a:t>
            </a:r>
            <a:r>
              <a:rPr lang="en-US" baseline="0" dirty="0" err="1"/>
              <a:t>WebAPIConfig.cs</a:t>
            </a:r>
            <a:r>
              <a:rPr lang="en-US" baseline="0" dirty="0"/>
              <a:t>:</a:t>
            </a:r>
          </a:p>
          <a:p>
            <a:r>
              <a:rPr lang="en-US" baseline="0" dirty="0" err="1"/>
              <a:t>config.MessageHandlers.Add</a:t>
            </a:r>
            <a:r>
              <a:rPr lang="en-US" baseline="0" dirty="0"/>
              <a:t>(new </a:t>
            </a:r>
            <a:r>
              <a:rPr lang="en-US" baseline="0" dirty="0" err="1"/>
              <a:t>CacheCow.Server.CachingHandler</a:t>
            </a:r>
            <a:r>
              <a:rPr lang="en-US" baseline="0" dirty="0"/>
              <a:t>(</a:t>
            </a:r>
            <a:r>
              <a:rPr lang="en-US" baseline="0" dirty="0" err="1"/>
              <a:t>config</a:t>
            </a:r>
            <a:r>
              <a:rPr lang="en-US" baseline="0" dirty="0"/>
              <a:t>)); </a:t>
            </a:r>
            <a:r>
              <a:rPr lang="en-US" baseline="0" dirty="0">
                <a:sym typeface="Wingdings" panose="05000000000000000000" pitchFamily="2" charset="2"/>
              </a:rPr>
              <a:t> in memory caching</a:t>
            </a: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655416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Note: PUT and PATCH use this syntax:</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If-Match: "289340187490"</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returns:</a:t>
            </a:r>
            <a:r>
              <a:rPr lang="en-US" baseline="0" dirty="0"/>
              <a:t> 412 Precondition Failed</a:t>
            </a: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2791115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Demos\</a:t>
            </a:r>
            <a:r>
              <a:rPr lang="en-US" baseline="0" dirty="0" err="1"/>
              <a:t>ChildrenDemo</a:t>
            </a:r>
            <a:endParaRPr lang="en-US" baseline="0" dirty="0"/>
          </a:p>
          <a:p>
            <a:endParaRPr lang="en-US" dirty="0"/>
          </a:p>
          <a:p>
            <a:r>
              <a:rPr lang="en-US" dirty="0" err="1"/>
              <a:t>NuGet</a:t>
            </a:r>
            <a:r>
              <a:rPr lang="en-US" dirty="0"/>
              <a:t> package and code in </a:t>
            </a:r>
            <a:r>
              <a:rPr lang="en-US" dirty="0" err="1"/>
              <a:t>WebAPIConfig.cs</a:t>
            </a:r>
            <a:endParaRPr lang="en-US" dirty="0"/>
          </a:p>
          <a:p>
            <a:endParaRPr lang="en-US" dirty="0"/>
          </a:p>
          <a:p>
            <a:r>
              <a:rPr lang="en-US" dirty="0"/>
              <a:t>Use POSTMAN to hit endpoint and take value from </a:t>
            </a:r>
            <a:r>
              <a:rPr lang="en-US" dirty="0" err="1"/>
              <a:t>ETag</a:t>
            </a:r>
            <a:r>
              <a:rPr lang="en-US" dirty="0"/>
              <a:t> in response header and include in If-Non-Match header</a:t>
            </a:r>
            <a:r>
              <a:rPr lang="en-US" baseline="0" dirty="0"/>
              <a:t> with value in quotes.</a:t>
            </a:r>
          </a:p>
          <a:p>
            <a:r>
              <a:rPr lang="en-US" baseline="0" dirty="0"/>
              <a:t>If-None-Match "b0e5f8b969194d2b975dd03c2e0b4d8b"</a:t>
            </a: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097E157-E0D5-46B4-9986-DBFE9E7E9A3F}"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687537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the uniform interface has allowed the web to scale.</a:t>
            </a:r>
          </a:p>
          <a:p>
            <a:endParaRPr lang="en-US" dirty="0"/>
          </a:p>
          <a:p>
            <a:r>
              <a:rPr lang="en-US" dirty="0"/>
              <a:t>Influencing forces:</a:t>
            </a:r>
          </a:p>
          <a:p>
            <a:pPr marL="228600" indent="-228600">
              <a:buAutoNum type="arabicParenBoth"/>
            </a:pPr>
            <a:r>
              <a:rPr lang="en-US" dirty="0"/>
              <a:t>Network reliability-consistent semantics increases transparency, enabling clients and servers to more reliably handle failures</a:t>
            </a:r>
          </a:p>
          <a:p>
            <a:pPr marL="228600" indent="-228600">
              <a:buAutoNum type="arabicParenBoth"/>
            </a:pPr>
            <a:r>
              <a:rPr lang="en-US" dirty="0"/>
              <a:t>Network topology-providing a unified set of constraints governing how clients and servers communicate enables the system elements (including intermediates) to be created and evolve independently</a:t>
            </a:r>
          </a:p>
          <a:p>
            <a:pPr marL="228600" indent="-228600">
              <a:buAutoNum type="arabicParenBoth"/>
            </a:pPr>
            <a:r>
              <a:rPr lang="en-US" dirty="0"/>
              <a:t>Administration-general management tools can be introduced for optimizing the network</a:t>
            </a:r>
          </a:p>
          <a:p>
            <a:pPr marL="228600" indent="-228600">
              <a:buAutoNum type="arabicParenBoth"/>
            </a:pPr>
            <a:r>
              <a:rPr lang="en-US" dirty="0" err="1"/>
              <a:t>Heterogenous</a:t>
            </a:r>
            <a:r>
              <a:rPr lang="en-US" dirty="0"/>
              <a:t> network-different client server platforms can easily interoperate</a:t>
            </a:r>
          </a:p>
          <a:p>
            <a:pPr marL="0" indent="0">
              <a:buNone/>
            </a:pPr>
            <a:endParaRPr lang="en-US" dirty="0"/>
          </a:p>
          <a:p>
            <a:pPr marL="0" indent="0">
              <a:buNone/>
            </a:pPr>
            <a:r>
              <a:rPr lang="en-US" dirty="0"/>
              <a:t>Benefits</a:t>
            </a:r>
          </a:p>
          <a:p>
            <a:pPr marL="228600" indent="-228600">
              <a:buAutoNum type="arabicParenBoth"/>
            </a:pPr>
            <a:r>
              <a:rPr lang="en-US" dirty="0"/>
              <a:t>Visibility</a:t>
            </a:r>
          </a:p>
          <a:p>
            <a:pPr marL="228600" indent="-228600">
              <a:buAutoNum type="arabicParenBoth"/>
            </a:pPr>
            <a:r>
              <a:rPr lang="en-US" dirty="0" err="1"/>
              <a:t>Evolvability</a:t>
            </a:r>
            <a:endParaRPr lang="en-US" dirty="0"/>
          </a:p>
          <a:p>
            <a:pPr marL="0" indent="0">
              <a:buNone/>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865462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8151458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3589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Directly from the inventor’s dissertation https://www.ics.uci.edu/~fielding/pubs/dissertation/rest_arch_style.htm </a:t>
            </a:r>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10/1/2017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1665402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00958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717069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Self-descriptive messages: verb, URL, any media-types or other headers</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7346147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55763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finished program and how to use POSTMAN.</a:t>
            </a:r>
          </a:p>
          <a:p>
            <a:endParaRPr lang="en-US" dirty="0"/>
          </a:p>
          <a:p>
            <a:r>
              <a:rPr lang="en-US" dirty="0"/>
              <a:t>Then, have students build from scratch with me.</a:t>
            </a:r>
          </a:p>
          <a:p>
            <a:endParaRPr lang="en-US" dirty="0"/>
          </a:p>
          <a:p>
            <a:endParaRPr lang="en-US" baseline="0"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097E157-E0D5-46B4-9986-DBFE9E7E9A3F}"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986007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023474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Make it in a folder with very short path. i.e. c:\Labs</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73732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500043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700952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97823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Directly from the inventor’s dissertation https://www.ics.uci.edu/~fielding/pubs/dissertation/rest_arch_style.htm </a:t>
            </a:r>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10/1/2017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1521331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01bookRoutes</a:t>
            </a:r>
          </a:p>
          <a:p>
            <a:pPr marL="0" indent="0">
              <a:buNone/>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711187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630823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444768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going to a news site home page and navigating</a:t>
            </a:r>
            <a:r>
              <a:rPr lang="en-US" baseline="0" dirty="0"/>
              <a:t> from there.</a:t>
            </a: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973331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rel</a:t>
            </a:r>
            <a:r>
              <a:rPr lang="en-US" dirty="0"/>
              <a:t> defines the link relationship. This is what the client should need to understand, not derive semantic meaning from the </a:t>
            </a:r>
            <a:r>
              <a:rPr lang="en-US" dirty="0" err="1"/>
              <a:t>href</a:t>
            </a:r>
            <a:endParaRPr lang="en-US" dirty="0"/>
          </a:p>
          <a:p>
            <a:endParaRPr lang="en-US" dirty="0"/>
          </a:p>
          <a:p>
            <a:r>
              <a:rPr lang="en-US" dirty="0"/>
              <a:t>In form tag, class is used to define the link relationship since form tag does not have a </a:t>
            </a:r>
            <a:r>
              <a:rPr lang="en-US" dirty="0" err="1"/>
              <a:t>rel</a:t>
            </a:r>
            <a:r>
              <a:rPr lang="en-US" dirty="0"/>
              <a:t> attribute.</a:t>
            </a:r>
          </a:p>
          <a:p>
            <a:r>
              <a:rPr lang="en-US" dirty="0"/>
              <a:t>action is the resource</a:t>
            </a:r>
          </a:p>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136690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rel</a:t>
            </a:r>
            <a:r>
              <a:rPr lang="en-US" dirty="0"/>
              <a:t> defines the link relationship. This is what the client should need to understand, not derive semantic meaning from the </a:t>
            </a:r>
            <a:r>
              <a:rPr lang="en-US" dirty="0" err="1"/>
              <a:t>href</a:t>
            </a: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998003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874537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658039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317232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35402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Directly from the inventor’s dissertation https://www.ics.uci.edu/~fielding/pubs/dissertation/rest_arch_style.htm </a:t>
            </a:r>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10/1/2017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96618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http://stateless.co/hal_specification.html</a:t>
            </a:r>
          </a:p>
          <a:p>
            <a:endParaRPr lang="en-US" dirty="0"/>
          </a:p>
          <a:p>
            <a:r>
              <a:rPr lang="en-US" dirty="0"/>
              <a:t>HAL is designed for building APIs in which clients navigate around the resources by following links.</a:t>
            </a:r>
          </a:p>
          <a:p>
            <a:endParaRPr lang="en-US" dirty="0"/>
          </a:p>
          <a:p>
            <a:r>
              <a:rPr lang="en-US" dirty="0"/>
              <a:t>There can be multiple links in the 'curies' section. They come with a 'name' and a </a:t>
            </a:r>
            <a:r>
              <a:rPr lang="en-US" dirty="0" err="1"/>
              <a:t>templated</a:t>
            </a:r>
            <a:r>
              <a:rPr lang="en-US" dirty="0"/>
              <a:t> '</a:t>
            </a:r>
            <a:r>
              <a:rPr lang="en-US" dirty="0" err="1"/>
              <a:t>href</a:t>
            </a:r>
            <a:r>
              <a:rPr lang="en-US" dirty="0"/>
              <a:t>' which must contain the {</a:t>
            </a:r>
            <a:r>
              <a:rPr lang="en-US" dirty="0" err="1"/>
              <a:t>rel</a:t>
            </a:r>
            <a:r>
              <a:rPr lang="en-US" dirty="0"/>
              <a:t>} placeholder.</a:t>
            </a:r>
          </a:p>
          <a:p>
            <a:r>
              <a:rPr lang="en-US" dirty="0"/>
              <a:t>Links in turn can then prefix their '</a:t>
            </a:r>
            <a:r>
              <a:rPr lang="en-US" dirty="0" err="1"/>
              <a:t>rel</a:t>
            </a:r>
            <a:r>
              <a:rPr lang="en-US" dirty="0"/>
              <a:t>' with a CURIE name. Associating the latest-posts link with the doc documentation CURIE results in a link '</a:t>
            </a:r>
            <a:r>
              <a:rPr lang="en-US" dirty="0" err="1"/>
              <a:t>rel</a:t>
            </a:r>
            <a:r>
              <a:rPr lang="en-US" dirty="0"/>
              <a:t>' set to </a:t>
            </a:r>
            <a:r>
              <a:rPr lang="en-US" dirty="0" err="1"/>
              <a:t>doc:latest-posts</a:t>
            </a:r>
            <a:r>
              <a:rPr lang="en-US" dirty="0"/>
              <a:t>.</a:t>
            </a:r>
          </a:p>
          <a:p>
            <a:r>
              <a:rPr lang="en-US" dirty="0"/>
              <a:t>To retrieve documentation about the latest-posts resource, the client will expand the associated CURIE link with the actual link's '</a:t>
            </a:r>
            <a:r>
              <a:rPr lang="en-US" dirty="0" err="1"/>
              <a:t>rel</a:t>
            </a:r>
            <a:r>
              <a:rPr lang="en-US" dirty="0"/>
              <a:t>'. This would result in a URL http://haltalk.herokuapp.com/docs/latest-posts which is expected to return documentation about this resource.</a:t>
            </a:r>
          </a:p>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266376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https://github.com/collection-json/spec</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605205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https://tools.ietf.org/html/rfc4287</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3062351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NodeJSDemo</a:t>
            </a:r>
            <a:endParaRPr lang="en-US" baseline="0" dirty="0"/>
          </a:p>
          <a:p>
            <a:endParaRPr lang="en-US" baseline="0" dirty="0"/>
          </a:p>
          <a:p>
            <a:r>
              <a:rPr lang="en-US" baseline="0" dirty="0"/>
              <a:t>02bookController</a:t>
            </a:r>
          </a:p>
          <a:p>
            <a:r>
              <a:rPr lang="en-US" baseline="0" dirty="0"/>
              <a:t>03bookRoutes</a:t>
            </a:r>
          </a:p>
          <a:p>
            <a:endParaRPr lang="en-US" baseline="0" dirty="0"/>
          </a:p>
          <a:p>
            <a:r>
              <a:rPr lang="en-US" baseline="0" dirty="0"/>
              <a:t>test with:</a:t>
            </a:r>
          </a:p>
          <a:p>
            <a:r>
              <a:rPr lang="en-US" baseline="0" dirty="0"/>
              <a:t>http://localhost:8000/api/books</a:t>
            </a:r>
          </a:p>
          <a:p>
            <a:r>
              <a:rPr lang="en-US" baseline="0" dirty="0"/>
              <a:t>http://localhost:8000/api/books/{id}</a:t>
            </a:r>
          </a:p>
          <a:p>
            <a:r>
              <a:rPr lang="en-US" baseline="0" dirty="0"/>
              <a:t>http://localhost:8000/api/books?genre=Historical Fiction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097E157-E0D5-46B4-9986-DBFE9E7E9A3F}"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368059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Layers can be used to encapsulate legacy services and to protect new services from legacy clients, simplifying components by moving infrequently used functionality to a shared intermediary. Intermediaries can also be used to improve system scalability by enabling load balancing of services across multiple networks and processors.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The primary disadvantage of layered systems is that they add overhead and latency to the processing of data, reducing user-perceived performance. For a network-based system that supports cache constraints, this can be offset by the benefits of shared caching at intermediaries. Placing shared caches at the boundaries of an organizational domain can result in significant performance benefits. Such layers also allow security policies to be enforced on data crossing the organizational boundary, as is required by firewalls</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439108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Client does not need to know anything of the implementation of the server. Could be a cached response, could be going to the database to retrieve the result.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This could introduce latency, but can be mitigated with shared caches and load balancers.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Influencing forces:</a:t>
            </a:r>
          </a:p>
          <a:p>
            <a:pPr marL="228600" marR="0" indent="-228600" algn="l" defTabSz="932742" rtl="0" eaLnBrk="1" fontAlgn="auto" latinLnBrk="0" hangingPunct="1">
              <a:lnSpc>
                <a:spcPct val="90000"/>
              </a:lnSpc>
              <a:spcBef>
                <a:spcPts val="0"/>
              </a:spcBef>
              <a:spcAft>
                <a:spcPts val="340"/>
              </a:spcAft>
              <a:buClrTx/>
              <a:buSzTx/>
              <a:buFontTx/>
              <a:buAutoNum type="arabicParenBoth"/>
              <a:tabLst/>
              <a:defRPr/>
            </a:pPr>
            <a:r>
              <a:rPr lang="en-US" dirty="0"/>
              <a:t>Network topology-changing network components only impact those elements directly below</a:t>
            </a:r>
          </a:p>
          <a:p>
            <a:pPr marL="228600" marR="0" indent="-228600" algn="l" defTabSz="932742" rtl="0" eaLnBrk="1" fontAlgn="auto" latinLnBrk="0" hangingPunct="1">
              <a:lnSpc>
                <a:spcPct val="90000"/>
              </a:lnSpc>
              <a:spcBef>
                <a:spcPts val="0"/>
              </a:spcBef>
              <a:spcAft>
                <a:spcPts val="340"/>
              </a:spcAft>
              <a:buClrTx/>
              <a:buSzTx/>
              <a:buFontTx/>
              <a:buAutoNum type="arabicParenBoth"/>
              <a:tabLst/>
              <a:defRPr/>
            </a:pPr>
            <a:r>
              <a:rPr lang="en-US" dirty="0"/>
              <a:t>Security-layering enables intermediaries</a:t>
            </a:r>
            <a:r>
              <a:rPr lang="en-US" baseline="0" dirty="0"/>
              <a:t> to be placed a t trust boundaries to manage security policies for components inside the boundary.</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Benefits</a:t>
            </a:r>
          </a:p>
          <a:p>
            <a:pPr marL="228600" marR="0" indent="-228600" algn="l" defTabSz="932742" rtl="0" eaLnBrk="1" fontAlgn="auto" latinLnBrk="0" hangingPunct="1">
              <a:lnSpc>
                <a:spcPct val="90000"/>
              </a:lnSpc>
              <a:spcBef>
                <a:spcPts val="0"/>
              </a:spcBef>
              <a:spcAft>
                <a:spcPts val="340"/>
              </a:spcAft>
              <a:buClrTx/>
              <a:buSzTx/>
              <a:buFontTx/>
              <a:buAutoNum type="arabicParenBoth"/>
              <a:tabLst/>
              <a:defRPr/>
            </a:pPr>
            <a:r>
              <a:rPr lang="en-US" baseline="0" dirty="0"/>
              <a:t>Scale</a:t>
            </a:r>
          </a:p>
          <a:p>
            <a:pPr marL="228600" marR="0" indent="-228600" algn="l" defTabSz="932742" rtl="0" eaLnBrk="1" fontAlgn="auto" latinLnBrk="0" hangingPunct="1">
              <a:lnSpc>
                <a:spcPct val="90000"/>
              </a:lnSpc>
              <a:spcBef>
                <a:spcPts val="0"/>
              </a:spcBef>
              <a:spcAft>
                <a:spcPts val="340"/>
              </a:spcAft>
              <a:buClrTx/>
              <a:buSzTx/>
              <a:buFontTx/>
              <a:buAutoNum type="arabicParenBoth"/>
              <a:tabLst/>
              <a:defRPr/>
            </a:pPr>
            <a:r>
              <a:rPr lang="en-US" baseline="0" dirty="0"/>
              <a:t>Manageability</a:t>
            </a:r>
          </a:p>
          <a:p>
            <a:pPr marL="228600" marR="0" indent="-228600" algn="l" defTabSz="932742" rtl="0" eaLnBrk="1" fontAlgn="auto" latinLnBrk="0" hangingPunct="1">
              <a:lnSpc>
                <a:spcPct val="90000"/>
              </a:lnSpc>
              <a:spcBef>
                <a:spcPts val="0"/>
              </a:spcBef>
              <a:spcAft>
                <a:spcPts val="340"/>
              </a:spcAft>
              <a:buClrTx/>
              <a:buSzTx/>
              <a:buFontTx/>
              <a:buAutoNum type="arabicParenBoth"/>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Think about the web. It has no centralized administrator. I manage my browser. It knows how to communicate with my corporate proxy, which is managed by my company. That proxy knows how to communicate with its ISP, which is managed by some telecom company.</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8549687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Demos\</a:t>
            </a:r>
            <a:r>
              <a:rPr lang="en-US" dirty="0" err="1"/>
              <a:t>MashupSample</a:t>
            </a:r>
            <a:endParaRPr lang="en-US" dirty="0"/>
          </a:p>
          <a:p>
            <a:r>
              <a:rPr lang="en-US" dirty="0"/>
              <a:t>  Show code.</a:t>
            </a:r>
          </a:p>
          <a:p>
            <a:r>
              <a:rPr lang="en-US" dirty="0"/>
              <a:t>  Run app.</a:t>
            </a:r>
          </a:p>
          <a:p>
            <a:endParaRPr lang="en-US" dirty="0"/>
          </a:p>
          <a:p>
            <a:r>
              <a:rPr lang="en-US" dirty="0"/>
              <a:t>Demos\</a:t>
            </a:r>
            <a:r>
              <a:rPr lang="en-US" dirty="0" err="1"/>
              <a:t>RelaySample</a:t>
            </a:r>
            <a:endParaRPr lang="en-US" dirty="0"/>
          </a:p>
          <a:p>
            <a:r>
              <a:rPr lang="en-US" baseline="0" dirty="0"/>
              <a:t>  Show code.</a:t>
            </a:r>
          </a:p>
          <a:p>
            <a:r>
              <a:rPr lang="en-US" baseline="0" dirty="0"/>
              <a:t>  Run app.</a:t>
            </a:r>
          </a:p>
          <a:p>
            <a:r>
              <a:rPr lang="en-US" baseline="0" dirty="0"/>
              <a:t>  Open </a:t>
            </a:r>
            <a:r>
              <a:rPr lang="en-US" baseline="0" dirty="0" err="1"/>
              <a:t>cmd</a:t>
            </a:r>
            <a:r>
              <a:rPr lang="en-US" baseline="0" dirty="0"/>
              <a:t> from folder with code and run curl specified in the ReadMe.txt</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097E157-E0D5-46B4-9986-DBFE9E7E9A3F}"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3318840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Client downloads and executes readymade features. This will greatly reduce visibility and could have a negative impact on </a:t>
            </a:r>
            <a:r>
              <a:rPr lang="en-US" dirty="0" err="1"/>
              <a:t>cacheability</a:t>
            </a:r>
            <a:r>
              <a:rPr lang="en-US" baseline="0" dirty="0"/>
              <a:t> and manageability and also have an impact on security as the client downloads and runs code that you do not control.</a:t>
            </a: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With the growth of JAX/HTML5 this may become more popular</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Example: passive identity federation. Application delegates authentication to an identity provider like Google or Facebook. A response is sent with the expectation that the client will send an HTTP POST to another server. The way this works is the server returns a form along</a:t>
            </a:r>
            <a:r>
              <a:rPr lang="en-US" baseline="0" dirty="0"/>
              <a:t> with some JavaScript code to automate submitting it. But, in case the browser has JavaScript disable, the server also returns instructions for the user to submit the form. So, for the clients that support code-on-demand the workflow is simplified, but others are given an alternate way to continue.</a:t>
            </a: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Benefit: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Simplicity</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619536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2714377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A47E80-8152-4C93-B5EB-FB5EA07D899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446569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7.emf"/></Relationships>
</file>

<file path=ppt/slideLayouts/_rels/slideLayout1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9.xml"/><Relationship Id="rId4" Type="http://schemas.openxmlformats.org/officeDocument/2006/relationships/image" Target="../media/image23.pn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jpeg"/><Relationship Id="rId1" Type="http://schemas.openxmlformats.org/officeDocument/2006/relationships/slideMaster" Target="../slideMasters/slideMaster9.xml"/><Relationship Id="rId4" Type="http://schemas.openxmlformats.org/officeDocument/2006/relationships/image" Target="../media/image23.pn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9.xml"/><Relationship Id="rId4" Type="http://schemas.openxmlformats.org/officeDocument/2006/relationships/image" Target="../media/image23.pn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jpeg"/><Relationship Id="rId1" Type="http://schemas.openxmlformats.org/officeDocument/2006/relationships/slideMaster" Target="../slideMasters/slideMaster9.xml"/><Relationship Id="rId4" Type="http://schemas.openxmlformats.org/officeDocument/2006/relationships/image" Target="../media/image2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9.xml"/><Relationship Id="rId4" Type="http://schemas.openxmlformats.org/officeDocument/2006/relationships/image" Target="../media/image23.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jpeg"/><Relationship Id="rId1" Type="http://schemas.openxmlformats.org/officeDocument/2006/relationships/slideMaster" Target="../slideMasters/slideMaster9.xml"/><Relationship Id="rId4" Type="http://schemas.openxmlformats.org/officeDocument/2006/relationships/image" Target="../media/image23.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9.xml"/><Relationship Id="rId4" Type="http://schemas.openxmlformats.org/officeDocument/2006/relationships/image" Target="../media/image23.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jpeg"/><Relationship Id="rId1" Type="http://schemas.openxmlformats.org/officeDocument/2006/relationships/slideMaster" Target="../slideMasters/slideMaster9.xml"/><Relationship Id="rId4" Type="http://schemas.openxmlformats.org/officeDocument/2006/relationships/image" Target="../media/image23.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Master" Target="../slideMasters/slideMaster9.xml"/><Relationship Id="rId5" Type="http://schemas.openxmlformats.org/officeDocument/2006/relationships/image" Target="../media/image36.png"/><Relationship Id="rId4" Type="http://schemas.openxmlformats.org/officeDocument/2006/relationships/image" Target="../media/image20.pn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4.png"/><Relationship Id="rId1" Type="http://schemas.openxmlformats.org/officeDocument/2006/relationships/slideMaster" Target="../slideMasters/slideMaster9.xml"/><Relationship Id="rId5" Type="http://schemas.openxmlformats.org/officeDocument/2006/relationships/image" Target="../media/image36.png"/><Relationship Id="rId4" Type="http://schemas.openxmlformats.org/officeDocument/2006/relationships/image" Target="../media/image20.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4.png"/><Relationship Id="rId1" Type="http://schemas.openxmlformats.org/officeDocument/2006/relationships/slideMaster" Target="../slideMasters/slideMaster9.xml"/><Relationship Id="rId5" Type="http://schemas.openxmlformats.org/officeDocument/2006/relationships/image" Target="../media/image36.png"/><Relationship Id="rId4" Type="http://schemas.openxmlformats.org/officeDocument/2006/relationships/image" Target="../media/image20.pn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Master" Target="../slideMasters/slideMaster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9.xml"/><Relationship Id="rId5" Type="http://schemas.openxmlformats.org/officeDocument/2006/relationships/image" Target="../media/image42.png"/><Relationship Id="rId4" Type="http://schemas.openxmlformats.org/officeDocument/2006/relationships/image" Target="../media/image41.pn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png"/><Relationship Id="rId1" Type="http://schemas.openxmlformats.org/officeDocument/2006/relationships/slideMaster" Target="../slideMasters/slideMaster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3.png"/><Relationship Id="rId1" Type="http://schemas.openxmlformats.org/officeDocument/2006/relationships/slideMaster" Target="../slideMasters/slideMaster9.xml"/><Relationship Id="rId5" Type="http://schemas.openxmlformats.org/officeDocument/2006/relationships/image" Target="../media/image42.png"/><Relationship Id="rId4" Type="http://schemas.openxmlformats.org/officeDocument/2006/relationships/image" Target="../media/image41.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125712313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0023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Demo or 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46064" y="2900034"/>
            <a:ext cx="10056812" cy="1100010"/>
          </a:xfrm>
          <a:noFill/>
        </p:spPr>
        <p:txBody>
          <a:bodyPr tIns="91440" bIns="91440" anchor="t" anchorCtr="0">
            <a:spAutoFit/>
          </a:bodyPr>
          <a:lstStyle>
            <a:lvl1pPr>
              <a:defRPr sz="6600" spc="-100" baseline="0">
                <a:solidFill>
                  <a:srgbClr val="0072C6"/>
                </a:solidFill>
              </a:defRPr>
            </a:lvl1pPr>
          </a:lstStyle>
          <a:p>
            <a:r>
              <a:rPr lang="en-US" dirty="0"/>
              <a:t>Demo or video title</a:t>
            </a:r>
          </a:p>
        </p:txBody>
      </p:sp>
      <p:sp>
        <p:nvSpPr>
          <p:cNvPr id="8" name="Text Placeholder 4"/>
          <p:cNvSpPr>
            <a:spLocks noGrp="1"/>
          </p:cNvSpPr>
          <p:nvPr>
            <p:ph type="body" sz="quarter" idx="12" hasCustomPrompt="1"/>
          </p:nvPr>
        </p:nvSpPr>
        <p:spPr>
          <a:xfrm>
            <a:off x="261938" y="3944683"/>
            <a:ext cx="10058401" cy="1183205"/>
          </a:xfrm>
          <a:noFill/>
        </p:spPr>
        <p:txBody>
          <a:bodyPr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dirty="0"/>
              <a:t>Speaker Name</a:t>
            </a:r>
          </a:p>
          <a:p>
            <a:pPr lvl="0"/>
            <a:r>
              <a:rPr lang="en-US" dirty="0"/>
              <a:t>Title</a:t>
            </a:r>
          </a:p>
        </p:txBody>
      </p:sp>
      <p:pic>
        <p:nvPicPr>
          <p:cNvPr id="3" name="Picture 2"/>
          <p:cNvPicPr>
            <a:picLocks noChangeAspect="1"/>
          </p:cNvPicPr>
          <p:nvPr userDrawn="1"/>
        </p:nvPicPr>
        <p:blipFill>
          <a:blip r:embed="rId3"/>
          <a:stretch>
            <a:fillRect/>
          </a:stretch>
        </p:blipFill>
        <p:spPr>
          <a:xfrm>
            <a:off x="9276712" y="6026927"/>
            <a:ext cx="2511677" cy="521799"/>
          </a:xfrm>
          <a:prstGeom prst="rect">
            <a:avLst/>
          </a:prstGeom>
        </p:spPr>
      </p:pic>
    </p:spTree>
    <p:extLst>
      <p:ext uri="{BB962C8B-B14F-4D97-AF65-F5344CB8AC3E}">
        <p14:creationId xmlns:p14="http://schemas.microsoft.com/office/powerpoint/2010/main" val="1800234173"/>
      </p:ext>
    </p:extLst>
  </p:cSld>
  <p:clrMapOvr>
    <a:masterClrMapping/>
  </p:clrMapOvr>
  <p:transition spd="slow">
    <p:push/>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dirty="0"/>
          </a:p>
        </p:txBody>
      </p:sp>
    </p:spTree>
    <p:extLst>
      <p:ext uri="{BB962C8B-B14F-4D97-AF65-F5344CB8AC3E}">
        <p14:creationId xmlns:p14="http://schemas.microsoft.com/office/powerpoint/2010/main" val="40140556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386310395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141325716"/>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950"/>
                                        <p:tgtEl>
                                          <p:spTgt spid="15"/>
                                        </p:tgtEl>
                                      </p:cBhvr>
                                    </p:animEffect>
                                  </p:childTnLst>
                                </p:cTn>
                              </p:par>
                              <p:par>
                                <p:cTn id="37" presetID="63" presetClass="path" presetSubtype="0" decel="100000" fill="hold" grpId="1" nodeType="withEffect">
                                  <p:stCondLst>
                                    <p:cond delay="700"/>
                                  </p:stCondLst>
                                  <p:childTnLst>
                                    <p:animMotion origin="layout" path="M -0.01455 -2.09714E-6 L -4.54174E-6 -2.09714E-6 " pathEditMode="relative" rAng="0" ptsTypes="AA">
                                      <p:cBhvr>
                                        <p:cTn id="38" dur="950" fill="hold"/>
                                        <p:tgtEl>
                                          <p:spTgt spid="15"/>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0" grpId="0" animBg="1"/>
      <p:bldP spid="10" grpId="1" animBg="1"/>
      <p:bldP spid="11" grpId="0" animBg="1"/>
      <p:bldP spid="11" grpId="1" animBg="1"/>
      <p:bldP spid="13" grpId="0" animBg="1"/>
      <p:bldP spid="13" grpId="1"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54369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3543048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05126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35753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0119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825115"/>
          </a:xfrm>
        </p:spPr>
        <p:txBody>
          <a:bodyPr wrap="square">
            <a:spAutoFit/>
          </a:bodyPr>
          <a:lstStyle>
            <a:lvl1pPr marL="287338" indent="-287338">
              <a:spcBef>
                <a:spcPts val="1224"/>
              </a:spcBef>
              <a:buClr>
                <a:schemeClr val="tx2"/>
              </a:buClr>
              <a:buFont typeface="Arial" pitchFamily="34" charset="0"/>
              <a:buChar char="•"/>
              <a:defRPr sz="2800">
                <a:gradFill>
                  <a:gsLst>
                    <a:gs pos="1250">
                      <a:schemeClr val="tx2"/>
                    </a:gs>
                    <a:gs pos="99000">
                      <a:schemeClr val="tx2"/>
                    </a:gs>
                  </a:gsLst>
                  <a:lin ang="5400000" scaled="0"/>
                </a:gradFill>
              </a:defRPr>
            </a:lvl1pPr>
            <a:lvl2pPr marL="531166" indent="-233195">
              <a:defRPr sz="2000"/>
            </a:lvl2pPr>
            <a:lvl3pPr marL="699585" indent="-168419">
              <a:tabLst/>
              <a:defRPr sz="1800"/>
            </a:lvl3pPr>
            <a:lvl4pPr marL="880958" indent="-181374">
              <a:defRPr sz="1600"/>
            </a:lvl4pPr>
            <a:lvl5pPr marL="1049377" indent="-168419">
              <a:tabLst/>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825115"/>
          </a:xfrm>
        </p:spPr>
        <p:txBody>
          <a:bodyPr wrap="square">
            <a:spAutoFit/>
          </a:bodyPr>
          <a:lstStyle>
            <a:lvl1pPr marL="287338" indent="-287338">
              <a:spcBef>
                <a:spcPts val="1224"/>
              </a:spcBef>
              <a:buClr>
                <a:schemeClr val="tx2"/>
              </a:buClr>
              <a:buFont typeface="Arial" pitchFamily="34" charset="0"/>
              <a:buChar char="•"/>
              <a:defRPr sz="2800">
                <a:gradFill>
                  <a:gsLst>
                    <a:gs pos="1250">
                      <a:schemeClr val="tx2"/>
                    </a:gs>
                    <a:gs pos="99000">
                      <a:schemeClr val="tx2"/>
                    </a:gs>
                  </a:gsLst>
                  <a:lin ang="5400000" scaled="0"/>
                </a:gradFill>
              </a:defRPr>
            </a:lvl1pPr>
            <a:lvl2pPr marL="531166" indent="-233195">
              <a:defRPr sz="2000"/>
            </a:lvl2pPr>
            <a:lvl3pPr marL="699585" indent="-168419">
              <a:tabLst/>
              <a:defRPr sz="1800"/>
            </a:lvl3pPr>
            <a:lvl4pPr marL="880958" indent="-181374">
              <a:defRPr sz="1600"/>
            </a:lvl4pPr>
            <a:lvl5pPr marL="1049377" indent="-168419">
              <a:tabLst/>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60463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56697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63960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63945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49774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96934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1798518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571674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21811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61616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31486672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69104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687075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18537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85795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344602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00011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3735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Visual Studio Live! Washington, D.C.">
    <p:bg>
      <p:bgPr>
        <a:blipFill dpi="0" rotWithShape="1">
          <a:blip r:embed="rId2" cstate="print">
            <a:alphaModFix amt="2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00518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p:nvPr>
        </p:nvSpPr>
        <p:spPr>
          <a:xfrm>
            <a:off x="274639" y="1212850"/>
            <a:ext cx="11889564" cy="2059024"/>
          </a:xfrm>
        </p:spPr>
        <p:txBody>
          <a:bodyPr/>
          <a:lstStyle>
            <a:lvl1pPr marL="0" indent="0">
              <a:buNone/>
              <a:defRPr/>
            </a:lvl1pPr>
            <a:lvl2pPr marL="28573" indent="0">
              <a:buNone/>
              <a:defRPr sz="2000"/>
            </a:lvl2pPr>
            <a:lvl3pPr marL="223823" indent="0">
              <a:buNone/>
              <a:defRPr sz="2000"/>
            </a:lvl3pPr>
            <a:lvl4pPr marL="476219" indent="0">
              <a:buNone/>
              <a:defRPr sz="1801"/>
            </a:lvl4pPr>
            <a:lvl5pPr marL="739727" indent="0">
              <a:buNone/>
              <a:defRPr sz="18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40787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5170674"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dirty="0"/>
          </a:p>
        </p:txBody>
      </p:sp>
    </p:spTree>
    <p:extLst>
      <p:ext uri="{BB962C8B-B14F-4D97-AF65-F5344CB8AC3E}">
        <p14:creationId xmlns:p14="http://schemas.microsoft.com/office/powerpoint/2010/main" val="350623804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195306922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466352218"/>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950"/>
                                        <p:tgtEl>
                                          <p:spTgt spid="15"/>
                                        </p:tgtEl>
                                      </p:cBhvr>
                                    </p:animEffect>
                                  </p:childTnLst>
                                </p:cTn>
                              </p:par>
                              <p:par>
                                <p:cTn id="37" presetID="63" presetClass="path" presetSubtype="0" decel="100000" fill="hold" grpId="1" nodeType="withEffect">
                                  <p:stCondLst>
                                    <p:cond delay="700"/>
                                  </p:stCondLst>
                                  <p:childTnLst>
                                    <p:animMotion origin="layout" path="M -0.01455 -2.09714E-6 L -4.54174E-6 -2.09714E-6 " pathEditMode="relative" rAng="0" ptsTypes="AA">
                                      <p:cBhvr>
                                        <p:cTn id="38" dur="950" fill="hold"/>
                                        <p:tgtEl>
                                          <p:spTgt spid="15"/>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0" grpId="0" animBg="1"/>
      <p:bldP spid="10" grpId="1" animBg="1"/>
      <p:bldP spid="11" grpId="0" animBg="1"/>
      <p:bldP spid="11" grpId="1" animBg="1"/>
      <p:bldP spid="13" grpId="0" animBg="1"/>
      <p:bldP spid="13" grpId="1"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176670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507813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6239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12281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67404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50474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1323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76108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2075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35416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42159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301986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15695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3935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0707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735790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43387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60132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11247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83017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492340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03671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46408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_Visual Studio Live! Washington, D.C.">
    <p:bg>
      <p:bgPr>
        <a:blipFill dpi="0" rotWithShape="1">
          <a:blip r:embed="rId2" cstate="print">
            <a:alphaModFix amt="2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90828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p:nvPr>
        </p:nvSpPr>
        <p:spPr>
          <a:xfrm>
            <a:off x="274639" y="1212850"/>
            <a:ext cx="11889564" cy="2059024"/>
          </a:xfrm>
        </p:spPr>
        <p:txBody>
          <a:bodyPr/>
          <a:lstStyle>
            <a:lvl1pPr marL="0" indent="0">
              <a:buNone/>
              <a:defRPr/>
            </a:lvl1pPr>
            <a:lvl2pPr marL="28573" indent="0">
              <a:buNone/>
              <a:defRPr sz="2000"/>
            </a:lvl2pPr>
            <a:lvl3pPr marL="223823" indent="0">
              <a:buNone/>
              <a:defRPr sz="2000"/>
            </a:lvl3pPr>
            <a:lvl4pPr marL="476219" indent="0">
              <a:buNone/>
              <a:defRPr sz="1801"/>
            </a:lvl4pPr>
            <a:lvl5pPr marL="739727" indent="0">
              <a:buNone/>
              <a:defRPr sz="18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481121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22582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dirty="0"/>
          </a:p>
        </p:txBody>
      </p:sp>
    </p:spTree>
    <p:extLst>
      <p:ext uri="{BB962C8B-B14F-4D97-AF65-F5344CB8AC3E}">
        <p14:creationId xmlns:p14="http://schemas.microsoft.com/office/powerpoint/2010/main" val="160055672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349303845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5142621" y="6697627"/>
            <a:ext cx="2151230"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0707822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441265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902958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5170675"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39085714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422864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5170675"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18599806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618968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5170675"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31181450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2883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5170675"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34515298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28288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5170675"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1548467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08812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359090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34338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1430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81969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82118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862623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82856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7832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536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0371462"/>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4785175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73725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607309" y="6182440"/>
            <a:ext cx="1552931" cy="332660"/>
          </a:xfrm>
          <a:prstGeom prst="rect">
            <a:avLst/>
          </a:prstGeom>
        </p:spPr>
      </p:pic>
      <p:pic>
        <p:nvPicPr>
          <p:cNvPr id="3" name="Picture 2"/>
          <p:cNvPicPr>
            <a:picLocks noChangeAspect="1"/>
          </p:cNvPicPr>
          <p:nvPr userDrawn="1"/>
        </p:nvPicPr>
        <p:blipFill>
          <a:blip r:embed="rId4">
            <a:lum bright="100000"/>
          </a:blip>
          <a:stretch>
            <a:fillRect/>
          </a:stretch>
        </p:blipFill>
        <p:spPr>
          <a:xfrm>
            <a:off x="457200" y="423276"/>
            <a:ext cx="7148251" cy="1350756"/>
          </a:xfrm>
          <a:prstGeom prst="rect">
            <a:avLst/>
          </a:prstGeom>
        </p:spPr>
      </p:pic>
    </p:spTree>
    <p:extLst>
      <p:ext uri="{BB962C8B-B14F-4D97-AF65-F5344CB8AC3E}">
        <p14:creationId xmlns:p14="http://schemas.microsoft.com/office/powerpoint/2010/main" val="201766106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9ED7"/>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635"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20852618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1_Title Slide - STATIC">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295339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990813220"/>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
        <p:nvSpPr>
          <p:cNvPr id="7"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0625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9157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3931818" y="2952527"/>
            <a:ext cx="8504657" cy="4041998"/>
          </a:xfrm>
          <a:prstGeom prst="rect">
            <a:avLst/>
          </a:prstGeom>
        </p:spPr>
      </p:pic>
    </p:spTree>
    <p:extLst>
      <p:ext uri="{BB962C8B-B14F-4D97-AF65-F5344CB8AC3E}">
        <p14:creationId xmlns:p14="http://schemas.microsoft.com/office/powerpoint/2010/main" val="199937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52153433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1052125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896480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9753718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08273902"/>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8319419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01696457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04051620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450237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5170674"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07015123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847209403"/>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22500046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1009807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610104704"/>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24362197"/>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8220179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828207573"/>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75246421"/>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9132490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411011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7286610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9047597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9072495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37444826"/>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4785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2898327"/>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pic>
        <p:nvPicPr>
          <p:cNvPr id="16" name="Picture 15"/>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1" y="2216712"/>
            <a:ext cx="12436596" cy="2452747"/>
          </a:xfrm>
          <a:prstGeom prst="rect">
            <a:avLst/>
          </a:prstGeom>
        </p:spPr>
      </p:pic>
      <p:pic>
        <p:nvPicPr>
          <p:cNvPr id="13" name="Picture 12"/>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4094" y="2216712"/>
            <a:ext cx="12436604" cy="2452747"/>
          </a:xfrm>
          <a:prstGeom prst="rect">
            <a:avLst/>
          </a:prstGeom>
        </p:spPr>
      </p:pic>
      <p:sp>
        <p:nvSpPr>
          <p:cNvPr id="10" name="Title 1"/>
          <p:cNvSpPr>
            <a:spLocks noGrp="1"/>
          </p:cNvSpPr>
          <p:nvPr>
            <p:ph type="ctrTitle" hasCustomPrompt="1"/>
          </p:nvPr>
        </p:nvSpPr>
        <p:spPr>
          <a:xfrm>
            <a:off x="698115" y="2911670"/>
            <a:ext cx="5780887"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6" y="3616799"/>
            <a:ext cx="5780885"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17" name="Picture 16"/>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417724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Page (All Up)">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4094" y="2216712"/>
            <a:ext cx="12436604" cy="2452747"/>
          </a:xfrm>
          <a:prstGeom prst="rect">
            <a:avLst/>
          </a:prstGeom>
        </p:spPr>
      </p:pic>
      <p:pic>
        <p:nvPicPr>
          <p:cNvPr id="13" name="Picture 12"/>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4094" y="2216712"/>
            <a:ext cx="12436604" cy="2452747"/>
          </a:xfrm>
          <a:prstGeom prst="rect">
            <a:avLst/>
          </a:prstGeom>
        </p:spPr>
      </p:pic>
      <p:sp>
        <p:nvSpPr>
          <p:cNvPr id="10" name="Title 1"/>
          <p:cNvSpPr>
            <a:spLocks noGrp="1"/>
          </p:cNvSpPr>
          <p:nvPr>
            <p:ph type="ctrTitle" hasCustomPrompt="1"/>
          </p:nvPr>
        </p:nvSpPr>
        <p:spPr>
          <a:xfrm>
            <a:off x="698114" y="2911670"/>
            <a:ext cx="10875831"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5" y="3616799"/>
            <a:ext cx="10875828"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
        <p:nvSpPr>
          <p:cNvPr id="15"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17"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21" name="Picture 2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409375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Page (Strategy A)">
    <p:spTree>
      <p:nvGrpSpPr>
        <p:cNvPr id="1" name=""/>
        <p:cNvGrpSpPr/>
        <p:nvPr/>
      </p:nvGrpSpPr>
      <p:grpSpPr>
        <a:xfrm>
          <a:off x="0" y="0"/>
          <a:ext cx="0" cy="0"/>
          <a:chOff x="0" y="0"/>
          <a:chExt cx="0" cy="0"/>
        </a:xfrm>
      </p:grpSpPr>
      <p:pic>
        <p:nvPicPr>
          <p:cNvPr id="15" name="Picture 14"/>
          <p:cNvPicPr preferRelativeResize="0">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0" y="2216712"/>
            <a:ext cx="12436475" cy="2452747"/>
          </a:xfrm>
          <a:prstGeom prst="rect">
            <a:avLst/>
          </a:prstGeom>
        </p:spPr>
      </p:pic>
      <p:pic>
        <p:nvPicPr>
          <p:cNvPr id="16" name="Picture 15"/>
          <p:cNvPicPr preferRelativeResize="0">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1" y="2216712"/>
            <a:ext cx="12436475" cy="2452747"/>
          </a:xfrm>
          <a:prstGeom prst="rect">
            <a:avLst/>
          </a:prstGeom>
        </p:spPr>
      </p:pic>
      <p:sp>
        <p:nvSpPr>
          <p:cNvPr id="10" name="Title 1"/>
          <p:cNvSpPr>
            <a:spLocks noGrp="1"/>
          </p:cNvSpPr>
          <p:nvPr>
            <p:ph type="ctrTitle" hasCustomPrompt="1"/>
          </p:nvPr>
        </p:nvSpPr>
        <p:spPr>
          <a:xfrm>
            <a:off x="698114" y="2911670"/>
            <a:ext cx="10875831"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5" y="3616799"/>
            <a:ext cx="10875828"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
        <p:nvSpPr>
          <p:cNvPr id="17"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20"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24" name="Picture 2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56803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Page (Strategy B)">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0" y="2216712"/>
            <a:ext cx="12436475" cy="2452747"/>
          </a:xfrm>
          <a:prstGeom prst="rect">
            <a:avLst/>
          </a:prstGeom>
        </p:spPr>
      </p:pic>
      <p:pic>
        <p:nvPicPr>
          <p:cNvPr id="16" name="Picture 15"/>
          <p:cNvPicPr preferRelativeResize="0">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1" y="2216712"/>
            <a:ext cx="12436475" cy="2452747"/>
          </a:xfrm>
          <a:prstGeom prst="rect">
            <a:avLst/>
          </a:prstGeom>
        </p:spPr>
      </p:pic>
      <p:sp>
        <p:nvSpPr>
          <p:cNvPr id="10" name="Title 1"/>
          <p:cNvSpPr>
            <a:spLocks noGrp="1"/>
          </p:cNvSpPr>
          <p:nvPr>
            <p:ph type="ctrTitle" hasCustomPrompt="1"/>
          </p:nvPr>
        </p:nvSpPr>
        <p:spPr>
          <a:xfrm>
            <a:off x="698114" y="2911670"/>
            <a:ext cx="10875831" cy="566687"/>
          </a:xfrm>
        </p:spPr>
        <p:txBody>
          <a:bodyPr anchor="b" anchorCtr="0">
            <a:noAutofit/>
          </a:bodyPr>
          <a:lstStyle>
            <a:lvl1pPr algn="l">
              <a:lnSpc>
                <a:spcPts val="3876"/>
              </a:lnSpc>
              <a:defRPr sz="3672" spc="0" baseline="0">
                <a:solidFill>
                  <a:srgbClr val="000000"/>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5" y="3616799"/>
            <a:ext cx="10875828" cy="668366"/>
          </a:xfrm>
        </p:spPr>
        <p:txBody>
          <a:bodyPr>
            <a:normAutofit/>
          </a:bodyPr>
          <a:lstStyle>
            <a:lvl1pPr marL="27978" indent="0" algn="l">
              <a:buNone/>
              <a:defRPr sz="1632">
                <a:solidFill>
                  <a:srgbClr val="000000"/>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
        <p:nvSpPr>
          <p:cNvPr id="17"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20"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21" name="Picture 2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240018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Page (Consulting A)">
    <p:spTree>
      <p:nvGrpSpPr>
        <p:cNvPr id="1" name=""/>
        <p:cNvGrpSpPr/>
        <p:nvPr/>
      </p:nvGrpSpPr>
      <p:grpSpPr>
        <a:xfrm>
          <a:off x="0" y="0"/>
          <a:ext cx="0" cy="0"/>
          <a:chOff x="0" y="0"/>
          <a:chExt cx="0" cy="0"/>
        </a:xfrm>
      </p:grpSpPr>
      <p:pic>
        <p:nvPicPr>
          <p:cNvPr id="4" name="Picture 3"/>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4228" y="2216712"/>
            <a:ext cx="12436604" cy="2452747"/>
          </a:xfrm>
          <a:prstGeom prst="rect">
            <a:avLst/>
          </a:prstGeom>
        </p:spPr>
      </p:pic>
      <p:pic>
        <p:nvPicPr>
          <p:cNvPr id="5" name="Picture 4"/>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4228" y="2216712"/>
            <a:ext cx="12436475" cy="2452747"/>
          </a:xfrm>
          <a:prstGeom prst="rect">
            <a:avLst/>
          </a:prstGeom>
        </p:spPr>
      </p:pic>
      <p:sp>
        <p:nvSpPr>
          <p:cNvPr id="10" name="Title 1"/>
          <p:cNvSpPr>
            <a:spLocks noGrp="1"/>
          </p:cNvSpPr>
          <p:nvPr>
            <p:ph type="ctrTitle" hasCustomPrompt="1"/>
          </p:nvPr>
        </p:nvSpPr>
        <p:spPr>
          <a:xfrm>
            <a:off x="698115" y="2911670"/>
            <a:ext cx="5780887"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6" y="3616799"/>
            <a:ext cx="5780885"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24" name="Picture 2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155022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Page (Consulting B)">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4228" y="2216712"/>
            <a:ext cx="12436604" cy="2452747"/>
          </a:xfrm>
          <a:prstGeom prst="rect">
            <a:avLst/>
          </a:prstGeom>
        </p:spPr>
      </p:pic>
      <p:pic>
        <p:nvPicPr>
          <p:cNvPr id="5" name="Picture 4"/>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4228" y="2216712"/>
            <a:ext cx="12436475" cy="2452747"/>
          </a:xfrm>
          <a:prstGeom prst="rect">
            <a:avLst/>
          </a:prstGeom>
        </p:spPr>
      </p:pic>
      <p:sp>
        <p:nvSpPr>
          <p:cNvPr id="10" name="Title 1"/>
          <p:cNvSpPr>
            <a:spLocks noGrp="1"/>
          </p:cNvSpPr>
          <p:nvPr>
            <p:ph type="ctrTitle" hasCustomPrompt="1"/>
          </p:nvPr>
        </p:nvSpPr>
        <p:spPr>
          <a:xfrm>
            <a:off x="698115" y="2911670"/>
            <a:ext cx="5780887"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6" y="3616799"/>
            <a:ext cx="5780885"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13" name="Picture 12"/>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303673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Page (Support A)">
    <p:spTree>
      <p:nvGrpSpPr>
        <p:cNvPr id="1" name=""/>
        <p:cNvGrpSpPr/>
        <p:nvPr/>
      </p:nvGrpSpPr>
      <p:grpSpPr>
        <a:xfrm>
          <a:off x="0" y="0"/>
          <a:ext cx="0" cy="0"/>
          <a:chOff x="0" y="0"/>
          <a:chExt cx="0" cy="0"/>
        </a:xfrm>
      </p:grpSpPr>
      <p:pic>
        <p:nvPicPr>
          <p:cNvPr id="13" name="Picture 12"/>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4228" y="2216712"/>
            <a:ext cx="12436475" cy="2452747"/>
          </a:xfrm>
          <a:prstGeom prst="rect">
            <a:avLst/>
          </a:prstGeom>
        </p:spPr>
      </p:pic>
      <p:pic>
        <p:nvPicPr>
          <p:cNvPr id="16" name="Picture 15"/>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4228" y="2216712"/>
            <a:ext cx="12436475" cy="2452747"/>
          </a:xfrm>
          <a:prstGeom prst="rect">
            <a:avLst/>
          </a:prstGeom>
        </p:spPr>
      </p:pic>
      <p:sp>
        <p:nvSpPr>
          <p:cNvPr id="10" name="Title 1"/>
          <p:cNvSpPr>
            <a:spLocks noGrp="1"/>
          </p:cNvSpPr>
          <p:nvPr>
            <p:ph type="ctrTitle" hasCustomPrompt="1"/>
          </p:nvPr>
        </p:nvSpPr>
        <p:spPr>
          <a:xfrm>
            <a:off x="698115" y="2911670"/>
            <a:ext cx="10996185"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5" y="3616799"/>
            <a:ext cx="10996182"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22" name="Picture 2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365073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Page (Support B)">
    <p:spTree>
      <p:nvGrpSpPr>
        <p:cNvPr id="1" name=""/>
        <p:cNvGrpSpPr/>
        <p:nvPr/>
      </p:nvGrpSpPr>
      <p:grpSpPr>
        <a:xfrm>
          <a:off x="0" y="0"/>
          <a:ext cx="0" cy="0"/>
          <a:chOff x="0" y="0"/>
          <a:chExt cx="0" cy="0"/>
        </a:xfrm>
      </p:grpSpPr>
      <p:pic>
        <p:nvPicPr>
          <p:cNvPr id="13" name="Picture 12"/>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4228" y="2216712"/>
            <a:ext cx="12436475" cy="2452747"/>
          </a:xfrm>
          <a:prstGeom prst="rect">
            <a:avLst/>
          </a:prstGeom>
        </p:spPr>
      </p:pic>
      <p:pic>
        <p:nvPicPr>
          <p:cNvPr id="16" name="Picture 15"/>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4228" y="2216712"/>
            <a:ext cx="12436475" cy="2452747"/>
          </a:xfrm>
          <a:prstGeom prst="rect">
            <a:avLst/>
          </a:prstGeom>
        </p:spPr>
      </p:pic>
      <p:sp>
        <p:nvSpPr>
          <p:cNvPr id="10" name="Title 1"/>
          <p:cNvSpPr>
            <a:spLocks noGrp="1"/>
          </p:cNvSpPr>
          <p:nvPr>
            <p:ph type="ctrTitle" hasCustomPrompt="1"/>
          </p:nvPr>
        </p:nvSpPr>
        <p:spPr>
          <a:xfrm>
            <a:off x="698115" y="2911670"/>
            <a:ext cx="5780887"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6" y="3616799"/>
            <a:ext cx="5780885"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20" name="Picture 1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205313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Agenda (Architectur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email"/>
          <a:srcRect/>
          <a:stretch>
            <a:fillRect/>
          </a:stretch>
        </p:blipFill>
        <p:spPr bwMode="auto">
          <a:xfrm>
            <a:off x="9405916" y="6470759"/>
            <a:ext cx="2565691" cy="179610"/>
          </a:xfrm>
          <a:prstGeom prst="rect">
            <a:avLst/>
          </a:prstGeom>
          <a:noFill/>
        </p:spPr>
      </p:pic>
      <p:pic>
        <p:nvPicPr>
          <p:cNvPr id="9" name="Picture 3" descr="C:\Users\victor.melniciuc\Desktop\==Work\MCS BOM\assets\FAN2008058.JPG"/>
          <p:cNvPicPr>
            <a:picLocks noChangeAspect="1" noChangeArrowheads="1"/>
          </p:cNvPicPr>
          <p:nvPr userDrawn="1"/>
        </p:nvPicPr>
        <p:blipFill>
          <a:blip r:embed="rId3" cstate="email"/>
          <a:srcRect l="21453" t="16710" r="29526"/>
          <a:stretch>
            <a:fillRect/>
          </a:stretch>
        </p:blipFill>
        <p:spPr bwMode="auto">
          <a:xfrm>
            <a:off x="6451482" y="1025290"/>
            <a:ext cx="5982835" cy="5969235"/>
          </a:xfrm>
          <a:prstGeom prst="rect">
            <a:avLst/>
          </a:prstGeom>
          <a:noFill/>
          <a:ln>
            <a:noFill/>
          </a:ln>
        </p:spPr>
      </p:pic>
      <p:sp>
        <p:nvSpPr>
          <p:cNvPr id="10" name="Rectangle 9"/>
          <p:cNvSpPr/>
          <p:nvPr userDrawn="1"/>
        </p:nvSpPr>
        <p:spPr bwMode="auto">
          <a:xfrm>
            <a:off x="6451481" y="0"/>
            <a:ext cx="3887410" cy="380813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 name="Rectangle 2"/>
          <p:cNvSpPr/>
          <p:nvPr userDrawn="1"/>
        </p:nvSpPr>
        <p:spPr bwMode="auto">
          <a:xfrm>
            <a:off x="0" y="1025291"/>
            <a:ext cx="12436475" cy="932603"/>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98113" y="1208249"/>
            <a:ext cx="9640779" cy="566687"/>
          </a:xfrm>
        </p:spPr>
        <p:txBody>
          <a:bodyPr anchor="t" anchorCtr="0">
            <a:noAutofit/>
          </a:bodyPr>
          <a:lstStyle>
            <a:lvl1pPr algn="l">
              <a:lnSpc>
                <a:spcPts val="4896"/>
              </a:lnSpc>
              <a:defRPr sz="3672" spc="0" baseline="0">
                <a:solidFill>
                  <a:schemeClr val="bg1"/>
                </a:solidFill>
                <a:latin typeface="Segoe UI Light" pitchFamily="34" charset="0"/>
              </a:defRPr>
            </a:lvl1pPr>
          </a:lstStyle>
          <a:p>
            <a:r>
              <a:rPr lang="en-US" dirty="0"/>
              <a:t>Agenda</a:t>
            </a:r>
          </a:p>
        </p:txBody>
      </p:sp>
      <p:sp>
        <p:nvSpPr>
          <p:cNvPr id="11" name="Content Placeholder 2"/>
          <p:cNvSpPr>
            <a:spLocks noGrp="1"/>
          </p:cNvSpPr>
          <p:nvPr>
            <p:ph idx="1" hasCustomPrompt="1"/>
          </p:nvPr>
        </p:nvSpPr>
        <p:spPr>
          <a:xfrm>
            <a:off x="698114" y="2173044"/>
            <a:ext cx="5286878" cy="288137"/>
          </a:xfrm>
        </p:spPr>
        <p:txBody>
          <a:bodyPr/>
          <a:lstStyle>
            <a:lvl1pPr marL="279779" marR="0" indent="-279779" algn="l" defTabSz="932559" rtl="0" eaLnBrk="1" fontAlgn="auto" latinLnBrk="0" hangingPunct="1">
              <a:lnSpc>
                <a:spcPct val="100000"/>
              </a:lnSpc>
              <a:spcBef>
                <a:spcPts val="612"/>
              </a:spcBef>
              <a:spcAft>
                <a:spcPts val="0"/>
              </a:spcAft>
              <a:buClr>
                <a:srgbClr val="5191CD"/>
              </a:buClr>
              <a:buSzPct val="100000"/>
              <a:buFontTx/>
              <a:buBlip>
                <a:blip r:embed="rId4"/>
              </a:buBlip>
              <a:tabLst/>
              <a:defRPr sz="1836">
                <a:solidFill>
                  <a:srgbClr val="595959"/>
                </a:solidFill>
                <a:latin typeface="Segoe UI" pitchFamily="34" charset="0"/>
                <a:ea typeface="Segoe UI" pitchFamily="34" charset="0"/>
                <a:cs typeface="Segoe UI" pitchFamily="34" charset="0"/>
              </a:defRPr>
            </a:lvl1pPr>
            <a:lvl2pPr marL="559558" indent="-279779">
              <a:buClr>
                <a:srgbClr val="5191CD"/>
              </a:buClr>
              <a:buSzPct val="75000"/>
              <a:buFontTx/>
              <a:buBlip>
                <a:blip r:embed="rId4"/>
              </a:buBlip>
              <a:defRPr>
                <a:solidFill>
                  <a:srgbClr val="595959"/>
                </a:solidFill>
                <a:latin typeface="+mn-lt"/>
              </a:defRPr>
            </a:lvl2pPr>
            <a:lvl3pPr marL="839337" indent="-279779">
              <a:buClr>
                <a:srgbClr val="5191CD"/>
              </a:buClr>
              <a:buFont typeface="Segoe" charset="0"/>
              <a:buChar char="–"/>
              <a:defRPr>
                <a:solidFill>
                  <a:srgbClr val="595959"/>
                </a:solidFill>
                <a:latin typeface="+mn-lt"/>
              </a:defRPr>
            </a:lvl3pPr>
            <a:lvl4pPr marL="1119116" indent="-279779">
              <a:buClr>
                <a:srgbClr val="5191CD"/>
              </a:buClr>
              <a:buFont typeface="Segoe" charset="0"/>
              <a:buChar char="–"/>
              <a:defRPr>
                <a:solidFill>
                  <a:srgbClr val="595959"/>
                </a:solidFill>
                <a:latin typeface="+mn-lt"/>
              </a:defRPr>
            </a:lvl4pPr>
            <a:lvl5pPr marL="1398895" indent="-279779">
              <a:buClr>
                <a:srgbClr val="5191CD"/>
              </a:buClr>
              <a:buFont typeface="Segoe" charset="0"/>
              <a:buChar char="–"/>
              <a:defRPr>
                <a:solidFill>
                  <a:srgbClr val="595959"/>
                </a:solidFill>
                <a:latin typeface="+mn-lt"/>
              </a:defRPr>
            </a:lvl5pPr>
          </a:lstStyle>
          <a:p>
            <a:pPr marL="279779" marR="0" lvl="0" indent="-279779" algn="l" defTabSz="932559" rtl="0" eaLnBrk="1" fontAlgn="auto" latinLnBrk="0" hangingPunct="1">
              <a:lnSpc>
                <a:spcPct val="100000"/>
              </a:lnSpc>
              <a:spcBef>
                <a:spcPts val="612"/>
              </a:spcBef>
              <a:spcAft>
                <a:spcPts val="0"/>
              </a:spcAft>
              <a:buClr>
                <a:srgbClr val="5191CD"/>
              </a:buClr>
              <a:buSzPct val="100000"/>
              <a:buFontTx/>
              <a:buBlip>
                <a:blip r:embed="rId4"/>
              </a:buBlip>
              <a:tabLst/>
              <a:defRPr/>
            </a:pPr>
            <a:r>
              <a:rPr lang="en-US" dirty="0"/>
              <a:t>Click to insert text</a:t>
            </a:r>
          </a:p>
        </p:txBody>
      </p:sp>
      <p:pic>
        <p:nvPicPr>
          <p:cNvPr id="12" name="Picture 1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019505" y="6636322"/>
            <a:ext cx="1865471" cy="232675"/>
          </a:xfrm>
          <a:prstGeom prst="rect">
            <a:avLst/>
          </a:prstGeom>
        </p:spPr>
      </p:pic>
    </p:spTree>
    <p:extLst>
      <p:ext uri="{BB962C8B-B14F-4D97-AF65-F5344CB8AC3E}">
        <p14:creationId xmlns:p14="http://schemas.microsoft.com/office/powerpoint/2010/main" val="313412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Agenda (Architecture 2)">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email"/>
          <a:srcRect/>
          <a:stretch>
            <a:fillRect/>
          </a:stretch>
        </p:blipFill>
        <p:spPr bwMode="auto">
          <a:xfrm>
            <a:off x="9405916" y="6470759"/>
            <a:ext cx="2565691" cy="179610"/>
          </a:xfrm>
          <a:prstGeom prst="rect">
            <a:avLst/>
          </a:prstGeom>
          <a:noFill/>
        </p:spPr>
      </p:pic>
      <p:pic>
        <p:nvPicPr>
          <p:cNvPr id="9" name="Picture 3"/>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l="6426" r="18387"/>
          <a:stretch>
            <a:fillRect/>
          </a:stretch>
        </p:blipFill>
        <p:spPr bwMode="auto">
          <a:xfrm>
            <a:off x="6451481" y="1025290"/>
            <a:ext cx="5984994" cy="5969235"/>
          </a:xfrm>
          <a:prstGeom prst="rect">
            <a:avLst/>
          </a:prstGeom>
          <a:noFill/>
          <a:ln>
            <a:noFill/>
          </a:ln>
        </p:spPr>
      </p:pic>
      <p:sp>
        <p:nvSpPr>
          <p:cNvPr id="10" name="Rectangle 9"/>
          <p:cNvSpPr/>
          <p:nvPr userDrawn="1"/>
        </p:nvSpPr>
        <p:spPr bwMode="auto">
          <a:xfrm>
            <a:off x="6451481" y="0"/>
            <a:ext cx="3887410" cy="380813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 name="Rectangle 2"/>
          <p:cNvSpPr/>
          <p:nvPr userDrawn="1"/>
        </p:nvSpPr>
        <p:spPr bwMode="auto">
          <a:xfrm>
            <a:off x="0" y="1025291"/>
            <a:ext cx="12436475" cy="932603"/>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98114" y="1208249"/>
            <a:ext cx="9640777" cy="566687"/>
          </a:xfrm>
        </p:spPr>
        <p:txBody>
          <a:bodyPr anchor="t" anchorCtr="0">
            <a:noAutofit/>
          </a:bodyPr>
          <a:lstStyle>
            <a:lvl1pPr algn="l">
              <a:lnSpc>
                <a:spcPts val="4896"/>
              </a:lnSpc>
              <a:defRPr sz="3672" spc="0" baseline="0">
                <a:solidFill>
                  <a:schemeClr val="bg1"/>
                </a:solidFill>
                <a:latin typeface="Segoe UI Light" pitchFamily="34" charset="0"/>
              </a:defRPr>
            </a:lvl1pPr>
          </a:lstStyle>
          <a:p>
            <a:r>
              <a:rPr lang="en-US" dirty="0"/>
              <a:t>Agenda</a:t>
            </a:r>
          </a:p>
        </p:txBody>
      </p:sp>
      <p:sp>
        <p:nvSpPr>
          <p:cNvPr id="11" name="Content Placeholder 2"/>
          <p:cNvSpPr>
            <a:spLocks noGrp="1"/>
          </p:cNvSpPr>
          <p:nvPr>
            <p:ph idx="1" hasCustomPrompt="1"/>
          </p:nvPr>
        </p:nvSpPr>
        <p:spPr>
          <a:xfrm>
            <a:off x="698114" y="2173044"/>
            <a:ext cx="5286878" cy="288137"/>
          </a:xfrm>
        </p:spPr>
        <p:txBody>
          <a:bodyPr/>
          <a:lstStyle>
            <a:lvl1pPr marL="279779" marR="0" indent="-279779" algn="l" defTabSz="932559" rtl="0" eaLnBrk="1" fontAlgn="auto" latinLnBrk="0" hangingPunct="1">
              <a:lnSpc>
                <a:spcPct val="100000"/>
              </a:lnSpc>
              <a:spcBef>
                <a:spcPts val="612"/>
              </a:spcBef>
              <a:spcAft>
                <a:spcPts val="0"/>
              </a:spcAft>
              <a:buClr>
                <a:srgbClr val="5191CD"/>
              </a:buClr>
              <a:buSzPct val="100000"/>
              <a:buFontTx/>
              <a:buBlip>
                <a:blip r:embed="rId4"/>
              </a:buBlip>
              <a:tabLst/>
              <a:defRPr sz="1836">
                <a:solidFill>
                  <a:srgbClr val="595959"/>
                </a:solidFill>
                <a:latin typeface="Segoe UI" pitchFamily="34" charset="0"/>
                <a:ea typeface="Segoe UI" pitchFamily="34" charset="0"/>
                <a:cs typeface="Segoe UI" pitchFamily="34" charset="0"/>
              </a:defRPr>
            </a:lvl1pPr>
            <a:lvl2pPr marL="559558" indent="-279779">
              <a:buClr>
                <a:srgbClr val="5191CD"/>
              </a:buClr>
              <a:buSzPct val="75000"/>
              <a:buFontTx/>
              <a:buBlip>
                <a:blip r:embed="rId4"/>
              </a:buBlip>
              <a:defRPr>
                <a:solidFill>
                  <a:srgbClr val="595959"/>
                </a:solidFill>
                <a:latin typeface="+mn-lt"/>
              </a:defRPr>
            </a:lvl2pPr>
            <a:lvl3pPr marL="839337" indent="-279779">
              <a:buClr>
                <a:srgbClr val="5191CD"/>
              </a:buClr>
              <a:buFont typeface="Segoe" charset="0"/>
              <a:buChar char="–"/>
              <a:defRPr>
                <a:solidFill>
                  <a:srgbClr val="595959"/>
                </a:solidFill>
                <a:latin typeface="+mn-lt"/>
              </a:defRPr>
            </a:lvl3pPr>
            <a:lvl4pPr marL="1119116" indent="-279779">
              <a:buClr>
                <a:srgbClr val="5191CD"/>
              </a:buClr>
              <a:buFont typeface="Segoe" charset="0"/>
              <a:buChar char="–"/>
              <a:defRPr>
                <a:solidFill>
                  <a:srgbClr val="595959"/>
                </a:solidFill>
                <a:latin typeface="+mn-lt"/>
              </a:defRPr>
            </a:lvl4pPr>
            <a:lvl5pPr marL="1398895" indent="-279779">
              <a:buClr>
                <a:srgbClr val="5191CD"/>
              </a:buClr>
              <a:buFont typeface="Segoe" charset="0"/>
              <a:buChar char="–"/>
              <a:defRPr>
                <a:solidFill>
                  <a:srgbClr val="595959"/>
                </a:solidFill>
                <a:latin typeface="+mn-lt"/>
              </a:defRPr>
            </a:lvl5pPr>
          </a:lstStyle>
          <a:p>
            <a:pPr marL="279779" marR="0" lvl="0" indent="-279779" algn="l" defTabSz="932559" rtl="0" eaLnBrk="1" fontAlgn="auto" latinLnBrk="0" hangingPunct="1">
              <a:lnSpc>
                <a:spcPct val="100000"/>
              </a:lnSpc>
              <a:spcBef>
                <a:spcPts val="612"/>
              </a:spcBef>
              <a:spcAft>
                <a:spcPts val="0"/>
              </a:spcAft>
              <a:buClr>
                <a:srgbClr val="5191CD"/>
              </a:buClr>
              <a:buSzPct val="100000"/>
              <a:buFontTx/>
              <a:buBlip>
                <a:blip r:embed="rId4"/>
              </a:buBlip>
              <a:tabLst/>
              <a:defRPr/>
            </a:pPr>
            <a:r>
              <a:rPr lang="en-US" dirty="0"/>
              <a:t>Click to insert text</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019505" y="6636322"/>
            <a:ext cx="1865471" cy="232675"/>
          </a:xfrm>
          <a:prstGeom prst="rect">
            <a:avLst/>
          </a:prstGeom>
        </p:spPr>
      </p:pic>
    </p:spTree>
    <p:extLst>
      <p:ext uri="{BB962C8B-B14F-4D97-AF65-F5344CB8AC3E}">
        <p14:creationId xmlns:p14="http://schemas.microsoft.com/office/powerpoint/2010/main" val="816363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Agenda (Peopl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email"/>
          <a:srcRect/>
          <a:stretch>
            <a:fillRect/>
          </a:stretch>
        </p:blipFill>
        <p:spPr bwMode="auto">
          <a:xfrm>
            <a:off x="9405916" y="6470759"/>
            <a:ext cx="2565691" cy="179610"/>
          </a:xfrm>
          <a:prstGeom prst="rect">
            <a:avLst/>
          </a:prstGeom>
          <a:noFill/>
        </p:spPr>
      </p:pic>
      <p:pic>
        <p:nvPicPr>
          <p:cNvPr id="9" name="Picture 3"/>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t="7401" r="30478"/>
          <a:stretch>
            <a:fillRect/>
          </a:stretch>
        </p:blipFill>
        <p:spPr bwMode="auto">
          <a:xfrm>
            <a:off x="6458161" y="1023273"/>
            <a:ext cx="5978314" cy="5971252"/>
          </a:xfrm>
          <a:prstGeom prst="rect">
            <a:avLst/>
          </a:prstGeom>
          <a:noFill/>
          <a:ln>
            <a:noFill/>
          </a:ln>
        </p:spPr>
      </p:pic>
      <p:sp>
        <p:nvSpPr>
          <p:cNvPr id="10" name="Rectangle 9"/>
          <p:cNvSpPr/>
          <p:nvPr userDrawn="1"/>
        </p:nvSpPr>
        <p:spPr bwMode="auto">
          <a:xfrm>
            <a:off x="6451481" y="0"/>
            <a:ext cx="3887410" cy="380813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 name="Rectangle 2"/>
          <p:cNvSpPr/>
          <p:nvPr userDrawn="1"/>
        </p:nvSpPr>
        <p:spPr bwMode="auto">
          <a:xfrm>
            <a:off x="0" y="1025291"/>
            <a:ext cx="12436475" cy="932603"/>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98114" y="1208249"/>
            <a:ext cx="9640777" cy="566687"/>
          </a:xfrm>
        </p:spPr>
        <p:txBody>
          <a:bodyPr anchor="t" anchorCtr="0">
            <a:noAutofit/>
          </a:bodyPr>
          <a:lstStyle>
            <a:lvl1pPr algn="l">
              <a:lnSpc>
                <a:spcPts val="4896"/>
              </a:lnSpc>
              <a:defRPr sz="3672" spc="0" baseline="0">
                <a:solidFill>
                  <a:schemeClr val="bg1"/>
                </a:solidFill>
                <a:latin typeface="Segoe UI Light" pitchFamily="34" charset="0"/>
              </a:defRPr>
            </a:lvl1pPr>
          </a:lstStyle>
          <a:p>
            <a:r>
              <a:rPr lang="en-US" dirty="0"/>
              <a:t>Agenda</a:t>
            </a:r>
          </a:p>
        </p:txBody>
      </p:sp>
      <p:sp>
        <p:nvSpPr>
          <p:cNvPr id="12" name="Content Placeholder 2"/>
          <p:cNvSpPr>
            <a:spLocks noGrp="1"/>
          </p:cNvSpPr>
          <p:nvPr>
            <p:ph idx="1" hasCustomPrompt="1"/>
          </p:nvPr>
        </p:nvSpPr>
        <p:spPr>
          <a:xfrm>
            <a:off x="698114" y="2173044"/>
            <a:ext cx="5286878" cy="288137"/>
          </a:xfrm>
        </p:spPr>
        <p:txBody>
          <a:bodyPr/>
          <a:lstStyle>
            <a:lvl1pPr marL="279779" marR="0" indent="-279779" algn="l" defTabSz="932559" rtl="0" eaLnBrk="1" fontAlgn="auto" latinLnBrk="0" hangingPunct="1">
              <a:lnSpc>
                <a:spcPct val="100000"/>
              </a:lnSpc>
              <a:spcBef>
                <a:spcPts val="612"/>
              </a:spcBef>
              <a:spcAft>
                <a:spcPts val="0"/>
              </a:spcAft>
              <a:buClr>
                <a:srgbClr val="5191CD"/>
              </a:buClr>
              <a:buSzPct val="100000"/>
              <a:buFontTx/>
              <a:buBlip>
                <a:blip r:embed="rId4"/>
              </a:buBlip>
              <a:tabLst/>
              <a:defRPr sz="1836">
                <a:solidFill>
                  <a:srgbClr val="595959"/>
                </a:solidFill>
                <a:latin typeface="Segoe UI" pitchFamily="34" charset="0"/>
                <a:ea typeface="Segoe UI" pitchFamily="34" charset="0"/>
                <a:cs typeface="Segoe UI" pitchFamily="34" charset="0"/>
              </a:defRPr>
            </a:lvl1pPr>
            <a:lvl2pPr marL="559558" indent="-279779">
              <a:buClr>
                <a:srgbClr val="5191CD"/>
              </a:buClr>
              <a:buSzPct val="75000"/>
              <a:buFontTx/>
              <a:buBlip>
                <a:blip r:embed="rId4"/>
              </a:buBlip>
              <a:defRPr>
                <a:solidFill>
                  <a:srgbClr val="595959"/>
                </a:solidFill>
                <a:latin typeface="+mn-lt"/>
              </a:defRPr>
            </a:lvl2pPr>
            <a:lvl3pPr marL="839337" indent="-279779">
              <a:buClr>
                <a:srgbClr val="5191CD"/>
              </a:buClr>
              <a:buFont typeface="Segoe" charset="0"/>
              <a:buChar char="–"/>
              <a:defRPr>
                <a:solidFill>
                  <a:srgbClr val="595959"/>
                </a:solidFill>
                <a:latin typeface="+mn-lt"/>
              </a:defRPr>
            </a:lvl3pPr>
            <a:lvl4pPr marL="1119116" indent="-279779">
              <a:buClr>
                <a:srgbClr val="5191CD"/>
              </a:buClr>
              <a:buFont typeface="Segoe" charset="0"/>
              <a:buChar char="–"/>
              <a:defRPr>
                <a:solidFill>
                  <a:srgbClr val="595959"/>
                </a:solidFill>
                <a:latin typeface="+mn-lt"/>
              </a:defRPr>
            </a:lvl4pPr>
            <a:lvl5pPr marL="1398895" indent="-279779">
              <a:buClr>
                <a:srgbClr val="5191CD"/>
              </a:buClr>
              <a:buFont typeface="Segoe" charset="0"/>
              <a:buChar char="–"/>
              <a:defRPr>
                <a:solidFill>
                  <a:srgbClr val="595959"/>
                </a:solidFill>
                <a:latin typeface="+mn-lt"/>
              </a:defRPr>
            </a:lvl5pPr>
          </a:lstStyle>
          <a:p>
            <a:pPr marL="279779" marR="0" lvl="0" indent="-279779" algn="l" defTabSz="932559" rtl="0" eaLnBrk="1" fontAlgn="auto" latinLnBrk="0" hangingPunct="1">
              <a:lnSpc>
                <a:spcPct val="100000"/>
              </a:lnSpc>
              <a:spcBef>
                <a:spcPts val="612"/>
              </a:spcBef>
              <a:spcAft>
                <a:spcPts val="0"/>
              </a:spcAft>
              <a:buClr>
                <a:srgbClr val="5191CD"/>
              </a:buClr>
              <a:buSzPct val="100000"/>
              <a:buFontTx/>
              <a:buBlip>
                <a:blip r:embed="rId4"/>
              </a:buBlip>
              <a:tabLst/>
              <a:defRPr/>
            </a:pPr>
            <a:r>
              <a:rPr lang="en-US" dirty="0"/>
              <a:t>Click to insert text</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019505" y="6636322"/>
            <a:ext cx="1865471" cy="232675"/>
          </a:xfrm>
          <a:prstGeom prst="rect">
            <a:avLst/>
          </a:prstGeom>
        </p:spPr>
      </p:pic>
    </p:spTree>
    <p:extLst>
      <p:ext uri="{BB962C8B-B14F-4D97-AF65-F5344CB8AC3E}">
        <p14:creationId xmlns:p14="http://schemas.microsoft.com/office/powerpoint/2010/main" val="4075605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ontent Page (White)">
    <p:spTree>
      <p:nvGrpSpPr>
        <p:cNvPr id="1" name=""/>
        <p:cNvGrpSpPr/>
        <p:nvPr/>
      </p:nvGrpSpPr>
      <p:grpSpPr>
        <a:xfrm>
          <a:off x="0" y="0"/>
          <a:ext cx="0" cy="0"/>
          <a:chOff x="0" y="0"/>
          <a:chExt cx="0" cy="0"/>
        </a:xfrm>
      </p:grpSpPr>
      <p:sp>
        <p:nvSpPr>
          <p:cNvPr id="19" name="Content Placeholder 2"/>
          <p:cNvSpPr>
            <a:spLocks noGrp="1"/>
          </p:cNvSpPr>
          <p:nvPr>
            <p:ph idx="15"/>
          </p:nvPr>
        </p:nvSpPr>
        <p:spPr>
          <a:xfrm>
            <a:off x="882334" y="1492166"/>
            <a:ext cx="10778278" cy="1412567"/>
          </a:xfrm>
        </p:spPr>
        <p:txBody>
          <a:bodyPr/>
          <a:lstStyle>
            <a:lvl1pPr marL="279779" indent="-279779">
              <a:buClr>
                <a:srgbClr val="5191CD"/>
              </a:buClr>
              <a:buFontTx/>
              <a:buBlip>
                <a:blip r:embed="rId2"/>
              </a:buBlip>
              <a:defRPr sz="1428">
                <a:solidFill>
                  <a:schemeClr val="tx1"/>
                </a:solidFill>
                <a:latin typeface="Segoe UI" pitchFamily="34" charset="0"/>
                <a:ea typeface="Segoe UI" pitchFamily="34" charset="0"/>
                <a:cs typeface="Segoe UI" pitchFamily="34" charset="0"/>
              </a:defRPr>
            </a:lvl1pPr>
            <a:lvl2pPr marL="559558" indent="-279779">
              <a:buClr>
                <a:srgbClr val="5191CD"/>
              </a:buClr>
              <a:buSzPct val="75000"/>
              <a:buFontTx/>
              <a:buBlip>
                <a:blip r:embed="rId2"/>
              </a:buBlip>
              <a:defRPr sz="1428">
                <a:solidFill>
                  <a:schemeClr val="tx1"/>
                </a:solidFill>
                <a:latin typeface="Segoe UI" pitchFamily="34" charset="0"/>
                <a:ea typeface="Segoe UI" pitchFamily="34" charset="0"/>
                <a:cs typeface="Segoe UI" pitchFamily="34" charset="0"/>
              </a:defRPr>
            </a:lvl2pPr>
            <a:lvl3pPr marL="839337" indent="-279779">
              <a:buClr>
                <a:srgbClr val="5191CD"/>
              </a:buClr>
              <a:buFont typeface="Segoe" charset="0"/>
              <a:buChar char="–"/>
              <a:defRPr sz="1428">
                <a:solidFill>
                  <a:schemeClr val="tx1"/>
                </a:solidFill>
                <a:latin typeface="Segoe UI" pitchFamily="34" charset="0"/>
                <a:ea typeface="Segoe UI" pitchFamily="34" charset="0"/>
                <a:cs typeface="Segoe UI" pitchFamily="34" charset="0"/>
              </a:defRPr>
            </a:lvl3pPr>
            <a:lvl4pPr marL="1119116" indent="-279779">
              <a:buClr>
                <a:srgbClr val="5191CD"/>
              </a:buClr>
              <a:buFont typeface="Segoe" charset="0"/>
              <a:buChar char="–"/>
              <a:defRPr sz="1428">
                <a:solidFill>
                  <a:schemeClr val="tx1"/>
                </a:solidFill>
                <a:latin typeface="Segoe UI" pitchFamily="34" charset="0"/>
                <a:ea typeface="Segoe UI" pitchFamily="34" charset="0"/>
                <a:cs typeface="Segoe UI" pitchFamily="34" charset="0"/>
              </a:defRPr>
            </a:lvl4pPr>
            <a:lvl5pPr marL="1398895" indent="-279779">
              <a:buClr>
                <a:srgbClr val="5191CD"/>
              </a:buClr>
              <a:buFont typeface="Segoe" charset="0"/>
              <a:buChar char="–"/>
              <a:defRPr sz="1428">
                <a:solidFill>
                  <a:schemeClr val="tx1"/>
                </a:solidFill>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541367"/>
            <a:ext cx="12436604" cy="466302"/>
          </a:xfrm>
          <a:prstGeom prst="rect">
            <a:avLst/>
          </a:prstGeom>
        </p:spPr>
      </p:pic>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083116" y="3458404"/>
            <a:ext cx="2270248" cy="77717"/>
          </a:xfrm>
          <a:prstGeom prst="rect">
            <a:avLst/>
          </a:prstGeom>
        </p:spPr>
      </p:pic>
      <p:sp>
        <p:nvSpPr>
          <p:cNvPr id="17" name="TextBox 16"/>
          <p:cNvSpPr txBox="1"/>
          <p:nvPr userDrawn="1"/>
        </p:nvSpPr>
        <p:spPr>
          <a:xfrm>
            <a:off x="5903714" y="6647839"/>
            <a:ext cx="629180" cy="254262"/>
          </a:xfrm>
          <a:prstGeom prst="rect">
            <a:avLst/>
          </a:prstGeom>
          <a:noFill/>
        </p:spPr>
        <p:txBody>
          <a:bodyPr wrap="square" rtlCol="0">
            <a:spAutoFit/>
          </a:bodyPr>
          <a:lstStyle/>
          <a:p>
            <a:pPr algn="ctr" defTabSz="932559"/>
            <a:fld id="{0462CC3E-48DD-4274-8616-D549FD7B2C15}" type="slidenum">
              <a:rPr lang="en-US" sz="1020" smtClean="0">
                <a:solidFill>
                  <a:srgbClr val="000000"/>
                </a:solidFill>
                <a:latin typeface="Segoe UI" pitchFamily="34" charset="0"/>
                <a:ea typeface="Segoe UI" pitchFamily="34" charset="0"/>
                <a:cs typeface="Segoe UI" pitchFamily="34" charset="0"/>
              </a:rPr>
              <a:pPr algn="ctr" defTabSz="932559"/>
              <a:t>‹#›</a:t>
            </a:fld>
            <a:endParaRPr lang="en-US" sz="1020" dirty="0">
              <a:solidFill>
                <a:srgbClr val="000000"/>
              </a:solidFill>
              <a:latin typeface="Segoe UI" pitchFamily="34" charset="0"/>
              <a:ea typeface="Segoe UI" pitchFamily="34" charset="0"/>
              <a:cs typeface="Segoe UI"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42619" y="6713989"/>
            <a:ext cx="2959881" cy="77338"/>
          </a:xfrm>
          <a:prstGeom prst="rect">
            <a:avLst/>
          </a:prstGeom>
        </p:spPr>
      </p:pic>
      <p:sp>
        <p:nvSpPr>
          <p:cNvPr id="25" name="TextBox 24"/>
          <p:cNvSpPr txBox="1"/>
          <p:nvPr userDrawn="1"/>
        </p:nvSpPr>
        <p:spPr>
          <a:xfrm>
            <a:off x="9978050" y="135975"/>
            <a:ext cx="2043317" cy="238240"/>
          </a:xfrm>
          <a:prstGeom prst="rect">
            <a:avLst/>
          </a:prstGeom>
          <a:noFill/>
        </p:spPr>
        <p:txBody>
          <a:bodyPr wrap="square" rtlCol="0">
            <a:spAutoFit/>
          </a:bodyPr>
          <a:lstStyle/>
          <a:p>
            <a:pPr algn="r" defTabSz="932559"/>
            <a:r>
              <a:rPr lang="en-US" sz="918" dirty="0">
                <a:solidFill>
                  <a:srgbClr val="595959"/>
                </a:solidFill>
                <a:latin typeface="Segoe UI" pitchFamily="34" charset="0"/>
                <a:ea typeface="Segoe UI" pitchFamily="34" charset="0"/>
                <a:cs typeface="Segoe UI" pitchFamily="34" charset="0"/>
              </a:rPr>
              <a:t>Microsoft Confidential</a:t>
            </a:r>
          </a:p>
        </p:txBody>
      </p:sp>
      <p:pic>
        <p:nvPicPr>
          <p:cNvPr id="27" name="Picture 26"/>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10019507" y="6636322"/>
            <a:ext cx="1865467" cy="232675"/>
          </a:xfrm>
          <a:prstGeom prst="rect">
            <a:avLst/>
          </a:prstGeom>
        </p:spPr>
      </p:pic>
      <p:sp>
        <p:nvSpPr>
          <p:cNvPr id="30" name="Title 1"/>
          <p:cNvSpPr>
            <a:spLocks noGrp="1"/>
          </p:cNvSpPr>
          <p:nvPr>
            <p:ph type="title" hasCustomPrompt="1"/>
          </p:nvPr>
        </p:nvSpPr>
        <p:spPr>
          <a:xfrm>
            <a:off x="529660" y="367577"/>
            <a:ext cx="11375537" cy="519307"/>
          </a:xfrm>
        </p:spPr>
        <p:txBody>
          <a:bodyPr anchor="t"/>
          <a:lstStyle>
            <a:lvl1pPr>
              <a:defRPr sz="3264" b="0">
                <a:solidFill>
                  <a:schemeClr val="tx1"/>
                </a:solidFill>
                <a:latin typeface="Segoe UI Light" pitchFamily="34" charset="0"/>
              </a:defRPr>
            </a:lvl1pPr>
          </a:lstStyle>
          <a:p>
            <a:r>
              <a:rPr lang="en-US" dirty="0"/>
              <a:t>Click to edit Master title style </a:t>
            </a:r>
          </a:p>
        </p:txBody>
      </p:sp>
      <p:sp>
        <p:nvSpPr>
          <p:cNvPr id="31" name="Text Placeholder 2"/>
          <p:cNvSpPr>
            <a:spLocks noGrp="1"/>
          </p:cNvSpPr>
          <p:nvPr>
            <p:ph type="body" idx="16"/>
          </p:nvPr>
        </p:nvSpPr>
        <p:spPr>
          <a:xfrm>
            <a:off x="529986" y="886885"/>
            <a:ext cx="11356100" cy="282513"/>
          </a:xfrm>
        </p:spPr>
        <p:txBody>
          <a:bodyPr anchor="b"/>
          <a:lstStyle>
            <a:lvl1pPr marL="0" indent="0">
              <a:buNone/>
              <a:tabLst>
                <a:tab pos="641160" algn="l"/>
              </a:tabLst>
              <a:defRPr sz="1836" b="0">
                <a:solidFill>
                  <a:srgbClr val="949699"/>
                </a:solidFill>
                <a:latin typeface="Segoe UI Light" pitchFamily="34" charset="0"/>
                <a:ea typeface="Verdana" pitchFamily="34" charset="0"/>
                <a:cs typeface="Verdana" pitchFamily="34"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dirty="0"/>
              <a:t>Click to edit Master text styles</a:t>
            </a:r>
          </a:p>
        </p:txBody>
      </p:sp>
    </p:spTree>
    <p:extLst>
      <p:ext uri="{BB962C8B-B14F-4D97-AF65-F5344CB8AC3E}">
        <p14:creationId xmlns:p14="http://schemas.microsoft.com/office/powerpoint/2010/main" val="24465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ntent Page (White)_Empt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6541367"/>
            <a:ext cx="12436604" cy="466302"/>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083116" y="3458404"/>
            <a:ext cx="2270248" cy="77717"/>
          </a:xfrm>
          <a:prstGeom prst="rect">
            <a:avLst/>
          </a:prstGeom>
        </p:spPr>
      </p:pic>
      <p:sp>
        <p:nvSpPr>
          <p:cNvPr id="16" name="TextBox 15"/>
          <p:cNvSpPr txBox="1"/>
          <p:nvPr userDrawn="1"/>
        </p:nvSpPr>
        <p:spPr>
          <a:xfrm>
            <a:off x="5903714" y="6647839"/>
            <a:ext cx="629180" cy="254262"/>
          </a:xfrm>
          <a:prstGeom prst="rect">
            <a:avLst/>
          </a:prstGeom>
          <a:noFill/>
        </p:spPr>
        <p:txBody>
          <a:bodyPr wrap="square" rtlCol="0">
            <a:spAutoFit/>
          </a:bodyPr>
          <a:lstStyle/>
          <a:p>
            <a:pPr algn="ctr" defTabSz="932559"/>
            <a:fld id="{0462CC3E-48DD-4274-8616-D549FD7B2C15}" type="slidenum">
              <a:rPr lang="en-US" sz="1020" smtClean="0">
                <a:solidFill>
                  <a:srgbClr val="000000"/>
                </a:solidFill>
                <a:latin typeface="Segoe UI" pitchFamily="34" charset="0"/>
                <a:ea typeface="Segoe UI" pitchFamily="34" charset="0"/>
                <a:cs typeface="Segoe UI" pitchFamily="34" charset="0"/>
              </a:rPr>
              <a:pPr algn="ctr" defTabSz="932559"/>
              <a:t>‹#›</a:t>
            </a:fld>
            <a:endParaRPr lang="en-US" sz="1020" dirty="0">
              <a:solidFill>
                <a:srgbClr val="000000"/>
              </a:solidFill>
              <a:latin typeface="Segoe UI" pitchFamily="34" charset="0"/>
              <a:ea typeface="Segoe UI" pitchFamily="34" charset="0"/>
              <a:cs typeface="Segoe UI" pitchFamily="34" charset="0"/>
            </a:endParaRPr>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42619" y="6713989"/>
            <a:ext cx="2959881" cy="77338"/>
          </a:xfrm>
          <a:prstGeom prst="rect">
            <a:avLst/>
          </a:prstGeom>
        </p:spPr>
      </p:pic>
      <p:sp>
        <p:nvSpPr>
          <p:cNvPr id="13" name="TextBox 12"/>
          <p:cNvSpPr txBox="1"/>
          <p:nvPr userDrawn="1"/>
        </p:nvSpPr>
        <p:spPr>
          <a:xfrm>
            <a:off x="9978050" y="135975"/>
            <a:ext cx="2043317" cy="238240"/>
          </a:xfrm>
          <a:prstGeom prst="rect">
            <a:avLst/>
          </a:prstGeom>
          <a:noFill/>
        </p:spPr>
        <p:txBody>
          <a:bodyPr wrap="square" rtlCol="0">
            <a:spAutoFit/>
          </a:bodyPr>
          <a:lstStyle/>
          <a:p>
            <a:pPr algn="r" defTabSz="932559"/>
            <a:r>
              <a:rPr lang="en-US" sz="918" dirty="0">
                <a:solidFill>
                  <a:srgbClr val="595959"/>
                </a:solidFill>
                <a:latin typeface="Segoe UI" pitchFamily="34" charset="0"/>
                <a:ea typeface="Segoe UI" pitchFamily="34" charset="0"/>
                <a:cs typeface="Segoe UI" pitchFamily="34" charset="0"/>
              </a:rPr>
              <a:t>Microsoft Confidential</a:t>
            </a:r>
          </a:p>
        </p:txBody>
      </p:sp>
      <p:pic>
        <p:nvPicPr>
          <p:cNvPr id="14" name="Picture 13"/>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10019507" y="6636322"/>
            <a:ext cx="1865467" cy="232675"/>
          </a:xfrm>
          <a:prstGeom prst="rect">
            <a:avLst/>
          </a:prstGeom>
        </p:spPr>
      </p:pic>
      <p:sp>
        <p:nvSpPr>
          <p:cNvPr id="15" name="Text Placeholder 2"/>
          <p:cNvSpPr>
            <a:spLocks noGrp="1"/>
          </p:cNvSpPr>
          <p:nvPr>
            <p:ph type="body" idx="16"/>
          </p:nvPr>
        </p:nvSpPr>
        <p:spPr>
          <a:xfrm>
            <a:off x="529986" y="886885"/>
            <a:ext cx="11356100" cy="282513"/>
          </a:xfrm>
        </p:spPr>
        <p:txBody>
          <a:bodyPr anchor="b"/>
          <a:lstStyle>
            <a:lvl1pPr marL="0" indent="0">
              <a:buNone/>
              <a:tabLst>
                <a:tab pos="641160" algn="l"/>
              </a:tabLst>
              <a:defRPr sz="1836" b="0">
                <a:solidFill>
                  <a:srgbClr val="949699"/>
                </a:solidFill>
                <a:latin typeface="Segoe UI Light" pitchFamily="34" charset="0"/>
                <a:ea typeface="Verdana" pitchFamily="34" charset="0"/>
                <a:cs typeface="Verdana" pitchFamily="34"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dirty="0"/>
              <a:t>Click to edit Master text styles</a:t>
            </a:r>
          </a:p>
        </p:txBody>
      </p:sp>
      <p:sp>
        <p:nvSpPr>
          <p:cNvPr id="19" name="Title 1"/>
          <p:cNvSpPr>
            <a:spLocks noGrp="1"/>
          </p:cNvSpPr>
          <p:nvPr>
            <p:ph type="title" hasCustomPrompt="1"/>
          </p:nvPr>
        </p:nvSpPr>
        <p:spPr>
          <a:xfrm>
            <a:off x="529660" y="367577"/>
            <a:ext cx="11375537" cy="519307"/>
          </a:xfrm>
        </p:spPr>
        <p:txBody>
          <a:bodyPr anchor="t"/>
          <a:lstStyle>
            <a:lvl1pPr>
              <a:defRPr sz="3264" b="0">
                <a:solidFill>
                  <a:schemeClr val="tx1"/>
                </a:solidFill>
                <a:latin typeface="Segoe UI Light" pitchFamily="34" charset="0"/>
              </a:defRPr>
            </a:lvl1pPr>
          </a:lstStyle>
          <a:p>
            <a:r>
              <a:rPr lang="en-US" dirty="0"/>
              <a:t>Click to edit Master title style </a:t>
            </a:r>
          </a:p>
        </p:txBody>
      </p:sp>
    </p:spTree>
    <p:extLst>
      <p:ext uri="{BB962C8B-B14F-4D97-AF65-F5344CB8AC3E}">
        <p14:creationId xmlns:p14="http://schemas.microsoft.com/office/powerpoint/2010/main" val="299745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ntent Page (Building)">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529660" y="1959145"/>
            <a:ext cx="11893856" cy="4351556"/>
          </a:xfrm>
          <a:prstGeom prst="rect">
            <a:avLst/>
          </a:prstGeom>
          <a:noFill/>
        </p:spPr>
      </p:pic>
      <p:sp>
        <p:nvSpPr>
          <p:cNvPr id="19" name="Content Placeholder 2"/>
          <p:cNvSpPr>
            <a:spLocks noGrp="1"/>
          </p:cNvSpPr>
          <p:nvPr>
            <p:ph idx="15"/>
          </p:nvPr>
        </p:nvSpPr>
        <p:spPr>
          <a:xfrm>
            <a:off x="882334" y="1492166"/>
            <a:ext cx="10778278" cy="1412567"/>
          </a:xfrm>
        </p:spPr>
        <p:txBody>
          <a:bodyPr/>
          <a:lstStyle>
            <a:lvl1pPr marL="279779" indent="-279779">
              <a:buClr>
                <a:srgbClr val="5191CD"/>
              </a:buClr>
              <a:buFontTx/>
              <a:buBlip>
                <a:blip r:embed="rId3"/>
              </a:buBlip>
              <a:defRPr sz="1428">
                <a:solidFill>
                  <a:schemeClr val="tx1"/>
                </a:solidFill>
                <a:latin typeface="Segoe UI" pitchFamily="34" charset="0"/>
                <a:ea typeface="Segoe UI" pitchFamily="34" charset="0"/>
                <a:cs typeface="Segoe UI" pitchFamily="34" charset="0"/>
              </a:defRPr>
            </a:lvl1pPr>
            <a:lvl2pPr marL="559558" indent="-279779">
              <a:buClr>
                <a:srgbClr val="5191CD"/>
              </a:buClr>
              <a:buSzPct val="75000"/>
              <a:buFontTx/>
              <a:buBlip>
                <a:blip r:embed="rId3"/>
              </a:buBlip>
              <a:defRPr sz="1428">
                <a:solidFill>
                  <a:schemeClr val="tx1"/>
                </a:solidFill>
                <a:latin typeface="Segoe UI" pitchFamily="34" charset="0"/>
                <a:ea typeface="Segoe UI" pitchFamily="34" charset="0"/>
                <a:cs typeface="Segoe UI" pitchFamily="34" charset="0"/>
              </a:defRPr>
            </a:lvl2pPr>
            <a:lvl3pPr marL="839337" indent="-279779">
              <a:buClr>
                <a:srgbClr val="5191CD"/>
              </a:buClr>
              <a:buFont typeface="Segoe" charset="0"/>
              <a:buChar char="–"/>
              <a:defRPr sz="1428">
                <a:solidFill>
                  <a:schemeClr val="tx1"/>
                </a:solidFill>
                <a:latin typeface="Segoe UI" pitchFamily="34" charset="0"/>
                <a:ea typeface="Segoe UI" pitchFamily="34" charset="0"/>
                <a:cs typeface="Segoe UI" pitchFamily="34" charset="0"/>
              </a:defRPr>
            </a:lvl3pPr>
            <a:lvl4pPr marL="1119116" indent="-279779">
              <a:buClr>
                <a:srgbClr val="5191CD"/>
              </a:buClr>
              <a:buFont typeface="Segoe" charset="0"/>
              <a:buChar char="–"/>
              <a:defRPr sz="1428">
                <a:solidFill>
                  <a:schemeClr val="tx1"/>
                </a:solidFill>
                <a:latin typeface="Segoe UI" pitchFamily="34" charset="0"/>
                <a:ea typeface="Segoe UI" pitchFamily="34" charset="0"/>
                <a:cs typeface="Segoe UI" pitchFamily="34" charset="0"/>
              </a:defRPr>
            </a:lvl4pPr>
            <a:lvl5pPr marL="1398895" indent="-279779">
              <a:buClr>
                <a:srgbClr val="5191CD"/>
              </a:buClr>
              <a:buFont typeface="Segoe" charset="0"/>
              <a:buChar char="–"/>
              <a:defRPr sz="1428">
                <a:solidFill>
                  <a:schemeClr val="tx1"/>
                </a:solidFill>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 y="6541367"/>
            <a:ext cx="12436604" cy="466302"/>
          </a:xfrm>
          <a:prstGeom prst="rect">
            <a:avLst/>
          </a:prstGeom>
        </p:spPr>
      </p:pic>
      <p:sp>
        <p:nvSpPr>
          <p:cNvPr id="17" name="TextBox 16"/>
          <p:cNvSpPr txBox="1"/>
          <p:nvPr userDrawn="1"/>
        </p:nvSpPr>
        <p:spPr>
          <a:xfrm>
            <a:off x="5903714" y="6647839"/>
            <a:ext cx="629180" cy="254262"/>
          </a:xfrm>
          <a:prstGeom prst="rect">
            <a:avLst/>
          </a:prstGeom>
          <a:noFill/>
        </p:spPr>
        <p:txBody>
          <a:bodyPr wrap="square" rtlCol="0">
            <a:spAutoFit/>
          </a:bodyPr>
          <a:lstStyle/>
          <a:p>
            <a:pPr algn="ctr" defTabSz="932559"/>
            <a:fld id="{0462CC3E-48DD-4274-8616-D549FD7B2C15}" type="slidenum">
              <a:rPr lang="en-US" sz="1020" smtClean="0">
                <a:solidFill>
                  <a:srgbClr val="000000"/>
                </a:solidFill>
                <a:latin typeface="Segoe UI" pitchFamily="34" charset="0"/>
                <a:ea typeface="Segoe UI" pitchFamily="34" charset="0"/>
                <a:cs typeface="Segoe UI" pitchFamily="34" charset="0"/>
              </a:rPr>
              <a:pPr algn="ctr" defTabSz="932559"/>
              <a:t>‹#›</a:t>
            </a:fld>
            <a:endParaRPr lang="en-US" sz="1020" dirty="0">
              <a:solidFill>
                <a:srgbClr val="000000"/>
              </a:solidFill>
              <a:latin typeface="Segoe UI" pitchFamily="34" charset="0"/>
              <a:ea typeface="Segoe UI" pitchFamily="34" charset="0"/>
              <a:cs typeface="Segoe UI"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42619" y="6713989"/>
            <a:ext cx="2959881" cy="77338"/>
          </a:xfrm>
          <a:prstGeom prst="rect">
            <a:avLst/>
          </a:prstGeom>
        </p:spPr>
      </p:pic>
      <p:sp>
        <p:nvSpPr>
          <p:cNvPr id="25" name="TextBox 24"/>
          <p:cNvSpPr txBox="1"/>
          <p:nvPr userDrawn="1"/>
        </p:nvSpPr>
        <p:spPr>
          <a:xfrm>
            <a:off x="9978050" y="135975"/>
            <a:ext cx="2043317" cy="238240"/>
          </a:xfrm>
          <a:prstGeom prst="rect">
            <a:avLst/>
          </a:prstGeom>
          <a:noFill/>
        </p:spPr>
        <p:txBody>
          <a:bodyPr wrap="square" rtlCol="0">
            <a:spAutoFit/>
          </a:bodyPr>
          <a:lstStyle/>
          <a:p>
            <a:pPr algn="r" defTabSz="932559"/>
            <a:r>
              <a:rPr lang="en-US" sz="918" dirty="0">
                <a:solidFill>
                  <a:srgbClr val="595959"/>
                </a:solidFill>
                <a:latin typeface="Segoe UI" pitchFamily="34" charset="0"/>
                <a:ea typeface="Segoe UI" pitchFamily="34" charset="0"/>
                <a:cs typeface="Segoe UI" pitchFamily="34" charset="0"/>
              </a:rPr>
              <a:t>Microsoft Confidential</a:t>
            </a:r>
          </a:p>
        </p:txBody>
      </p:sp>
      <p:pic>
        <p:nvPicPr>
          <p:cNvPr id="27" name="Picture 26"/>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10019507" y="6636322"/>
            <a:ext cx="1865467" cy="232675"/>
          </a:xfrm>
          <a:prstGeom prst="rect">
            <a:avLst/>
          </a:prstGeom>
        </p:spPr>
      </p:pic>
      <p:sp>
        <p:nvSpPr>
          <p:cNvPr id="30" name="Title 1"/>
          <p:cNvSpPr>
            <a:spLocks noGrp="1"/>
          </p:cNvSpPr>
          <p:nvPr>
            <p:ph type="title" hasCustomPrompt="1"/>
          </p:nvPr>
        </p:nvSpPr>
        <p:spPr>
          <a:xfrm>
            <a:off x="529660" y="367577"/>
            <a:ext cx="11375537" cy="519307"/>
          </a:xfrm>
        </p:spPr>
        <p:txBody>
          <a:bodyPr anchor="t"/>
          <a:lstStyle>
            <a:lvl1pPr>
              <a:defRPr sz="3264" b="0" baseline="0">
                <a:solidFill>
                  <a:schemeClr val="tx1"/>
                </a:solidFill>
                <a:latin typeface="Segoe UI Light" pitchFamily="34" charset="0"/>
              </a:defRPr>
            </a:lvl1pPr>
          </a:lstStyle>
          <a:p>
            <a:r>
              <a:rPr lang="en-US" dirty="0"/>
              <a:t>Click to edit Master title style </a:t>
            </a:r>
          </a:p>
        </p:txBody>
      </p:sp>
      <p:sp>
        <p:nvSpPr>
          <p:cNvPr id="14" name="Text Placeholder 2"/>
          <p:cNvSpPr>
            <a:spLocks noGrp="1"/>
          </p:cNvSpPr>
          <p:nvPr>
            <p:ph type="body" idx="16"/>
          </p:nvPr>
        </p:nvSpPr>
        <p:spPr>
          <a:xfrm>
            <a:off x="529986" y="886885"/>
            <a:ext cx="11356100" cy="282513"/>
          </a:xfrm>
        </p:spPr>
        <p:txBody>
          <a:bodyPr anchor="b"/>
          <a:lstStyle>
            <a:lvl1pPr marL="0" indent="0">
              <a:buNone/>
              <a:tabLst>
                <a:tab pos="641160" algn="l"/>
              </a:tabLst>
              <a:defRPr sz="1836" b="0" baseline="0">
                <a:solidFill>
                  <a:srgbClr val="949699"/>
                </a:solidFill>
                <a:latin typeface="Segoe UI Light" pitchFamily="34" charset="0"/>
                <a:ea typeface="Verdana" pitchFamily="34" charset="0"/>
                <a:cs typeface="Verdana" pitchFamily="34"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dirty="0"/>
              <a:t>Click to edit Master text styles</a:t>
            </a:r>
          </a:p>
        </p:txBody>
      </p:sp>
    </p:spTree>
    <p:extLst>
      <p:ext uri="{BB962C8B-B14F-4D97-AF65-F5344CB8AC3E}">
        <p14:creationId xmlns:p14="http://schemas.microsoft.com/office/powerpoint/2010/main" val="286194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ontent Page (Building) empty">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542618" y="1959146"/>
            <a:ext cx="11893856" cy="4351556"/>
          </a:xfrm>
          <a:prstGeom prst="rect">
            <a:avLst/>
          </a:prstGeom>
          <a:noFill/>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541367"/>
            <a:ext cx="12436604" cy="466302"/>
          </a:xfrm>
          <a:prstGeom prst="rect">
            <a:avLst/>
          </a:prstGeom>
        </p:spPr>
      </p:pic>
      <p:sp>
        <p:nvSpPr>
          <p:cNvPr id="17" name="TextBox 16"/>
          <p:cNvSpPr txBox="1"/>
          <p:nvPr userDrawn="1"/>
        </p:nvSpPr>
        <p:spPr>
          <a:xfrm>
            <a:off x="5903714" y="6647839"/>
            <a:ext cx="629180" cy="254262"/>
          </a:xfrm>
          <a:prstGeom prst="rect">
            <a:avLst/>
          </a:prstGeom>
          <a:noFill/>
        </p:spPr>
        <p:txBody>
          <a:bodyPr wrap="square" rtlCol="0">
            <a:spAutoFit/>
          </a:bodyPr>
          <a:lstStyle/>
          <a:p>
            <a:pPr algn="ctr" defTabSz="932559"/>
            <a:fld id="{0462CC3E-48DD-4274-8616-D549FD7B2C15}" type="slidenum">
              <a:rPr lang="en-US" sz="1020" smtClean="0">
                <a:solidFill>
                  <a:srgbClr val="000000"/>
                </a:solidFill>
                <a:latin typeface="Segoe UI" pitchFamily="34" charset="0"/>
                <a:ea typeface="Segoe UI" pitchFamily="34" charset="0"/>
                <a:cs typeface="Segoe UI" pitchFamily="34" charset="0"/>
              </a:rPr>
              <a:pPr algn="ctr" defTabSz="932559"/>
              <a:t>‹#›</a:t>
            </a:fld>
            <a:endParaRPr lang="en-US" sz="1020" dirty="0">
              <a:solidFill>
                <a:srgbClr val="000000"/>
              </a:solidFill>
              <a:latin typeface="Segoe UI" pitchFamily="34" charset="0"/>
              <a:ea typeface="Segoe UI" pitchFamily="34" charset="0"/>
              <a:cs typeface="Segoe UI" pitchFamily="34" charset="0"/>
            </a:endParaRPr>
          </a:p>
        </p:txBody>
      </p:sp>
      <p:pic>
        <p:nvPicPr>
          <p:cNvPr id="23" name="Picture 2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42619" y="6713989"/>
            <a:ext cx="2959881" cy="77338"/>
          </a:xfrm>
          <a:prstGeom prst="rect">
            <a:avLst/>
          </a:prstGeom>
        </p:spPr>
      </p:pic>
      <p:sp>
        <p:nvSpPr>
          <p:cNvPr id="25" name="TextBox 24"/>
          <p:cNvSpPr txBox="1"/>
          <p:nvPr userDrawn="1"/>
        </p:nvSpPr>
        <p:spPr>
          <a:xfrm>
            <a:off x="9978050" y="135975"/>
            <a:ext cx="2043317" cy="238240"/>
          </a:xfrm>
          <a:prstGeom prst="rect">
            <a:avLst/>
          </a:prstGeom>
          <a:noFill/>
        </p:spPr>
        <p:txBody>
          <a:bodyPr wrap="square" rtlCol="0">
            <a:spAutoFit/>
          </a:bodyPr>
          <a:lstStyle/>
          <a:p>
            <a:pPr algn="r" defTabSz="932559"/>
            <a:r>
              <a:rPr lang="en-US" sz="918" dirty="0">
                <a:solidFill>
                  <a:srgbClr val="595959"/>
                </a:solidFill>
                <a:latin typeface="Segoe UI" pitchFamily="34" charset="0"/>
                <a:ea typeface="Segoe UI" pitchFamily="34" charset="0"/>
                <a:cs typeface="Segoe UI" pitchFamily="34" charset="0"/>
              </a:rPr>
              <a:t>Microsoft Confidential</a:t>
            </a:r>
          </a:p>
        </p:txBody>
      </p:sp>
      <p:pic>
        <p:nvPicPr>
          <p:cNvPr id="27" name="Picture 26"/>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10019507" y="6636322"/>
            <a:ext cx="1865467" cy="232675"/>
          </a:xfrm>
          <a:prstGeom prst="rect">
            <a:avLst/>
          </a:prstGeom>
        </p:spPr>
      </p:pic>
      <p:sp>
        <p:nvSpPr>
          <p:cNvPr id="30" name="Title 1"/>
          <p:cNvSpPr>
            <a:spLocks noGrp="1"/>
          </p:cNvSpPr>
          <p:nvPr>
            <p:ph type="title" hasCustomPrompt="1"/>
          </p:nvPr>
        </p:nvSpPr>
        <p:spPr>
          <a:xfrm>
            <a:off x="529660" y="367577"/>
            <a:ext cx="11375537" cy="519307"/>
          </a:xfrm>
        </p:spPr>
        <p:txBody>
          <a:bodyPr anchor="t"/>
          <a:lstStyle>
            <a:lvl1pPr>
              <a:defRPr sz="3264" b="0" baseline="0">
                <a:solidFill>
                  <a:schemeClr val="tx1"/>
                </a:solidFill>
                <a:latin typeface="Segoe UI Light" pitchFamily="34" charset="0"/>
              </a:defRPr>
            </a:lvl1pPr>
          </a:lstStyle>
          <a:p>
            <a:r>
              <a:rPr lang="en-US" dirty="0"/>
              <a:t>Click to edit Master title style </a:t>
            </a:r>
          </a:p>
        </p:txBody>
      </p:sp>
      <p:sp>
        <p:nvSpPr>
          <p:cNvPr id="13" name="Text Placeholder 2"/>
          <p:cNvSpPr>
            <a:spLocks noGrp="1"/>
          </p:cNvSpPr>
          <p:nvPr>
            <p:ph type="body" idx="16"/>
          </p:nvPr>
        </p:nvSpPr>
        <p:spPr>
          <a:xfrm>
            <a:off x="529986" y="886885"/>
            <a:ext cx="11356100" cy="282513"/>
          </a:xfrm>
        </p:spPr>
        <p:txBody>
          <a:bodyPr anchor="b"/>
          <a:lstStyle>
            <a:lvl1pPr marL="0" indent="0">
              <a:buNone/>
              <a:tabLst>
                <a:tab pos="641160" algn="l"/>
              </a:tabLst>
              <a:defRPr sz="1836" b="0" baseline="0">
                <a:solidFill>
                  <a:srgbClr val="949699"/>
                </a:solidFill>
                <a:latin typeface="Segoe UI Light" pitchFamily="34" charset="0"/>
                <a:ea typeface="Verdana" pitchFamily="34" charset="0"/>
                <a:cs typeface="Verdana" pitchFamily="34"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dirty="0"/>
              <a:t>Click to edit Master text styles</a:t>
            </a:r>
          </a:p>
        </p:txBody>
      </p:sp>
    </p:spTree>
    <p:extLst>
      <p:ext uri="{BB962C8B-B14F-4D97-AF65-F5344CB8AC3E}">
        <p14:creationId xmlns:p14="http://schemas.microsoft.com/office/powerpoint/2010/main" val="133359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Blank Color 2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7862598"/>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7" cy="621530"/>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29661" y="1476622"/>
            <a:ext cx="11375535" cy="1720471"/>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p:nvSpPr>
        <p:spPr>
          <a:xfrm>
            <a:off x="4286522" y="6713156"/>
            <a:ext cx="3863430" cy="164789"/>
          </a:xfrm>
          <a:prstGeom prst="rect">
            <a:avLst/>
          </a:prstGeom>
          <a:noFill/>
        </p:spPr>
        <p:txBody>
          <a:bodyPr wrap="none" lIns="0" tIns="0" rIns="0" bIns="0" rtlCol="0" anchor="ctr">
            <a:spAutoFit/>
          </a:bodyPr>
          <a:lstStyle/>
          <a:p>
            <a:pPr algn="ctr" defTabSz="932559"/>
            <a:r>
              <a:rPr lang="en-US" sz="1071" spc="153" dirty="0">
                <a:gradFill>
                  <a:gsLst>
                    <a:gs pos="0">
                      <a:srgbClr val="595959">
                        <a:alpha val="50000"/>
                      </a:srgbClr>
                    </a:gs>
                    <a:gs pos="86000">
                      <a:srgbClr val="59595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495269472"/>
      </p:ext>
    </p:extLst>
  </p:cSld>
  <p:clrMapOvr>
    <a:masterClrMapping/>
  </p:clrMapOvr>
  <p:transition>
    <p:fade/>
  </p:transition>
  <p:hf hdr="0" dt="0"/>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1824" y="6605940"/>
            <a:ext cx="2901844" cy="280105"/>
          </a:xfrm>
          <a:prstGeom prst="rect">
            <a:avLst/>
          </a:prstGeom>
        </p:spPr>
        <p:txBody>
          <a:bodyPr/>
          <a:lstStyle>
            <a:lvl1pPr>
              <a:defRPr b="1">
                <a:latin typeface="Arial" charset="0"/>
              </a:defRPr>
            </a:lvl1pPr>
          </a:lstStyle>
          <a:p>
            <a:pPr defTabSz="932559">
              <a:defRPr/>
            </a:pPr>
            <a:fld id="{79E664C1-EF98-4021-BBBA-4B808CB289BB}" type="datetimeFigureOut">
              <a:rPr lang="en-US" smtClean="0">
                <a:solidFill>
                  <a:srgbClr val="595959"/>
                </a:solidFill>
              </a:rPr>
              <a:pPr defTabSz="932559">
                <a:defRPr/>
              </a:pPr>
              <a:t>10/1/2017</a:t>
            </a:fld>
            <a:endParaRPr lang="en-US" dirty="0">
              <a:solidFill>
                <a:srgbClr val="595959"/>
              </a:solidFill>
            </a:endParaRPr>
          </a:p>
        </p:txBody>
      </p:sp>
      <p:sp>
        <p:nvSpPr>
          <p:cNvPr id="3" name="Footer Placeholder 2"/>
          <p:cNvSpPr>
            <a:spLocks noGrp="1"/>
          </p:cNvSpPr>
          <p:nvPr>
            <p:ph type="ftr" sz="quarter" idx="11"/>
          </p:nvPr>
        </p:nvSpPr>
        <p:spPr>
          <a:xfrm>
            <a:off x="3590601" y="6605940"/>
            <a:ext cx="7492113" cy="280105"/>
          </a:xfrm>
          <a:prstGeom prst="rect">
            <a:avLst/>
          </a:prstGeom>
        </p:spPr>
        <p:txBody>
          <a:bodyPr/>
          <a:lstStyle>
            <a:lvl1pPr>
              <a:defRPr b="1">
                <a:latin typeface="Arial" charset="0"/>
              </a:defRPr>
            </a:lvl1pPr>
          </a:lstStyle>
          <a:p>
            <a:pPr defTabSz="932559">
              <a:defRPr/>
            </a:pPr>
            <a:endParaRPr lang="en-US" dirty="0">
              <a:solidFill>
                <a:srgbClr val="595959"/>
              </a:solidFill>
            </a:endParaRPr>
          </a:p>
        </p:txBody>
      </p:sp>
      <p:sp>
        <p:nvSpPr>
          <p:cNvPr id="4" name="Slide Number Placeholder 3"/>
          <p:cNvSpPr>
            <a:spLocks noGrp="1"/>
          </p:cNvSpPr>
          <p:nvPr>
            <p:ph type="sldNum" sz="quarter" idx="12"/>
          </p:nvPr>
        </p:nvSpPr>
        <p:spPr>
          <a:xfrm>
            <a:off x="11158282" y="6605940"/>
            <a:ext cx="997509" cy="280105"/>
          </a:xfrm>
          <a:prstGeom prst="rect">
            <a:avLst/>
          </a:prstGeom>
        </p:spPr>
        <p:txBody>
          <a:bodyPr/>
          <a:lstStyle>
            <a:lvl1pPr>
              <a:defRPr b="1">
                <a:latin typeface="Arial" charset="0"/>
              </a:defRPr>
            </a:lvl1pPr>
          </a:lstStyle>
          <a:p>
            <a:pPr defTabSz="932559">
              <a:defRPr/>
            </a:pPr>
            <a:fld id="{77A884C1-569A-467A-9239-C8E150BFFD83}" type="slidenum">
              <a:rPr lang="en-US" smtClean="0">
                <a:solidFill>
                  <a:srgbClr val="595959"/>
                </a:solidFill>
              </a:rPr>
              <a:pPr defTabSz="932559">
                <a:defRPr/>
              </a:pPr>
              <a:t>‹#›</a:t>
            </a:fld>
            <a:endParaRPr lang="en-US" dirty="0">
              <a:solidFill>
                <a:srgbClr val="595959"/>
              </a:solidFill>
            </a:endParaRPr>
          </a:p>
        </p:txBody>
      </p:sp>
    </p:spTree>
    <p:extLst>
      <p:ext uri="{BB962C8B-B14F-4D97-AF65-F5344CB8AC3E}">
        <p14:creationId xmlns:p14="http://schemas.microsoft.com/office/powerpoint/2010/main" val="283723221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ftr" sz="quarter" idx="10"/>
          </p:nvPr>
        </p:nvSpPr>
        <p:spPr>
          <a:xfrm>
            <a:off x="725461" y="6761374"/>
            <a:ext cx="7565522" cy="233151"/>
          </a:xfrm>
          <a:prstGeom prst="rect">
            <a:avLst/>
          </a:prstGeom>
          <a:ln/>
        </p:spPr>
        <p:txBody>
          <a:bodyPr/>
          <a:lstStyle>
            <a:lvl1pPr>
              <a:defRPr/>
            </a:lvl1pPr>
          </a:lstStyle>
          <a:p>
            <a:pPr defTabSz="932559">
              <a:defRPr/>
            </a:pPr>
            <a:r>
              <a:rPr lang="de-AT" altLang="en-US">
                <a:solidFill>
                  <a:srgbClr val="595959"/>
                </a:solidFill>
              </a:rPr>
              <a:t>Rob Vettor</a:t>
            </a:r>
          </a:p>
        </p:txBody>
      </p:sp>
      <p:sp>
        <p:nvSpPr>
          <p:cNvPr id="5" name="Rectangle 6"/>
          <p:cNvSpPr>
            <a:spLocks noGrp="1" noChangeArrowheads="1"/>
          </p:cNvSpPr>
          <p:nvPr>
            <p:ph type="sldNum" sz="quarter" idx="11"/>
          </p:nvPr>
        </p:nvSpPr>
        <p:spPr>
          <a:xfrm>
            <a:off x="8394621" y="6761374"/>
            <a:ext cx="2590932" cy="233151"/>
          </a:xfrm>
          <a:prstGeom prst="rect">
            <a:avLst/>
          </a:prstGeom>
          <a:ln/>
        </p:spPr>
        <p:txBody>
          <a:bodyPr/>
          <a:lstStyle>
            <a:lvl1pPr>
              <a:defRPr/>
            </a:lvl1pPr>
          </a:lstStyle>
          <a:p>
            <a:pPr defTabSz="932559">
              <a:defRPr/>
            </a:pPr>
            <a:fld id="{8B16A51E-5DA2-4402-B092-DC8048802AC8}" type="slidenum">
              <a:rPr lang="de-AT" altLang="en-US" smtClean="0">
                <a:solidFill>
                  <a:srgbClr val="595959"/>
                </a:solidFill>
              </a:rPr>
              <a:pPr defTabSz="932559">
                <a:defRPr/>
              </a:pPr>
              <a:t>‹#›</a:t>
            </a:fld>
            <a:endParaRPr lang="de-AT" altLang="en-US">
              <a:solidFill>
                <a:srgbClr val="595959"/>
              </a:solidFill>
            </a:endParaRPr>
          </a:p>
        </p:txBody>
      </p:sp>
    </p:spTree>
    <p:extLst>
      <p:ext uri="{BB962C8B-B14F-4D97-AF65-F5344CB8AC3E}">
        <p14:creationId xmlns:p14="http://schemas.microsoft.com/office/powerpoint/2010/main" val="333065954"/>
      </p:ext>
    </p:extLst>
  </p:cSld>
  <p:clrMapOvr>
    <a:masterClrMapping/>
  </p:clrMapOvr>
  <p:transition>
    <p:zoom dir="in"/>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21824" y="6482889"/>
            <a:ext cx="2901844" cy="372394"/>
          </a:xfrm>
          <a:prstGeom prst="rect">
            <a:avLst/>
          </a:prstGeom>
        </p:spPr>
        <p:txBody>
          <a:bodyPr/>
          <a:lstStyle/>
          <a:p>
            <a:pPr defTabSz="932559"/>
            <a:fld id="{F586C094-349F-47EA-BC9B-48E7BD829854}" type="datetimeFigureOut">
              <a:rPr lang="en-US" smtClean="0">
                <a:solidFill>
                  <a:srgbClr val="595959"/>
                </a:solidFill>
              </a:rPr>
              <a:pPr defTabSz="932559"/>
              <a:t>10/1/2017</a:t>
            </a:fld>
            <a:endParaRPr lang="en-US" dirty="0">
              <a:solidFill>
                <a:srgbClr val="595959"/>
              </a:solidFill>
            </a:endParaRPr>
          </a:p>
        </p:txBody>
      </p:sp>
      <p:sp>
        <p:nvSpPr>
          <p:cNvPr id="4" name="Footer Placeholder 3"/>
          <p:cNvSpPr>
            <a:spLocks noGrp="1"/>
          </p:cNvSpPr>
          <p:nvPr>
            <p:ph type="ftr" sz="quarter" idx="11"/>
          </p:nvPr>
        </p:nvSpPr>
        <p:spPr>
          <a:xfrm>
            <a:off x="4249129" y="6482889"/>
            <a:ext cx="3938217" cy="372394"/>
          </a:xfrm>
          <a:prstGeom prst="rect">
            <a:avLst/>
          </a:prstGeom>
        </p:spPr>
        <p:txBody>
          <a:bodyPr/>
          <a:lstStyle/>
          <a:p>
            <a:pPr defTabSz="932559"/>
            <a:endParaRPr lang="en-US" dirty="0">
              <a:solidFill>
                <a:srgbClr val="595959"/>
              </a:solidFill>
            </a:endParaRPr>
          </a:p>
        </p:txBody>
      </p:sp>
      <p:sp>
        <p:nvSpPr>
          <p:cNvPr id="5" name="Slide Number Placeholder 4"/>
          <p:cNvSpPr>
            <a:spLocks noGrp="1"/>
          </p:cNvSpPr>
          <p:nvPr>
            <p:ph type="sldNum" sz="quarter" idx="12"/>
          </p:nvPr>
        </p:nvSpPr>
        <p:spPr>
          <a:xfrm>
            <a:off x="8912807" y="6482889"/>
            <a:ext cx="2901844" cy="372394"/>
          </a:xfrm>
          <a:prstGeom prst="rect">
            <a:avLst/>
          </a:prstGeom>
        </p:spPr>
        <p:txBody>
          <a:bodyPr/>
          <a:lstStyle/>
          <a:p>
            <a:pPr defTabSz="932559"/>
            <a:fld id="{7F21C0FA-5143-4CED-829D-1D476B072ECB}" type="slidenum">
              <a:rPr lang="en-US" smtClean="0">
                <a:solidFill>
                  <a:srgbClr val="595959"/>
                </a:solidFill>
              </a:rPr>
              <a:pPr defTabSz="932559"/>
              <a:t>‹#›</a:t>
            </a:fld>
            <a:endParaRPr lang="en-US" dirty="0">
              <a:solidFill>
                <a:srgbClr val="595959"/>
              </a:solidFill>
            </a:endParaRPr>
          </a:p>
        </p:txBody>
      </p:sp>
    </p:spTree>
    <p:extLst>
      <p:ext uri="{BB962C8B-B14F-4D97-AF65-F5344CB8AC3E}">
        <p14:creationId xmlns:p14="http://schemas.microsoft.com/office/powerpoint/2010/main" val="2477506619"/>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Why_build">
    <p:spTree>
      <p:nvGrpSpPr>
        <p:cNvPr id="1" name=""/>
        <p:cNvGrpSpPr/>
        <p:nvPr/>
      </p:nvGrpSpPr>
      <p:grpSpPr>
        <a:xfrm>
          <a:off x="0" y="0"/>
          <a:ext cx="0" cy="0"/>
          <a:chOff x="0" y="0"/>
          <a:chExt cx="0" cy="0"/>
        </a:xfrm>
      </p:grpSpPr>
      <p:sp>
        <p:nvSpPr>
          <p:cNvPr id="4" name="Rectangle 3"/>
          <p:cNvSpPr/>
          <p:nvPr userDrawn="1"/>
        </p:nvSpPr>
        <p:spPr>
          <a:xfrm>
            <a:off x="512383" y="165094"/>
            <a:ext cx="5529912" cy="690638"/>
          </a:xfrm>
          <a:prstGeom prst="rect">
            <a:avLst/>
          </a:prstGeom>
        </p:spPr>
        <p:txBody>
          <a:bodyPr wrap="none" lIns="0" tIns="0" rIns="0" bIns="0">
            <a:spAutoFit/>
          </a:bodyPr>
          <a:lstStyle/>
          <a:p>
            <a:pPr defTabSz="932559"/>
            <a:r>
              <a:rPr lang="en-US" sz="4488" dirty="0">
                <a:solidFill>
                  <a:srgbClr val="595959"/>
                </a:solidFill>
              </a:rPr>
              <a:t>Why build Web APIs?</a:t>
            </a:r>
          </a:p>
        </p:txBody>
      </p:sp>
    </p:spTree>
    <p:extLst>
      <p:ext uri="{BB962C8B-B14F-4D97-AF65-F5344CB8AC3E}">
        <p14:creationId xmlns:p14="http://schemas.microsoft.com/office/powerpoint/2010/main" val="1662563505"/>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643417"/>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441" indent="0">
              <a:buNone/>
              <a:defRPr/>
            </a:lvl3pPr>
            <a:lvl4pPr marL="342881" indent="0">
              <a:buNone/>
              <a:defRPr/>
            </a:lvl4pPr>
            <a:lvl5pPr marL="51432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810416" y="6717859"/>
            <a:ext cx="2815643"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spc="112" dirty="0">
                <a:gradFill>
                  <a:gsLst>
                    <a:gs pos="0">
                      <a:srgbClr val="595959">
                        <a:alpha val="50000"/>
                      </a:srgbClr>
                    </a:gs>
                    <a:gs pos="86000">
                      <a:srgbClr val="59595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904505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dirty="0"/>
          </a:p>
        </p:txBody>
      </p:sp>
    </p:spTree>
    <p:extLst>
      <p:ext uri="{BB962C8B-B14F-4D97-AF65-F5344CB8AC3E}">
        <p14:creationId xmlns:p14="http://schemas.microsoft.com/office/powerpoint/2010/main" val="195314114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60642681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9" y="294305"/>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4152986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3" y="285943"/>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2" y="6045468"/>
            <a:ext cx="3657600" cy="461665"/>
          </a:xfrm>
        </p:spPr>
        <p:txBody>
          <a:bodyPr/>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81893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37786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539292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5700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29231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21049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681276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93197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106603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857830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71436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786899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23387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73151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68863"/>
            <a:ext cx="7315198"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101547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6" y="3410197"/>
            <a:ext cx="12435840" cy="3104213"/>
          </a:xfrm>
          <a:prstGeom prst="rect">
            <a:avLst/>
          </a:prstGeom>
        </p:spPr>
      </p:pic>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449511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15529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77072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693503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36970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24156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06823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08471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75036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5170674"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779780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59371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02865600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268790884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851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45345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0573909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8810823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18449771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54698777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175418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171138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920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57717194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86253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12618200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1815335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843052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37782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227116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203407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964251816"/>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2" name="Picture 1"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279881526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74" y="233155"/>
            <a:ext cx="11375536" cy="762786"/>
          </a:xfrm>
        </p:spPr>
        <p:txBody>
          <a:bodyPr/>
          <a:lstStyle>
            <a:lvl1pPr>
              <a:defRPr sz="5507"/>
            </a:lvl1pPr>
          </a:lstStyle>
          <a:p>
            <a:r>
              <a:rPr lang="en-US"/>
              <a:t>Click to edit Master title style</a:t>
            </a:r>
            <a:endParaRPr lang="en-US" dirty="0"/>
          </a:p>
        </p:txBody>
      </p:sp>
      <p:sp>
        <p:nvSpPr>
          <p:cNvPr id="3" name="Content Placeholder 2"/>
          <p:cNvSpPr>
            <a:spLocks noGrp="1"/>
          </p:cNvSpPr>
          <p:nvPr>
            <p:ph sz="half" idx="1"/>
          </p:nvPr>
        </p:nvSpPr>
        <p:spPr>
          <a:xfrm>
            <a:off x="529662" y="1476623"/>
            <a:ext cx="5597871" cy="2677336"/>
          </a:xfrm>
        </p:spPr>
        <p:txBody>
          <a:bodyPr/>
          <a:lstStyle>
            <a:lvl1pPr marL="348032" indent="-348032">
              <a:lnSpc>
                <a:spcPct val="90000"/>
              </a:lnSpc>
              <a:buSzPct val="80000"/>
              <a:buFont typeface="Arial" pitchFamily="34" charset="0"/>
              <a:buChar char="•"/>
              <a:defRPr sz="3264"/>
            </a:lvl1pPr>
            <a:lvl2pPr marL="639407" indent="-291374">
              <a:lnSpc>
                <a:spcPct val="90000"/>
              </a:lnSpc>
              <a:buSzPct val="80000"/>
              <a:buFont typeface="Arial" pitchFamily="34" charset="0"/>
              <a:buChar char="•"/>
              <a:defRPr sz="2856"/>
            </a:lvl2pPr>
            <a:lvl3pPr marL="932399" indent="-292994">
              <a:lnSpc>
                <a:spcPct val="90000"/>
              </a:lnSpc>
              <a:buSzPct val="80000"/>
              <a:buFont typeface="Arial" pitchFamily="34" charset="0"/>
              <a:buChar char="•"/>
              <a:defRPr sz="2448"/>
            </a:lvl3pPr>
            <a:lvl4pPr marL="1746632" indent="-229862">
              <a:lnSpc>
                <a:spcPct val="90000"/>
              </a:lnSpc>
              <a:buSzPct val="80000"/>
              <a:buFont typeface="Arial" pitchFamily="34" charset="0"/>
              <a:buChar char="•"/>
              <a:defRPr sz="2040"/>
            </a:lvl4pPr>
            <a:lvl5pPr marL="1982969" indent="-236336">
              <a:lnSpc>
                <a:spcPct val="90000"/>
              </a:lnSpc>
              <a:buSzPct val="80000"/>
              <a:buFont typeface="Arial" pitchFamily="34" charset="0"/>
              <a:buChar char="•"/>
              <a:defRPr sz="2040"/>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07324" y="1476623"/>
            <a:ext cx="5597871" cy="2730635"/>
          </a:xfrm>
        </p:spPr>
        <p:txBody>
          <a:bodyPr/>
          <a:lstStyle>
            <a:lvl1pPr marL="466200" indent="-466200">
              <a:lnSpc>
                <a:spcPct val="90000"/>
              </a:lnSpc>
              <a:buSzPct val="80000"/>
              <a:buFont typeface="Arial" pitchFamily="34" charset="0"/>
              <a:buChar char="•"/>
              <a:defRPr lang="en-US" sz="3264" kern="1200" dirty="0" smtClean="0">
                <a:gradFill>
                  <a:gsLst>
                    <a:gs pos="0">
                      <a:srgbClr val="595959"/>
                    </a:gs>
                    <a:gs pos="86000">
                      <a:srgbClr val="595959"/>
                    </a:gs>
                  </a:gsLst>
                  <a:lin ang="5400000" scaled="0"/>
                </a:gradFill>
                <a:latin typeface="+mn-lt"/>
                <a:ea typeface="+mn-ea"/>
                <a:cs typeface="+mn-cs"/>
              </a:defRPr>
            </a:lvl1pPr>
            <a:lvl2pPr marL="814230" indent="-466200">
              <a:lnSpc>
                <a:spcPct val="90000"/>
              </a:lnSpc>
              <a:buSzPct val="80000"/>
              <a:buFont typeface="Arial" pitchFamily="34" charset="0"/>
              <a:buChar char="•"/>
              <a:defRPr lang="en-US" sz="2856" kern="1200" dirty="0" smtClean="0">
                <a:gradFill>
                  <a:gsLst>
                    <a:gs pos="0">
                      <a:srgbClr val="595959"/>
                    </a:gs>
                    <a:gs pos="86000">
                      <a:srgbClr val="595959"/>
                    </a:gs>
                  </a:gsLst>
                  <a:lin ang="5400000" scaled="0"/>
                </a:gradFill>
                <a:latin typeface="+mn-lt"/>
                <a:ea typeface="+mn-ea"/>
                <a:cs typeface="+mn-cs"/>
              </a:defRPr>
            </a:lvl2pPr>
            <a:lvl3pPr marL="989055" indent="-349650">
              <a:lnSpc>
                <a:spcPct val="90000"/>
              </a:lnSpc>
              <a:buSzPct val="80000"/>
              <a:buFont typeface="Arial" pitchFamily="34" charset="0"/>
              <a:buChar char="•"/>
              <a:defRPr lang="en-US" sz="2448" kern="1200" dirty="0" smtClean="0">
                <a:gradFill>
                  <a:gsLst>
                    <a:gs pos="0">
                      <a:srgbClr val="595959"/>
                    </a:gs>
                    <a:gs pos="86000">
                      <a:srgbClr val="595959"/>
                    </a:gs>
                  </a:gsLst>
                  <a:lin ang="5400000" scaled="0"/>
                </a:gradFill>
                <a:latin typeface="+mn-lt"/>
                <a:ea typeface="+mn-ea"/>
                <a:cs typeface="+mn-cs"/>
              </a:defRPr>
            </a:lvl3pPr>
            <a:lvl4pPr marL="1866419" indent="-349650">
              <a:lnSpc>
                <a:spcPct val="90000"/>
              </a:lnSpc>
              <a:buSzPct val="80000"/>
              <a:buFont typeface="Arial" pitchFamily="34" charset="0"/>
              <a:buChar char="•"/>
              <a:defRPr lang="en-US" sz="2040" kern="1200" dirty="0" smtClean="0">
                <a:gradFill>
                  <a:gsLst>
                    <a:gs pos="0">
                      <a:srgbClr val="595959"/>
                    </a:gs>
                    <a:gs pos="86000">
                      <a:srgbClr val="595959"/>
                    </a:gs>
                  </a:gsLst>
                  <a:lin ang="5400000" scaled="0"/>
                </a:gradFill>
                <a:latin typeface="+mn-lt"/>
                <a:ea typeface="+mn-ea"/>
                <a:cs typeface="+mn-cs"/>
              </a:defRPr>
            </a:lvl4pPr>
            <a:lvl5pPr marL="2096280" indent="-349650">
              <a:lnSpc>
                <a:spcPct val="90000"/>
              </a:lnSpc>
              <a:buSzPct val="80000"/>
              <a:buFont typeface="Arial" pitchFamily="34" charset="0"/>
              <a:buChar char="•"/>
              <a:defRPr lang="en-US" sz="2040" kern="1200" dirty="0">
                <a:gradFill>
                  <a:gsLst>
                    <a:gs pos="0">
                      <a:srgbClr val="595959"/>
                    </a:gs>
                    <a:gs pos="86000">
                      <a:srgbClr val="595959"/>
                    </a:gs>
                  </a:gsLst>
                  <a:lin ang="5400000" scaled="0"/>
                </a:gradFill>
                <a:latin typeface="+mn-lt"/>
                <a:ea typeface="+mn-ea"/>
                <a:cs typeface="+mn-cs"/>
              </a:defRPr>
            </a:lvl5pPr>
            <a:lvl6pPr>
              <a:defRPr sz="1836"/>
            </a:lvl6pPr>
            <a:lvl7pPr>
              <a:defRPr sz="1836"/>
            </a:lvl7pPr>
            <a:lvl8pPr>
              <a:defRPr sz="1836"/>
            </a:lvl8pPr>
            <a:lvl9pPr>
              <a:defRPr sz="1836"/>
            </a:lvl9pPr>
          </a:lstStyle>
          <a:p>
            <a:pPr marL="348032" lvl="0" indent="-348032" algn="l" defTabSz="932362" rtl="0" eaLnBrk="1" latinLnBrk="0" hangingPunct="1">
              <a:lnSpc>
                <a:spcPct val="90000"/>
              </a:lnSpc>
              <a:spcBef>
                <a:spcPct val="20000"/>
              </a:spcBef>
              <a:buSzPct val="80000"/>
              <a:buFont typeface="Arial" pitchFamily="34" charset="0"/>
              <a:buChar char="•"/>
            </a:pPr>
            <a:r>
              <a:rPr lang="en-US"/>
              <a:t>Click to edit Master text styles</a:t>
            </a:r>
          </a:p>
          <a:p>
            <a:pPr marL="348032" lvl="1" indent="-348032" algn="l" defTabSz="932362" rtl="0" eaLnBrk="1" latinLnBrk="0" hangingPunct="1">
              <a:lnSpc>
                <a:spcPct val="90000"/>
              </a:lnSpc>
              <a:spcBef>
                <a:spcPct val="20000"/>
              </a:spcBef>
              <a:buSzPct val="80000"/>
              <a:buFont typeface="Arial" pitchFamily="34" charset="0"/>
              <a:buChar char="•"/>
            </a:pPr>
            <a:r>
              <a:rPr lang="en-US"/>
              <a:t>Second level</a:t>
            </a:r>
          </a:p>
          <a:p>
            <a:pPr marL="348032" lvl="2" indent="-348032" algn="l" defTabSz="932362" rtl="0" eaLnBrk="1" latinLnBrk="0" hangingPunct="1">
              <a:lnSpc>
                <a:spcPct val="90000"/>
              </a:lnSpc>
              <a:spcBef>
                <a:spcPct val="20000"/>
              </a:spcBef>
              <a:buSzPct val="80000"/>
              <a:buFont typeface="Arial" pitchFamily="34" charset="0"/>
              <a:buChar char="•"/>
            </a:pPr>
            <a:r>
              <a:rPr lang="en-US"/>
              <a:t>Third level</a:t>
            </a:r>
          </a:p>
          <a:p>
            <a:pPr marL="348032" lvl="3" indent="-348032" algn="l" defTabSz="932362" rtl="0" eaLnBrk="1" latinLnBrk="0" hangingPunct="1">
              <a:lnSpc>
                <a:spcPct val="90000"/>
              </a:lnSpc>
              <a:spcBef>
                <a:spcPct val="20000"/>
              </a:spcBef>
              <a:buSzPct val="80000"/>
              <a:buFont typeface="Arial" pitchFamily="34" charset="0"/>
              <a:buChar char="•"/>
            </a:pPr>
            <a:r>
              <a:rPr lang="en-US"/>
              <a:t>Fourth level</a:t>
            </a:r>
          </a:p>
          <a:p>
            <a:pPr marL="348032" lvl="4" indent="-348032" algn="l" defTabSz="932362" rtl="0" eaLnBrk="1" latinLnBrk="0" hangingPunct="1">
              <a:lnSpc>
                <a:spcPct val="90000"/>
              </a:lnSpc>
              <a:spcBef>
                <a:spcPct val="20000"/>
              </a:spcBef>
              <a:buSzPct val="80000"/>
              <a:buFont typeface="Arial" pitchFamily="34" charset="0"/>
              <a:buChar char="•"/>
            </a:pPr>
            <a:r>
              <a:rPr lang="en-US"/>
              <a:t>Fifth level</a:t>
            </a:r>
            <a:endParaRPr lang="en-US" dirty="0"/>
          </a:p>
        </p:txBody>
      </p:sp>
    </p:spTree>
    <p:extLst>
      <p:ext uri="{BB962C8B-B14F-4D97-AF65-F5344CB8AC3E}">
        <p14:creationId xmlns:p14="http://schemas.microsoft.com/office/powerpoint/2010/main" val="16190564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3"/>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169" indent="0">
              <a:buNone/>
              <a:defRPr/>
            </a:lvl2pPr>
            <a:lvl3pPr marL="599956" indent="0">
              <a:buNone/>
              <a:defRPr/>
            </a:lvl3pPr>
            <a:lvl4pPr marL="887125" indent="0">
              <a:buNone/>
              <a:defRPr/>
            </a:lvl4pPr>
            <a:lvl5pPr marL="1127107" indent="0">
              <a:buNone/>
              <a:defRPr/>
            </a:lvl5pPr>
          </a:lstStyle>
          <a:p>
            <a:pPr lvl="0"/>
            <a:r>
              <a:rPr lang="en-US" dirty="0"/>
              <a:t>Click to add subtitle</a:t>
            </a:r>
          </a:p>
        </p:txBody>
      </p:sp>
      <p:sp>
        <p:nvSpPr>
          <p:cNvPr id="16" name="Text Placeholder 15"/>
          <p:cNvSpPr>
            <a:spLocks noGrp="1"/>
          </p:cNvSpPr>
          <p:nvPr>
            <p:ph type="body" sz="quarter" idx="14"/>
          </p:nvPr>
        </p:nvSpPr>
        <p:spPr>
          <a:xfrm>
            <a:off x="153879" y="1632058"/>
            <a:ext cx="12128722" cy="2228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a:xfrm>
            <a:off x="8783260" y="6482889"/>
            <a:ext cx="2798207" cy="372394"/>
          </a:xfrm>
          <a:prstGeom prst="rect">
            <a:avLst/>
          </a:prstGeom>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4119583" y="6482889"/>
            <a:ext cx="4197310" cy="372394"/>
          </a:xfrm>
          <a:prstGeom prst="rect">
            <a:avLst/>
          </a:prstGeom>
        </p:spPr>
        <p:txBody>
          <a:bodyPr/>
          <a:lstStyle/>
          <a:p>
            <a:endParaRPr lang="en-US" dirty="0">
              <a:solidFill>
                <a:srgbClr val="505050"/>
              </a:solidFill>
            </a:endParaRPr>
          </a:p>
        </p:txBody>
      </p:sp>
    </p:spTree>
    <p:extLst>
      <p:ext uri="{BB962C8B-B14F-4D97-AF65-F5344CB8AC3E}">
        <p14:creationId xmlns:p14="http://schemas.microsoft.com/office/powerpoint/2010/main" val="35145402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46359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Header+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4"/>
          <p:cNvSpPr>
            <a:spLocks noGrp="1"/>
          </p:cNvSpPr>
          <p:nvPr>
            <p:ph type="body" sz="quarter" idx="22"/>
          </p:nvPr>
        </p:nvSpPr>
        <p:spPr>
          <a:xfrm>
            <a:off x="851584" y="1281238"/>
            <a:ext cx="5973846" cy="1843838"/>
          </a:xfrm>
        </p:spPr>
        <p:txBody>
          <a:bodyPr/>
          <a:lstStyle>
            <a:lvl1pPr marL="0" indent="0">
              <a:buNone/>
              <a:defRPr sz="1224">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p:cNvSpPr>
            <a:spLocks noGrp="1"/>
          </p:cNvSpPr>
          <p:nvPr>
            <p:ph type="ftr" sz="quarter" idx="23"/>
          </p:nvPr>
        </p:nvSpPr>
        <p:spPr/>
        <p:txBody>
          <a:bodyPr/>
          <a:lstStyle>
            <a:lvl1pPr>
              <a:defRPr/>
            </a:lvl1pPr>
          </a:lstStyle>
          <a:p>
            <a:pPr>
              <a:defRPr/>
            </a:pPr>
            <a:r>
              <a:rPr lang="en-US"/>
              <a:t>www.mycompany.com</a:t>
            </a:r>
            <a:endParaRPr lang="en-US" dirty="0"/>
          </a:p>
        </p:txBody>
      </p:sp>
      <p:sp>
        <p:nvSpPr>
          <p:cNvPr id="5" name="Slide Number Placeholder 5"/>
          <p:cNvSpPr>
            <a:spLocks noGrp="1"/>
          </p:cNvSpPr>
          <p:nvPr>
            <p:ph type="sldNum" sz="quarter" idx="24"/>
          </p:nvPr>
        </p:nvSpPr>
        <p:spPr/>
        <p:txBody>
          <a:bodyPr/>
          <a:lstStyle>
            <a:lvl1pPr>
              <a:defRPr/>
            </a:lvl1pPr>
          </a:lstStyle>
          <a:p>
            <a:pPr>
              <a:defRPr/>
            </a:pPr>
            <a:r>
              <a:rPr lang="en-US"/>
              <a:t>Slide </a:t>
            </a:r>
            <a:fld id="{4963F994-9097-446E-8CB5-E5663836D7E9}" type="slidenum">
              <a:rPr lang="en-US"/>
              <a:pPr>
                <a:defRPr/>
              </a:pPr>
              <a:t>‹#›</a:t>
            </a:fld>
            <a:endParaRPr lang="en-US"/>
          </a:p>
        </p:txBody>
      </p:sp>
    </p:spTree>
    <p:extLst>
      <p:ext uri="{BB962C8B-B14F-4D97-AF65-F5344CB8AC3E}">
        <p14:creationId xmlns:p14="http://schemas.microsoft.com/office/powerpoint/2010/main" val="307956130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867398" cy="5332413"/>
          </a:xfrm>
        </p:spPr>
        <p:txBody>
          <a:bodyPr wrap="square">
            <a:normAutofit/>
          </a:bodyPr>
          <a:lstStyle>
            <a:lvl1pPr marL="287338" indent="-287338">
              <a:lnSpc>
                <a:spcPct val="100000"/>
              </a:lnSpc>
              <a:spcBef>
                <a:spcPts val="0"/>
              </a:spcBef>
              <a:buClr>
                <a:schemeClr val="tx1"/>
              </a:buClr>
              <a:buFont typeface="Arial" pitchFamily="34" charset="0"/>
              <a:buChar char="•"/>
              <a:defRPr sz="3200"/>
            </a:lvl1pPr>
            <a:lvl2pPr marL="531166" indent="-233195">
              <a:lnSpc>
                <a:spcPct val="100000"/>
              </a:lnSpc>
              <a:spcBef>
                <a:spcPts val="0"/>
              </a:spcBef>
              <a:defRPr sz="2400"/>
            </a:lvl2pPr>
            <a:lvl3pPr marL="699585" indent="-168419">
              <a:lnSpc>
                <a:spcPct val="100000"/>
              </a:lnSpc>
              <a:spcBef>
                <a:spcPts val="0"/>
              </a:spcBef>
              <a:tabLst/>
              <a:defRPr sz="2000"/>
            </a:lvl3pPr>
            <a:lvl4pPr marL="880958" indent="-181374">
              <a:lnSpc>
                <a:spcPct val="100000"/>
              </a:lnSpc>
              <a:spcBef>
                <a:spcPts val="0"/>
              </a:spcBef>
              <a:defRPr/>
            </a:lvl4pPr>
            <a:lvl5pPr marL="1049377" indent="-168419">
              <a:lnSpc>
                <a:spcPct val="100000"/>
              </a:lnSpc>
              <a:spcBef>
                <a:spcPts val="0"/>
              </a:spcBef>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70637" y="1212849"/>
            <a:ext cx="5791201" cy="5332413"/>
          </a:xfrm>
        </p:spPr>
        <p:txBody>
          <a:bodyPr wrap="square">
            <a:normAutofit/>
          </a:bodyPr>
          <a:lstStyle>
            <a:lvl1pPr marL="287338" indent="-287338">
              <a:lnSpc>
                <a:spcPct val="100000"/>
              </a:lnSpc>
              <a:spcBef>
                <a:spcPts val="0"/>
              </a:spcBef>
              <a:buClr>
                <a:schemeClr val="tx1"/>
              </a:buClr>
              <a:buFont typeface="Arial" pitchFamily="34" charset="0"/>
              <a:buChar char="•"/>
              <a:defRPr sz="3200"/>
            </a:lvl1pPr>
            <a:lvl2pPr marL="531166" indent="-233195">
              <a:lnSpc>
                <a:spcPct val="100000"/>
              </a:lnSpc>
              <a:spcBef>
                <a:spcPts val="0"/>
              </a:spcBef>
              <a:defRPr sz="2400"/>
            </a:lvl2pPr>
            <a:lvl3pPr marL="699585" indent="-168419">
              <a:lnSpc>
                <a:spcPct val="100000"/>
              </a:lnSpc>
              <a:spcBef>
                <a:spcPts val="0"/>
              </a:spcBef>
              <a:tabLst/>
              <a:defRPr sz="2000"/>
            </a:lvl3pPr>
            <a:lvl4pPr marL="880958" indent="-181374">
              <a:lnSpc>
                <a:spcPct val="100000"/>
              </a:lnSpc>
              <a:spcBef>
                <a:spcPts val="0"/>
              </a:spcBef>
              <a:defRPr/>
            </a:lvl4pPr>
            <a:lvl5pPr marL="1049377" indent="-168419">
              <a:lnSpc>
                <a:spcPct val="100000"/>
              </a:lnSpc>
              <a:spcBef>
                <a:spcPts val="0"/>
              </a:spcBef>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672361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395620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725981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484757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2710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9739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0354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6052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10261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8903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41730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0899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7528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1027137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75001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541748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04739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201287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049637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6519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054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43475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15983677"/>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theme" Target="../theme/theme4.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theme" Target="../theme/theme5.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29" Type="http://schemas.openxmlformats.org/officeDocument/2006/relationships/slideLayout" Target="../slideLayouts/slideLayout159.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theme" Target="../theme/theme7.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slideLayout" Target="../slideLayouts/slideLayout210.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33" Type="http://schemas.openxmlformats.org/officeDocument/2006/relationships/image" Target="../media/image15.png"/><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29" Type="http://schemas.openxmlformats.org/officeDocument/2006/relationships/slideLayout" Target="../slideLayouts/slideLayout213.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32" Type="http://schemas.openxmlformats.org/officeDocument/2006/relationships/theme" Target="../theme/theme8.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28" Type="http://schemas.openxmlformats.org/officeDocument/2006/relationships/slideLayout" Target="../slideLayouts/slideLayout212.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31" Type="http://schemas.openxmlformats.org/officeDocument/2006/relationships/slideLayout" Target="../slideLayouts/slideLayout215.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slideLayout" Target="../slideLayouts/slideLayout211.xml"/><Relationship Id="rId30" Type="http://schemas.openxmlformats.org/officeDocument/2006/relationships/slideLayout" Target="../slideLayouts/slideLayout21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slideLayout" Target="../slideLayouts/slideLayout228.xml"/><Relationship Id="rId18" Type="http://schemas.openxmlformats.org/officeDocument/2006/relationships/slideLayout" Target="../slideLayouts/slideLayout233.xml"/><Relationship Id="rId3" Type="http://schemas.openxmlformats.org/officeDocument/2006/relationships/slideLayout" Target="../slideLayouts/slideLayout218.xml"/><Relationship Id="rId21" Type="http://schemas.openxmlformats.org/officeDocument/2006/relationships/slideLayout" Target="../slideLayouts/slideLayout236.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 Type="http://schemas.openxmlformats.org/officeDocument/2006/relationships/slideLayout" Target="../slideLayouts/slideLayout217.xml"/><Relationship Id="rId16" Type="http://schemas.openxmlformats.org/officeDocument/2006/relationships/slideLayout" Target="../slideLayouts/slideLayout231.xml"/><Relationship Id="rId20" Type="http://schemas.openxmlformats.org/officeDocument/2006/relationships/slideLayout" Target="../slideLayouts/slideLayout235.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24" Type="http://schemas.openxmlformats.org/officeDocument/2006/relationships/image" Target="../media/image20.png"/><Relationship Id="rId5" Type="http://schemas.openxmlformats.org/officeDocument/2006/relationships/slideLayout" Target="../slideLayouts/slideLayout220.xml"/><Relationship Id="rId15" Type="http://schemas.openxmlformats.org/officeDocument/2006/relationships/slideLayout" Target="../slideLayouts/slideLayout230.xml"/><Relationship Id="rId23" Type="http://schemas.openxmlformats.org/officeDocument/2006/relationships/theme" Target="../theme/theme9.xml"/><Relationship Id="rId10" Type="http://schemas.openxmlformats.org/officeDocument/2006/relationships/slideLayout" Target="../slideLayouts/slideLayout225.xml"/><Relationship Id="rId19" Type="http://schemas.openxmlformats.org/officeDocument/2006/relationships/slideLayout" Target="../slideLayouts/slideLayout234.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 Id="rId22" Type="http://schemas.openxmlformats.org/officeDocument/2006/relationships/slideLayout" Target="../slideLayouts/slideLayout2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295" r:id="rId5"/>
    <p:sldLayoutId id="2147484240" r:id="rId6"/>
    <p:sldLayoutId id="2147484296" r:id="rId7"/>
    <p:sldLayoutId id="2147484241" r:id="rId8"/>
    <p:sldLayoutId id="2147484297" r:id="rId9"/>
    <p:sldLayoutId id="2147484244" r:id="rId10"/>
    <p:sldLayoutId id="2147484298" r:id="rId11"/>
    <p:sldLayoutId id="2147484245" r:id="rId12"/>
    <p:sldLayoutId id="2147484247" r:id="rId13"/>
    <p:sldLayoutId id="2147484249" r:id="rId14"/>
    <p:sldLayoutId id="2147484301" r:id="rId15"/>
    <p:sldLayoutId id="2147484251" r:id="rId16"/>
    <p:sldLayoutId id="2147484252" r:id="rId17"/>
    <p:sldLayoutId id="2147484306" r:id="rId18"/>
    <p:sldLayoutId id="2147484307" r:id="rId19"/>
    <p:sldLayoutId id="2147484254" r:id="rId20"/>
    <p:sldLayoutId id="2147484257" r:id="rId21"/>
    <p:sldLayoutId id="2147484258" r:id="rId22"/>
    <p:sldLayoutId id="2147484260" r:id="rId23"/>
    <p:sldLayoutId id="2147484299" r:id="rId24"/>
    <p:sldLayoutId id="2147484263" r:id="rId25"/>
    <p:sldLayoutId id="2147484335"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4" y="-8395"/>
            <a:ext cx="955641" cy="5775361"/>
            <a:chOff x="12618967" y="-8396"/>
            <a:chExt cx="955641" cy="5775361"/>
          </a:xfrm>
        </p:grpSpPr>
        <p:grpSp>
          <p:nvGrpSpPr>
            <p:cNvPr id="18" name="Group 17"/>
            <p:cNvGrpSpPr/>
            <p:nvPr userDrawn="1"/>
          </p:nvGrpSpPr>
          <p:grpSpPr>
            <a:xfrm>
              <a:off x="12618967" y="-8396"/>
              <a:ext cx="955641" cy="5755249"/>
              <a:chOff x="12618967" y="-8396"/>
              <a:chExt cx="955641" cy="5755249"/>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293"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293"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922475047"/>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4" r:id="rId15"/>
    <p:sldLayoutId id="2147484325" r:id="rId16"/>
    <p:sldLayoutId id="2147484326" r:id="rId17"/>
    <p:sldLayoutId id="2147484327" r:id="rId18"/>
    <p:sldLayoutId id="2147484328" r:id="rId19"/>
    <p:sldLayoutId id="2147484329" r:id="rId20"/>
    <p:sldLayoutId id="2147484330" r:id="rId21"/>
    <p:sldLayoutId id="2147484331" r:id="rId22"/>
    <p:sldLayoutId id="2147484332" r:id="rId23"/>
    <p:sldLayoutId id="2147484333" r:id="rId24"/>
    <p:sldLayoutId id="2147484334" r:id="rId2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4450198"/>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 id="2147484350" r:id="rId13"/>
    <p:sldLayoutId id="2147484351" r:id="rId14"/>
    <p:sldLayoutId id="2147484352" r:id="rId15"/>
    <p:sldLayoutId id="2147484353" r:id="rId16"/>
    <p:sldLayoutId id="2147484354" r:id="rId17"/>
    <p:sldLayoutId id="2147484355" r:id="rId18"/>
    <p:sldLayoutId id="2147484356" r:id="rId19"/>
    <p:sldLayoutId id="2147484357" r:id="rId20"/>
    <p:sldLayoutId id="2147484358" r:id="rId21"/>
    <p:sldLayoutId id="2147484360" r:id="rId22"/>
    <p:sldLayoutId id="2147484361" r:id="rId23"/>
    <p:sldLayoutId id="2147484362" r:id="rId24"/>
    <p:sldLayoutId id="2147484363" r:id="rId25"/>
    <p:sldLayoutId id="2147484364"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562820483"/>
      </p:ext>
    </p:extLst>
  </p:cSld>
  <p:clrMap bg1="lt1" tx1="dk1" bg2="lt2" tx2="dk2" accent1="accent1" accent2="accent2" accent3="accent3" accent4="accent4" accent5="accent5" accent6="accent6" hlink="hlink" folHlink="folHlink"/>
  <p:sldLayoutIdLst>
    <p:sldLayoutId id="2147484366" r:id="rId1"/>
    <p:sldLayoutId id="2147484367" r:id="rId2"/>
    <p:sldLayoutId id="2147484368" r:id="rId3"/>
    <p:sldLayoutId id="2147484369" r:id="rId4"/>
    <p:sldLayoutId id="2147484370" r:id="rId5"/>
    <p:sldLayoutId id="2147484371" r:id="rId6"/>
    <p:sldLayoutId id="2147484372" r:id="rId7"/>
    <p:sldLayoutId id="2147484373" r:id="rId8"/>
    <p:sldLayoutId id="2147484374" r:id="rId9"/>
    <p:sldLayoutId id="2147484375" r:id="rId10"/>
    <p:sldLayoutId id="2147484376" r:id="rId11"/>
    <p:sldLayoutId id="2147484377" r:id="rId12"/>
    <p:sldLayoutId id="2147484378" r:id="rId13"/>
    <p:sldLayoutId id="2147484379" r:id="rId14"/>
    <p:sldLayoutId id="2147484380" r:id="rId15"/>
    <p:sldLayoutId id="2147484381" r:id="rId16"/>
    <p:sldLayoutId id="2147484382" r:id="rId17"/>
    <p:sldLayoutId id="2147484383" r:id="rId18"/>
    <p:sldLayoutId id="2147484384" r:id="rId19"/>
    <p:sldLayoutId id="2147484385" r:id="rId20"/>
    <p:sldLayoutId id="2147484386" r:id="rId21"/>
    <p:sldLayoutId id="2147484387" r:id="rId22"/>
    <p:sldLayoutId id="2147484388" r:id="rId23"/>
    <p:sldLayoutId id="2147484389" r:id="rId24"/>
    <p:sldLayoutId id="2147484390"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479310508"/>
      </p:ext>
    </p:extLst>
  </p:cSld>
  <p:clrMap bg1="lt1" tx1="dk1" bg2="lt2" tx2="dk2" accent1="accent1" accent2="accent2" accent3="accent3" accent4="accent4" accent5="accent5" accent6="accent6" hlink="hlink" folHlink="folHlink"/>
  <p:sldLayoutIdLst>
    <p:sldLayoutId id="2147484392" r:id="rId1"/>
    <p:sldLayoutId id="2147484393" r:id="rId2"/>
    <p:sldLayoutId id="2147484394" r:id="rId3"/>
    <p:sldLayoutId id="2147484395" r:id="rId4"/>
    <p:sldLayoutId id="2147484396" r:id="rId5"/>
    <p:sldLayoutId id="2147484397" r:id="rId6"/>
    <p:sldLayoutId id="2147484398" r:id="rId7"/>
    <p:sldLayoutId id="2147484399" r:id="rId8"/>
    <p:sldLayoutId id="2147484400" r:id="rId9"/>
    <p:sldLayoutId id="2147484401" r:id="rId10"/>
    <p:sldLayoutId id="2147484402" r:id="rId11"/>
    <p:sldLayoutId id="2147484403" r:id="rId12"/>
    <p:sldLayoutId id="2147484404" r:id="rId13"/>
    <p:sldLayoutId id="2147484405" r:id="rId14"/>
    <p:sldLayoutId id="2147484406" r:id="rId15"/>
    <p:sldLayoutId id="2147484407" r:id="rId16"/>
    <p:sldLayoutId id="2147484408" r:id="rId17"/>
    <p:sldLayoutId id="2147484409" r:id="rId18"/>
    <p:sldLayoutId id="2147484410" r:id="rId19"/>
    <p:sldLayoutId id="2147484411" r:id="rId20"/>
    <p:sldLayoutId id="2147484412" r:id="rId21"/>
    <p:sldLayoutId id="2147484413" r:id="rId22"/>
    <p:sldLayoutId id="2147484414" r:id="rId23"/>
    <p:sldLayoutId id="2147484415" r:id="rId24"/>
    <p:sldLayoutId id="2147484416" r:id="rId25"/>
    <p:sldLayoutId id="2147484417" r:id="rId26"/>
    <p:sldLayoutId id="2147484418" r:id="rId27"/>
    <p:sldLayoutId id="2147484420"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197009520"/>
      </p:ext>
    </p:extLst>
  </p:cSld>
  <p:clrMap bg1="lt1" tx1="dk1" bg2="lt2" tx2="dk2" accent1="accent1" accent2="accent2" accent3="accent3" accent4="accent4" accent5="accent5" accent6="accent6" hlink="hlink" folHlink="folHlink"/>
  <p:sldLayoutIdLst>
    <p:sldLayoutId id="2147484422" r:id="rId1"/>
    <p:sldLayoutId id="2147484423" r:id="rId2"/>
    <p:sldLayoutId id="2147484424" r:id="rId3"/>
    <p:sldLayoutId id="2147484425" r:id="rId4"/>
    <p:sldLayoutId id="2147484426" r:id="rId5"/>
    <p:sldLayoutId id="2147484427" r:id="rId6"/>
    <p:sldLayoutId id="2147484428" r:id="rId7"/>
    <p:sldLayoutId id="2147484429" r:id="rId8"/>
    <p:sldLayoutId id="2147484430" r:id="rId9"/>
    <p:sldLayoutId id="2147484431" r:id="rId10"/>
    <p:sldLayoutId id="2147484432" r:id="rId11"/>
    <p:sldLayoutId id="2147484433" r:id="rId12"/>
    <p:sldLayoutId id="2147484434" r:id="rId13"/>
    <p:sldLayoutId id="2147484435" r:id="rId14"/>
    <p:sldLayoutId id="2147484436" r:id="rId15"/>
    <p:sldLayoutId id="2147484437" r:id="rId16"/>
    <p:sldLayoutId id="2147484438" r:id="rId17"/>
    <p:sldLayoutId id="2147484439" r:id="rId18"/>
    <p:sldLayoutId id="2147484440" r:id="rId19"/>
    <p:sldLayoutId id="2147484441" r:id="rId20"/>
    <p:sldLayoutId id="2147484442" r:id="rId21"/>
    <p:sldLayoutId id="2147484443" r:id="rId22"/>
    <p:sldLayoutId id="2147484444" r:id="rId23"/>
    <p:sldLayoutId id="2147484445" r:id="rId24"/>
    <p:sldLayoutId id="2147484446" r:id="rId25"/>
    <p:sldLayoutId id="2147484447" r:id="rId26"/>
    <p:sldLayoutId id="2147484448" r:id="rId27"/>
    <p:sldLayoutId id="2147484449" r:id="rId28"/>
    <p:sldLayoutId id="2147484450"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4207136751"/>
      </p:ext>
    </p:extLst>
  </p:cSld>
  <p:clrMap bg1="lt1" tx1="dk1" bg2="lt2" tx2="dk2" accent1="accent1" accent2="accent2" accent3="accent3" accent4="accent4" accent5="accent5" accent6="accent6" hlink="hlink" folHlink="folHlink"/>
  <p:sldLayoutIdLst>
    <p:sldLayoutId id="2147484452" r:id="rId1"/>
    <p:sldLayoutId id="2147484453" r:id="rId2"/>
    <p:sldLayoutId id="2147484454" r:id="rId3"/>
    <p:sldLayoutId id="2147484455" r:id="rId4"/>
    <p:sldLayoutId id="2147484456" r:id="rId5"/>
    <p:sldLayoutId id="2147484457" r:id="rId6"/>
    <p:sldLayoutId id="2147484458" r:id="rId7"/>
    <p:sldLayoutId id="2147484459" r:id="rId8"/>
    <p:sldLayoutId id="2147484460" r:id="rId9"/>
    <p:sldLayoutId id="2147484461" r:id="rId10"/>
    <p:sldLayoutId id="2147484462" r:id="rId11"/>
    <p:sldLayoutId id="2147484463" r:id="rId12"/>
    <p:sldLayoutId id="2147484464" r:id="rId13"/>
    <p:sldLayoutId id="2147484465" r:id="rId14"/>
    <p:sldLayoutId id="2147484466" r:id="rId15"/>
    <p:sldLayoutId id="2147484467" r:id="rId16"/>
    <p:sldLayoutId id="2147484468" r:id="rId17"/>
    <p:sldLayoutId id="2147484469" r:id="rId18"/>
    <p:sldLayoutId id="2147484470" r:id="rId19"/>
    <p:sldLayoutId id="2147484471" r:id="rId20"/>
    <p:sldLayoutId id="2147484472" r:id="rId21"/>
    <p:sldLayoutId id="2147484473" r:id="rId22"/>
    <p:sldLayoutId id="2147484474" r:id="rId23"/>
    <p:sldLayoutId id="2147484475" r:id="rId24"/>
    <p:sldLayoutId id="2147484476"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426415715"/>
      </p:ext>
    </p:extLst>
  </p:cSld>
  <p:clrMap bg1="dk1" tx1="lt1" bg2="dk2" tx2="lt2" accent1="accent1" accent2="accent2" accent3="accent3" accent4="accent4" accent5="accent5" accent6="accent6" hlink="hlink" folHlink="folHlink"/>
  <p:sldLayoutIdLst>
    <p:sldLayoutId id="2147484478" r:id="rId1"/>
    <p:sldLayoutId id="2147484479"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 id="2147484495" r:id="rId18"/>
    <p:sldLayoutId id="2147484496" r:id="rId19"/>
    <p:sldLayoutId id="2147484497" r:id="rId20"/>
    <p:sldLayoutId id="2147484498" r:id="rId21"/>
    <p:sldLayoutId id="2147484499" r:id="rId22"/>
    <p:sldLayoutId id="2147484500" r:id="rId23"/>
    <p:sldLayoutId id="2147484501" r:id="rId24"/>
    <p:sldLayoutId id="2147484502" r:id="rId25"/>
    <p:sldLayoutId id="2147484503" r:id="rId26"/>
    <p:sldLayoutId id="2147484504" r:id="rId27"/>
    <p:sldLayoutId id="2147484505" r:id="rId28"/>
    <p:sldLayoutId id="2147484506" r:id="rId29"/>
    <p:sldLayoutId id="2147484507" r:id="rId30"/>
    <p:sldLayoutId id="2147484508" r:id="rId31"/>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363715"/>
            <a:ext cx="11375537" cy="565027"/>
          </a:xfrm>
          <a:prstGeom prst="rect">
            <a:avLst/>
          </a:prstGeom>
        </p:spPr>
        <p:txBody>
          <a:bodyPr vert="horz" wrap="square"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886332" y="1706668"/>
            <a:ext cx="11375535" cy="1726470"/>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3897045"/>
      </p:ext>
    </p:extLst>
  </p:cSld>
  <p:clrMap bg1="lt1" tx1="dk1" bg2="lt2" tx2="dk2" accent1="accent1" accent2="accent2" accent3="accent3" accent4="accent4" accent5="accent5" accent6="accent6" hlink="hlink" folHlink="folHlink"/>
  <p:sldLayoutIdLst>
    <p:sldLayoutId id="2147484510" r:id="rId1"/>
    <p:sldLayoutId id="2147484511" r:id="rId2"/>
    <p:sldLayoutId id="2147484512" r:id="rId3"/>
    <p:sldLayoutId id="2147484513" r:id="rId4"/>
    <p:sldLayoutId id="2147484514" r:id="rId5"/>
    <p:sldLayoutId id="2147484515" r:id="rId6"/>
    <p:sldLayoutId id="2147484516" r:id="rId7"/>
    <p:sldLayoutId id="2147484517" r:id="rId8"/>
    <p:sldLayoutId id="2147484518" r:id="rId9"/>
    <p:sldLayoutId id="2147484519" r:id="rId10"/>
    <p:sldLayoutId id="2147484520" r:id="rId11"/>
    <p:sldLayoutId id="2147484521" r:id="rId12"/>
    <p:sldLayoutId id="2147484522" r:id="rId13"/>
    <p:sldLayoutId id="2147484523" r:id="rId14"/>
    <p:sldLayoutId id="2147484524" r:id="rId15"/>
    <p:sldLayoutId id="2147484525" r:id="rId16"/>
    <p:sldLayoutId id="2147484526" r:id="rId17"/>
    <p:sldLayoutId id="2147484527" r:id="rId18"/>
    <p:sldLayoutId id="2147484529" r:id="rId19"/>
    <p:sldLayoutId id="2147484530" r:id="rId20"/>
    <p:sldLayoutId id="2147484531" r:id="rId21"/>
    <p:sldLayoutId id="2147484532"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59" rtl="0" eaLnBrk="1" latinLnBrk="0" hangingPunct="1">
        <a:lnSpc>
          <a:spcPct val="90000"/>
        </a:lnSpc>
        <a:spcBef>
          <a:spcPct val="0"/>
        </a:spcBef>
        <a:buNone/>
        <a:defRPr lang="en-US" sz="4080" b="0" kern="1200" cap="none" spc="-102" baseline="0" dirty="0" smtClean="0">
          <a:ln w="3175">
            <a:noFill/>
          </a:ln>
          <a:solidFill>
            <a:schemeClr val="tx1"/>
          </a:solidFill>
          <a:effectLst/>
          <a:latin typeface="Segoe UI Light" pitchFamily="34" charset="0"/>
          <a:ea typeface="Verdana" pitchFamily="34" charset="0"/>
          <a:cs typeface="Verdana" pitchFamily="34" charset="0"/>
        </a:defRPr>
      </a:lvl1pPr>
    </p:titleStyle>
    <p:bodyStyle>
      <a:lvl1pPr marL="279779" indent="-279779" algn="l" defTabSz="932559" rtl="0" eaLnBrk="1" latinLnBrk="0" hangingPunct="1">
        <a:lnSpc>
          <a:spcPct val="100000"/>
        </a:lnSpc>
        <a:spcBef>
          <a:spcPts val="612"/>
        </a:spcBef>
        <a:buClr>
          <a:schemeClr val="accent1"/>
        </a:buClr>
        <a:buSzPct val="100000"/>
        <a:buFontTx/>
        <a:buBlip>
          <a:blip r:embed="rId24"/>
        </a:buBlip>
        <a:defRPr sz="2040" kern="1200">
          <a:solidFill>
            <a:schemeClr val="tx1"/>
          </a:solidFill>
          <a:latin typeface="Segoe UI" pitchFamily="34" charset="0"/>
          <a:ea typeface="Segoe UI" pitchFamily="34" charset="0"/>
          <a:cs typeface="Segoe UI" pitchFamily="34" charset="0"/>
        </a:defRPr>
      </a:lvl1pPr>
      <a:lvl2pPr marL="559558" indent="-279779" algn="l" defTabSz="932559" rtl="0" eaLnBrk="1" latinLnBrk="0" hangingPunct="1">
        <a:lnSpc>
          <a:spcPct val="100000"/>
        </a:lnSpc>
        <a:spcBef>
          <a:spcPts val="612"/>
        </a:spcBef>
        <a:buClr>
          <a:schemeClr val="accent1"/>
        </a:buClr>
        <a:buSzPct val="100000"/>
        <a:buFontTx/>
        <a:buBlip>
          <a:blip r:embed="rId24"/>
        </a:buBlip>
        <a:defRPr sz="2040" kern="1200">
          <a:solidFill>
            <a:schemeClr val="tx1"/>
          </a:solidFill>
          <a:latin typeface="Segoe UI" pitchFamily="34" charset="0"/>
          <a:ea typeface="Segoe UI" pitchFamily="34" charset="0"/>
          <a:cs typeface="Segoe UI" pitchFamily="34" charset="0"/>
        </a:defRPr>
      </a:lvl2pPr>
      <a:lvl3pPr marL="839337" indent="-279779" algn="l" defTabSz="932559" rtl="0" eaLnBrk="1" latinLnBrk="0" hangingPunct="1">
        <a:lnSpc>
          <a:spcPct val="100000"/>
        </a:lnSpc>
        <a:spcBef>
          <a:spcPts val="612"/>
        </a:spcBef>
        <a:buClr>
          <a:schemeClr val="accent1"/>
        </a:buClr>
        <a:buSzPct val="100000"/>
        <a:buFontTx/>
        <a:buBlip>
          <a:blip r:embed="rId24"/>
        </a:buBlip>
        <a:defRPr sz="1836" kern="1200">
          <a:solidFill>
            <a:schemeClr val="tx1"/>
          </a:solidFill>
          <a:latin typeface="Segoe UI" pitchFamily="34" charset="0"/>
          <a:ea typeface="Segoe UI" pitchFamily="34" charset="0"/>
          <a:cs typeface="Segoe UI" pitchFamily="34" charset="0"/>
        </a:defRPr>
      </a:lvl3pPr>
      <a:lvl4pPr marL="1119116" indent="-279779" algn="l" defTabSz="932559" rtl="0" eaLnBrk="1" latinLnBrk="0" hangingPunct="1">
        <a:lnSpc>
          <a:spcPct val="100000"/>
        </a:lnSpc>
        <a:spcBef>
          <a:spcPts val="612"/>
        </a:spcBef>
        <a:buClr>
          <a:schemeClr val="accent1"/>
        </a:buClr>
        <a:buSzPct val="100000"/>
        <a:buFontTx/>
        <a:buBlip>
          <a:blip r:embed="rId24"/>
        </a:buBlip>
        <a:defRPr sz="1632" kern="1200">
          <a:solidFill>
            <a:schemeClr val="tx1"/>
          </a:solidFill>
          <a:latin typeface="Segoe UI" pitchFamily="34" charset="0"/>
          <a:ea typeface="Segoe UI" pitchFamily="34" charset="0"/>
          <a:cs typeface="Segoe UI" pitchFamily="34" charset="0"/>
        </a:defRPr>
      </a:lvl4pPr>
      <a:lvl5pPr marL="1398895" indent="-279779" algn="l" defTabSz="932559" rtl="0" eaLnBrk="1" latinLnBrk="0" hangingPunct="1">
        <a:lnSpc>
          <a:spcPct val="100000"/>
        </a:lnSpc>
        <a:spcBef>
          <a:spcPts val="612"/>
        </a:spcBef>
        <a:buClr>
          <a:schemeClr val="accent1"/>
        </a:buClr>
        <a:buSzPct val="100000"/>
        <a:buFontTx/>
        <a:buBlip>
          <a:blip r:embed="rId24"/>
        </a:buBlip>
        <a:defRPr sz="1632" kern="1200">
          <a:solidFill>
            <a:schemeClr val="tx1"/>
          </a:solidFill>
          <a:latin typeface="Segoe UI" pitchFamily="34" charset="0"/>
          <a:ea typeface="Segoe UI" pitchFamily="34" charset="0"/>
          <a:cs typeface="Segoe UI" pitchFamily="34" charset="0"/>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9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9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9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9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9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9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9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9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9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97.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46.jpe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9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9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9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9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9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9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9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9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9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9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0.xml"/><Relationship Id="rId1" Type="http://schemas.openxmlformats.org/officeDocument/2006/relationships/slideLayout" Target="../slideLayouts/slideLayout19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9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97.xml"/></Relationships>
</file>

<file path=ppt/slides/_rels/slide12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23.xml"/><Relationship Id="rId1" Type="http://schemas.openxmlformats.org/officeDocument/2006/relationships/slideLayout" Target="../slideLayouts/slideLayout19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9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9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9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89.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9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9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9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9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9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9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9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8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9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97.xml"/></Relationships>
</file>

<file path=ppt/slides/_rels/slide13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38.xml"/><Relationship Id="rId1" Type="http://schemas.openxmlformats.org/officeDocument/2006/relationships/slideLayout" Target="../slideLayouts/slideLayout197.xml"/><Relationship Id="rId4" Type="http://schemas.openxmlformats.org/officeDocument/2006/relationships/hyperlink" Target="http://curl.haxx.se/"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9.xml"/><Relationship Id="rId1" Type="http://schemas.openxmlformats.org/officeDocument/2006/relationships/slideLayout" Target="../slideLayouts/slideLayout19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0.xml"/><Relationship Id="rId1" Type="http://schemas.openxmlformats.org/officeDocument/2006/relationships/slideLayout" Target="../slideLayouts/slideLayout197.xml"/></Relationships>
</file>

<file path=ppt/slides/_rels/slide1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1.xml"/><Relationship Id="rId1" Type="http://schemas.openxmlformats.org/officeDocument/2006/relationships/slideLayout" Target="../slideLayouts/slideLayout197.xml"/></Relationships>
</file>

<file path=ppt/slides/_rels/slide1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2.xml"/><Relationship Id="rId1" Type="http://schemas.openxmlformats.org/officeDocument/2006/relationships/slideLayout" Target="../slideLayouts/slideLayout197.xml"/></Relationships>
</file>

<file path=ppt/slides/_rels/slide1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3.xml"/><Relationship Id="rId1" Type="http://schemas.openxmlformats.org/officeDocument/2006/relationships/slideLayout" Target="../slideLayouts/slideLayout197.xml"/></Relationships>
</file>

<file path=ppt/slides/_rels/slide1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4.xml"/><Relationship Id="rId1" Type="http://schemas.openxmlformats.org/officeDocument/2006/relationships/slideLayout" Target="../slideLayouts/slideLayout19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9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9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9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97.xml"/></Relationships>
</file>

<file path=ppt/slides/_rels/slide1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9.xml"/><Relationship Id="rId1" Type="http://schemas.openxmlformats.org/officeDocument/2006/relationships/slideLayout" Target="../slideLayouts/slideLayout19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96.xml"/></Relationships>
</file>

<file path=ppt/slides/_rels/slide1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1.xml"/><Relationship Id="rId1" Type="http://schemas.openxmlformats.org/officeDocument/2006/relationships/slideLayout" Target="../slideLayouts/slideLayout196.xml"/></Relationships>
</file>

<file path=ppt/slides/_rels/slide1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2.xml"/><Relationship Id="rId1" Type="http://schemas.openxmlformats.org/officeDocument/2006/relationships/slideLayout" Target="../slideLayouts/slideLayout196.xml"/></Relationships>
</file>

<file path=ppt/slides/_rels/slide1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3.xml"/><Relationship Id="rId1" Type="http://schemas.openxmlformats.org/officeDocument/2006/relationships/slideLayout" Target="../slideLayouts/slideLayout196.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1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15.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89.xml"/></Relationships>
</file>

<file path=ppt/slides/_rels/slide157.xml.rels><?xml version="1.0" encoding="UTF-8" standalone="yes"?>
<Relationships xmlns="http://schemas.openxmlformats.org/package/2006/relationships"><Relationship Id="rId3" Type="http://schemas.openxmlformats.org/officeDocument/2006/relationships/hyperlink" Target="https://github.com/mgonto/restangular" TargetMode="External"/><Relationship Id="rId2" Type="http://schemas.openxmlformats.org/officeDocument/2006/relationships/notesSlide" Target="../notesSlides/notesSlide157.xml"/><Relationship Id="rId1" Type="http://schemas.openxmlformats.org/officeDocument/2006/relationships/slideLayout" Target="../slideLayouts/slideLayout19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97.xml"/></Relationships>
</file>

<file path=ppt/slides/_rels/slide159.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59.xml"/><Relationship Id="rId1" Type="http://schemas.openxmlformats.org/officeDocument/2006/relationships/slideLayout" Target="../slideLayouts/slideLayout19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9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9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97.xml"/></Relationships>
</file>

<file path=ppt/slides/_rels/slide163.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163.xml"/><Relationship Id="rId1" Type="http://schemas.openxmlformats.org/officeDocument/2006/relationships/slideLayout" Target="../slideLayouts/slideLayout197.xml"/></Relationships>
</file>

<file path=ppt/slides/_rels/slide16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64.xml"/><Relationship Id="rId1" Type="http://schemas.openxmlformats.org/officeDocument/2006/relationships/slideLayout" Target="../slideLayouts/slideLayout202.xml"/><Relationship Id="rId5" Type="http://schemas.openxmlformats.org/officeDocument/2006/relationships/image" Target="../media/image90.png"/><Relationship Id="rId4" Type="http://schemas.openxmlformats.org/officeDocument/2006/relationships/image" Target="../media/image89.png"/></Relationships>
</file>

<file path=ppt/slides/_rels/slide1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5.xml"/><Relationship Id="rId1" Type="http://schemas.openxmlformats.org/officeDocument/2006/relationships/slideLayout" Target="../slideLayouts/slideLayout197.xml"/><Relationship Id="rId4" Type="http://schemas.openxmlformats.org/officeDocument/2006/relationships/image" Target="../media/image90.png"/></Relationships>
</file>

<file path=ppt/slides/_rels/slide166.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166.xml"/><Relationship Id="rId1" Type="http://schemas.openxmlformats.org/officeDocument/2006/relationships/slideLayout" Target="../slideLayouts/slideLayout197.xml"/><Relationship Id="rId4" Type="http://schemas.openxmlformats.org/officeDocument/2006/relationships/image" Target="../media/image92.jp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89.xml"/></Relationships>
</file>

<file path=ppt/slides/_rels/slide1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8.xml"/><Relationship Id="rId1" Type="http://schemas.openxmlformats.org/officeDocument/2006/relationships/slideLayout" Target="../slideLayouts/slideLayout197.xml"/></Relationships>
</file>

<file path=ppt/slides/_rels/slide1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69.xml"/><Relationship Id="rId1" Type="http://schemas.openxmlformats.org/officeDocument/2006/relationships/slideLayout" Target="../slideLayouts/slideLayout211.xml"/></Relationships>
</file>

<file path=ppt/slides/_rels/slide17.xml.rels><?xml version="1.0" encoding="UTF-8" standalone="yes"?>
<Relationships xmlns="http://schemas.openxmlformats.org/package/2006/relationships"><Relationship Id="rId3" Type="http://schemas.openxmlformats.org/officeDocument/2006/relationships/hyperlink" Target="https://www.ics.uci.edu/~fielding/pubs/dissertation/rest_arch_style.htm"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70.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slideLayout" Target="../slideLayouts/slideLayout235.xml"/><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tags" Target="../tags/tag31.xml"/><Relationship Id="rId2" Type="http://schemas.openxmlformats.org/officeDocument/2006/relationships/tags" Target="../tags/tag21.xml"/><Relationship Id="rId16" Type="http://schemas.openxmlformats.org/officeDocument/2006/relationships/image" Target="../media/image94.emf"/><Relationship Id="rId1" Type="http://schemas.openxmlformats.org/officeDocument/2006/relationships/vmlDrawing" Target="../drawings/vmlDrawing1.v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oleObject" Target="../embeddings/oleObject1.bin"/><Relationship Id="rId10" Type="http://schemas.openxmlformats.org/officeDocument/2006/relationships/tags" Target="../tags/tag29.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9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9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97.xml"/></Relationships>
</file>

<file path=ppt/slides/_rels/slide174.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174.xml"/><Relationship Id="rId1" Type="http://schemas.openxmlformats.org/officeDocument/2006/relationships/slideLayout" Target="../slideLayouts/slideLayout197.xml"/></Relationships>
</file>

<file path=ppt/slides/_rels/slide17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175.xml"/><Relationship Id="rId1" Type="http://schemas.openxmlformats.org/officeDocument/2006/relationships/slideLayout" Target="../slideLayouts/slideLayout197.xml"/><Relationship Id="rId5" Type="http://schemas.openxmlformats.org/officeDocument/2006/relationships/image" Target="../media/image20.png"/><Relationship Id="rId4" Type="http://schemas.openxmlformats.org/officeDocument/2006/relationships/image" Target="../media/image97.emf"/></Relationships>
</file>

<file path=ppt/slides/_rels/slide1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76.xml"/><Relationship Id="rId1" Type="http://schemas.openxmlformats.org/officeDocument/2006/relationships/slideLayout" Target="../slideLayouts/slideLayout195.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89.xml"/></Relationships>
</file>

<file path=ppt/slides/_rels/slide178.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178.xml"/><Relationship Id="rId1" Type="http://schemas.openxmlformats.org/officeDocument/2006/relationships/slideLayout" Target="../slideLayouts/slideLayout197.xml"/><Relationship Id="rId4" Type="http://schemas.openxmlformats.org/officeDocument/2006/relationships/image" Target="../media/image20.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8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80.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180.xml"/><Relationship Id="rId1" Type="http://schemas.openxmlformats.org/officeDocument/2006/relationships/slideLayout" Target="../slideLayouts/slideLayout19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89.xml"/></Relationships>
</file>

<file path=ppt/slides/_rels/slide182.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182.xml"/><Relationship Id="rId1" Type="http://schemas.openxmlformats.org/officeDocument/2006/relationships/slideLayout" Target="../slideLayouts/slideLayout19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89.xml"/></Relationships>
</file>

<file path=ppt/slides/_rels/slide184.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184.xml"/><Relationship Id="rId1" Type="http://schemas.openxmlformats.org/officeDocument/2006/relationships/slideLayout" Target="../slideLayouts/slideLayout19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89.xml"/></Relationships>
</file>

<file path=ppt/slides/_rels/slide186.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186.xml"/><Relationship Id="rId1" Type="http://schemas.openxmlformats.org/officeDocument/2006/relationships/slideLayout" Target="../slideLayouts/slideLayout19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89.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5.xml"/></Relationships>
</file>

<file path=ppt/slides/_rels/slide3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55.png"/><Relationship Id="rId18" Type="http://schemas.microsoft.com/office/2007/relationships/hdphoto" Target="../media/hdphoto4.wdp"/><Relationship Id="rId3" Type="http://schemas.openxmlformats.org/officeDocument/2006/relationships/image" Target="../media/image47.png"/><Relationship Id="rId7" Type="http://schemas.openxmlformats.org/officeDocument/2006/relationships/image" Target="../media/image51.png"/><Relationship Id="rId12" Type="http://schemas.microsoft.com/office/2007/relationships/hdphoto" Target="../media/hdphoto3.wdp"/><Relationship Id="rId17" Type="http://schemas.openxmlformats.org/officeDocument/2006/relationships/image" Target="../media/image59.png"/><Relationship Id="rId2" Type="http://schemas.openxmlformats.org/officeDocument/2006/relationships/notesSlide" Target="../notesSlides/notesSlide33.xml"/><Relationship Id="rId16" Type="http://schemas.openxmlformats.org/officeDocument/2006/relationships/image" Target="../media/image58.png"/><Relationship Id="rId1" Type="http://schemas.openxmlformats.org/officeDocument/2006/relationships/slideLayout" Target="../slideLayouts/slideLayout197.xml"/><Relationship Id="rId6" Type="http://schemas.openxmlformats.org/officeDocument/2006/relationships/image" Target="../media/image50.png"/><Relationship Id="rId11" Type="http://schemas.openxmlformats.org/officeDocument/2006/relationships/image" Target="../media/image54.png"/><Relationship Id="rId5" Type="http://schemas.openxmlformats.org/officeDocument/2006/relationships/image" Target="../media/image49.png"/><Relationship Id="rId15" Type="http://schemas.openxmlformats.org/officeDocument/2006/relationships/image" Target="../media/image57.png"/><Relationship Id="rId10" Type="http://schemas.openxmlformats.org/officeDocument/2006/relationships/image" Target="../media/image53.png"/><Relationship Id="rId19" Type="http://schemas.openxmlformats.org/officeDocument/2006/relationships/image" Target="../media/image60.png"/><Relationship Id="rId4" Type="http://schemas.openxmlformats.org/officeDocument/2006/relationships/image" Target="../media/image48.png"/><Relationship Id="rId9" Type="http://schemas.openxmlformats.org/officeDocument/2006/relationships/image" Target="../media/image52.png"/><Relationship Id="rId1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19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7.xml"/></Relationships>
</file>

<file path=ppt/slides/_rels/slide3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slideLayout" Target="../slideLayouts/slideLayout197.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7.xml"/></Relationships>
</file>

<file path=ppt/slides/_rels/slide3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8.xml"/><Relationship Id="rId1" Type="http://schemas.openxmlformats.org/officeDocument/2006/relationships/slideLayout" Target="../slideLayouts/slideLayout19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7.xml"/></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7.xml"/></Relationships>
</file>

<file path=ppt/slides/_rels/slide4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1.xml"/><Relationship Id="rId1" Type="http://schemas.openxmlformats.org/officeDocument/2006/relationships/slideLayout" Target="../slideLayouts/slideLayout19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7.xml"/></Relationships>
</file>

<file path=ppt/slides/_rels/slide4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3.xml"/><Relationship Id="rId1" Type="http://schemas.openxmlformats.org/officeDocument/2006/relationships/slideLayout" Target="../slideLayouts/slideLayout19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7.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19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7.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9.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19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9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9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9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97.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9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9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97.xml"/></Relationships>
</file>

<file path=ppt/slides/_rels/slide6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70.jpg"/><Relationship Id="rId7"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197.xml"/><Relationship Id="rId6" Type="http://schemas.openxmlformats.org/officeDocument/2006/relationships/image" Target="../media/image56.png"/><Relationship Id="rId5" Type="http://schemas.openxmlformats.org/officeDocument/2006/relationships/image" Target="../media/image72.jpg"/><Relationship Id="rId4" Type="http://schemas.openxmlformats.org/officeDocument/2006/relationships/image" Target="../media/image71.jp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9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9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8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9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9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97.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9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9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9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9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89.xml"/></Relationships>
</file>

<file path=ppt/slides/_rels/slide75.xml.rels><?xml version="1.0" encoding="UTF-8" standalone="yes"?>
<Relationships xmlns="http://schemas.openxmlformats.org/package/2006/relationships"><Relationship Id="rId3" Type="http://schemas.openxmlformats.org/officeDocument/2006/relationships/hyperlink" Target="https://nodejstools.codeplex.com/" TargetMode="External"/><Relationship Id="rId2" Type="http://schemas.openxmlformats.org/officeDocument/2006/relationships/notesSlide" Target="../notesSlides/notesSlide75.xml"/><Relationship Id="rId1" Type="http://schemas.openxmlformats.org/officeDocument/2006/relationships/slideLayout" Target="../slideLayouts/slideLayout197.xml"/><Relationship Id="rId4" Type="http://schemas.openxmlformats.org/officeDocument/2006/relationships/hyperlink" Target="http://www.mongodb.org/downloads"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9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9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9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97.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9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9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9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97.xml"/></Relationships>
</file>

<file path=ppt/slides/_rels/slide84.xml.rels><?xml version="1.0" encoding="UTF-8" standalone="yes"?>
<Relationships xmlns="http://schemas.openxmlformats.org/package/2006/relationships"><Relationship Id="rId3" Type="http://schemas.openxmlformats.org/officeDocument/2006/relationships/hyperlink" Target="http://localhost/children/katrina" TargetMode="External"/><Relationship Id="rId2" Type="http://schemas.openxmlformats.org/officeDocument/2006/relationships/notesSlide" Target="../notesSlides/notesSlide84.xml"/><Relationship Id="rId1" Type="http://schemas.openxmlformats.org/officeDocument/2006/relationships/slideLayout" Target="../slideLayouts/slideLayout19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9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9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9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9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97.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9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9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9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8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9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9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8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9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9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REST API Design</a:t>
            </a:r>
          </a:p>
        </p:txBody>
      </p:sp>
      <p:sp>
        <p:nvSpPr>
          <p:cNvPr id="3" name="Text Placeholder 2"/>
          <p:cNvSpPr>
            <a:spLocks noGrp="1"/>
          </p:cNvSpPr>
          <p:nvPr>
            <p:ph type="body" sz="quarter" idx="12"/>
          </p:nvPr>
        </p:nvSpPr>
        <p:spPr/>
        <p:txBody>
          <a:bodyPr/>
          <a:lstStyle/>
          <a:p>
            <a:r>
              <a:rPr lang="en-US" dirty="0"/>
              <a:t>Crystal Tenn</a:t>
            </a:r>
          </a:p>
          <a:p>
            <a:r>
              <a:rPr lang="en-US" dirty="0"/>
              <a:t>Crystal.Tenn@microsoft.com</a:t>
            </a:r>
          </a:p>
        </p:txBody>
      </p:sp>
    </p:spTree>
    <p:extLst>
      <p:ext uri="{BB962C8B-B14F-4D97-AF65-F5344CB8AC3E}">
        <p14:creationId xmlns:p14="http://schemas.microsoft.com/office/powerpoint/2010/main" val="2666902894"/>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dirty="0"/>
              <a:t>What is the difference between a REST and Web API? What makes it RESTful?</a:t>
            </a:r>
          </a:p>
        </p:txBody>
      </p:sp>
    </p:spTree>
    <p:extLst>
      <p:ext uri="{BB962C8B-B14F-4D97-AF65-F5344CB8AC3E}">
        <p14:creationId xmlns:p14="http://schemas.microsoft.com/office/powerpoint/2010/main" val="1725040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278062"/>
            <a:ext cx="11889564" cy="917575"/>
          </a:xfrm>
        </p:spPr>
        <p:txBody>
          <a:bodyPr/>
          <a:lstStyle/>
          <a:p>
            <a:r>
              <a:rPr lang="en-US" sz="9600" dirty="0"/>
              <a:t>URI Structure</a:t>
            </a:r>
          </a:p>
        </p:txBody>
      </p:sp>
      <p:sp>
        <p:nvSpPr>
          <p:cNvPr id="4" name="Title 16"/>
          <p:cNvSpPr txBox="1">
            <a:spLocks/>
          </p:cNvSpPr>
          <p:nvPr/>
        </p:nvSpPr>
        <p:spPr>
          <a:xfrm>
            <a:off x="274639" y="3878262"/>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Not a requirement, but there are helpful patterns</a:t>
            </a:r>
          </a:p>
        </p:txBody>
      </p:sp>
    </p:spTree>
    <p:extLst>
      <p:ext uri="{BB962C8B-B14F-4D97-AF65-F5344CB8AC3E}">
        <p14:creationId xmlns:p14="http://schemas.microsoft.com/office/powerpoint/2010/main" val="11546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308819"/>
            <a:ext cx="12161837" cy="3671774"/>
          </a:xfrm>
        </p:spPr>
        <p:txBody>
          <a:bodyPr/>
          <a:lstStyle/>
          <a:p>
            <a:pPr>
              <a:spcBef>
                <a:spcPts val="1000"/>
              </a:spcBef>
            </a:pPr>
            <a:r>
              <a:rPr lang="en-US" sz="4800" dirty="0"/>
              <a:t>Lowercase</a:t>
            </a:r>
          </a:p>
          <a:p>
            <a:pPr>
              <a:spcBef>
                <a:spcPts val="1000"/>
              </a:spcBef>
            </a:pPr>
            <a:r>
              <a:rPr lang="en-US" sz="4800" dirty="0"/>
              <a:t>Substitute spaces with hyphens or underscores (pick one)</a:t>
            </a:r>
          </a:p>
          <a:p>
            <a:pPr>
              <a:spcBef>
                <a:spcPts val="1000"/>
              </a:spcBef>
            </a:pPr>
            <a:r>
              <a:rPr lang="en-US" sz="4800" dirty="0"/>
              <a:t>Use nouns in your routes</a:t>
            </a:r>
          </a:p>
          <a:p>
            <a:pPr>
              <a:spcBef>
                <a:spcPts val="1000"/>
              </a:spcBef>
            </a:pPr>
            <a:endParaRPr lang="en-US" sz="3200" dirty="0"/>
          </a:p>
        </p:txBody>
      </p:sp>
      <p:sp>
        <p:nvSpPr>
          <p:cNvPr id="17" name="Title 16"/>
          <p:cNvSpPr>
            <a:spLocks noGrp="1"/>
          </p:cNvSpPr>
          <p:nvPr>
            <p:ph type="title"/>
          </p:nvPr>
        </p:nvSpPr>
        <p:spPr/>
        <p:txBody>
          <a:bodyPr/>
          <a:lstStyle/>
          <a:p>
            <a:r>
              <a:rPr lang="en-US" dirty="0"/>
              <a:t>URI Design</a:t>
            </a:r>
          </a:p>
        </p:txBody>
      </p:sp>
    </p:spTree>
    <p:extLst>
      <p:ext uri="{BB962C8B-B14F-4D97-AF65-F5344CB8AC3E}">
        <p14:creationId xmlns:p14="http://schemas.microsoft.com/office/powerpoint/2010/main" val="180133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308819"/>
            <a:ext cx="12161837" cy="4039054"/>
          </a:xfrm>
        </p:spPr>
        <p:txBody>
          <a:bodyPr/>
          <a:lstStyle/>
          <a:p>
            <a:pPr>
              <a:spcBef>
                <a:spcPts val="1000"/>
              </a:spcBef>
            </a:pPr>
            <a:r>
              <a:rPr lang="en-US" dirty="0"/>
              <a:t>No…</a:t>
            </a:r>
          </a:p>
          <a:p>
            <a:pPr lvl="1">
              <a:spcBef>
                <a:spcPts val="1000"/>
              </a:spcBef>
            </a:pPr>
            <a:r>
              <a:rPr lang="en-US" sz="3200" dirty="0"/>
              <a:t>/</a:t>
            </a:r>
            <a:r>
              <a:rPr lang="en-US" sz="3200" dirty="0" err="1"/>
              <a:t>api?action</a:t>
            </a:r>
            <a:r>
              <a:rPr lang="en-US" sz="3200" dirty="0"/>
              <a:t>=</a:t>
            </a:r>
            <a:r>
              <a:rPr lang="en-US" sz="3200" dirty="0" err="1"/>
              <a:t>getcomment&amp;id</a:t>
            </a:r>
            <a:r>
              <a:rPr lang="en-US" sz="3200" dirty="0"/>
              <a:t>=123</a:t>
            </a:r>
          </a:p>
          <a:p>
            <a:pPr>
              <a:spcBef>
                <a:spcPts val="1000"/>
              </a:spcBef>
            </a:pPr>
            <a:endParaRPr lang="en-US" sz="4800" dirty="0"/>
          </a:p>
          <a:p>
            <a:pPr>
              <a:spcBef>
                <a:spcPts val="1000"/>
              </a:spcBef>
            </a:pPr>
            <a:r>
              <a:rPr lang="en-US" sz="4800" dirty="0"/>
              <a:t>Yes…</a:t>
            </a:r>
          </a:p>
          <a:p>
            <a:pPr lvl="1">
              <a:spcBef>
                <a:spcPts val="1000"/>
              </a:spcBef>
            </a:pPr>
            <a:r>
              <a:rPr lang="en-US" sz="3200" dirty="0"/>
              <a:t>/</a:t>
            </a:r>
            <a:r>
              <a:rPr lang="en-US" sz="3200" dirty="0" err="1"/>
              <a:t>api</a:t>
            </a:r>
            <a:r>
              <a:rPr lang="en-US" sz="3200" dirty="0"/>
              <a:t>/comments/123</a:t>
            </a:r>
          </a:p>
          <a:p>
            <a:pPr lvl="1">
              <a:spcBef>
                <a:spcPts val="1000"/>
              </a:spcBef>
            </a:pPr>
            <a:r>
              <a:rPr lang="en-US" sz="3200" dirty="0"/>
              <a:t>/</a:t>
            </a:r>
            <a:r>
              <a:rPr lang="en-US" sz="3200" dirty="0" err="1"/>
              <a:t>api</a:t>
            </a:r>
            <a:r>
              <a:rPr lang="en-US" sz="3200" dirty="0"/>
              <a:t>/articles/5/photos/4/comments/1</a:t>
            </a:r>
          </a:p>
        </p:txBody>
      </p:sp>
      <p:sp>
        <p:nvSpPr>
          <p:cNvPr id="17" name="Title 16"/>
          <p:cNvSpPr>
            <a:spLocks noGrp="1"/>
          </p:cNvSpPr>
          <p:nvPr>
            <p:ph type="title"/>
          </p:nvPr>
        </p:nvSpPr>
        <p:spPr/>
        <p:txBody>
          <a:bodyPr/>
          <a:lstStyle/>
          <a:p>
            <a:r>
              <a:rPr lang="en-US" dirty="0"/>
              <a:t>URI Design</a:t>
            </a:r>
          </a:p>
        </p:txBody>
      </p:sp>
      <p:sp>
        <p:nvSpPr>
          <p:cNvPr id="5" name="Left Arrow 4"/>
          <p:cNvSpPr/>
          <p:nvPr/>
        </p:nvSpPr>
        <p:spPr>
          <a:xfrm>
            <a:off x="7894637" y="3931432"/>
            <a:ext cx="3918152" cy="1246807"/>
          </a:xfrm>
          <a:prstGeom prst="leftArrow">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Cacheable and Readable</a:t>
            </a:r>
          </a:p>
        </p:txBody>
      </p:sp>
    </p:spTree>
    <p:extLst>
      <p:ext uri="{BB962C8B-B14F-4D97-AF65-F5344CB8AC3E}">
        <p14:creationId xmlns:p14="http://schemas.microsoft.com/office/powerpoint/2010/main" val="48345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308819"/>
            <a:ext cx="12161837" cy="3467616"/>
          </a:xfrm>
        </p:spPr>
        <p:txBody>
          <a:bodyPr/>
          <a:lstStyle/>
          <a:p>
            <a:pPr>
              <a:spcBef>
                <a:spcPts val="1000"/>
              </a:spcBef>
            </a:pPr>
            <a:r>
              <a:rPr lang="en-US" dirty="0"/>
              <a:t>No…</a:t>
            </a:r>
          </a:p>
          <a:p>
            <a:pPr lvl="1">
              <a:spcBef>
                <a:spcPts val="1000"/>
              </a:spcBef>
            </a:pPr>
            <a:r>
              <a:rPr lang="en-US" sz="3200" dirty="0"/>
              <a:t>/</a:t>
            </a:r>
            <a:r>
              <a:rPr lang="en-US" sz="3200" dirty="0" err="1"/>
              <a:t>api</a:t>
            </a:r>
            <a:r>
              <a:rPr lang="en-US" sz="3200" dirty="0"/>
              <a:t>/stories/</a:t>
            </a:r>
            <a:r>
              <a:rPr lang="en-US" sz="3200" dirty="0" err="1"/>
              <a:t>orderby</a:t>
            </a:r>
            <a:r>
              <a:rPr lang="en-US" sz="3200" dirty="0"/>
              <a:t>/date/limit/5</a:t>
            </a:r>
          </a:p>
          <a:p>
            <a:pPr>
              <a:spcBef>
                <a:spcPts val="1000"/>
              </a:spcBef>
            </a:pPr>
            <a:endParaRPr lang="en-US" sz="4800" dirty="0"/>
          </a:p>
          <a:p>
            <a:pPr>
              <a:spcBef>
                <a:spcPts val="1000"/>
              </a:spcBef>
            </a:pPr>
            <a:r>
              <a:rPr lang="en-US" sz="4800" dirty="0"/>
              <a:t>Yes…</a:t>
            </a:r>
          </a:p>
          <a:p>
            <a:pPr lvl="1">
              <a:spcBef>
                <a:spcPts val="1000"/>
              </a:spcBef>
            </a:pPr>
            <a:r>
              <a:rPr lang="en-US" sz="3200" dirty="0"/>
              <a:t>/</a:t>
            </a:r>
            <a:r>
              <a:rPr lang="en-US" sz="3200" dirty="0" err="1"/>
              <a:t>api</a:t>
            </a:r>
            <a:r>
              <a:rPr lang="en-US" sz="3200" dirty="0"/>
              <a:t>/</a:t>
            </a:r>
            <a:r>
              <a:rPr lang="en-US" sz="3200" dirty="0" err="1"/>
              <a:t>stories?orderby</a:t>
            </a:r>
            <a:r>
              <a:rPr lang="en-US" sz="3200" dirty="0"/>
              <a:t>=</a:t>
            </a:r>
            <a:r>
              <a:rPr lang="en-US" sz="3200" dirty="0" err="1"/>
              <a:t>date&amp;limit</a:t>
            </a:r>
            <a:r>
              <a:rPr lang="en-US" sz="3200" dirty="0"/>
              <a:t>=5</a:t>
            </a:r>
          </a:p>
        </p:txBody>
      </p:sp>
      <p:sp>
        <p:nvSpPr>
          <p:cNvPr id="17" name="Title 16"/>
          <p:cNvSpPr>
            <a:spLocks noGrp="1"/>
          </p:cNvSpPr>
          <p:nvPr>
            <p:ph type="title"/>
          </p:nvPr>
        </p:nvSpPr>
        <p:spPr/>
        <p:txBody>
          <a:bodyPr/>
          <a:lstStyle/>
          <a:p>
            <a:r>
              <a:rPr lang="en-US" dirty="0"/>
              <a:t>URI Design</a:t>
            </a:r>
          </a:p>
        </p:txBody>
      </p:sp>
      <p:sp>
        <p:nvSpPr>
          <p:cNvPr id="5" name="Left Arrow 4"/>
          <p:cNvSpPr/>
          <p:nvPr/>
        </p:nvSpPr>
        <p:spPr>
          <a:xfrm>
            <a:off x="7354699" y="1668462"/>
            <a:ext cx="3918152" cy="1246807"/>
          </a:xfrm>
          <a:prstGeom prst="leftArrow">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Don't filter via URI</a:t>
            </a:r>
          </a:p>
        </p:txBody>
      </p:sp>
      <p:sp>
        <p:nvSpPr>
          <p:cNvPr id="7" name="Left Arrow 6"/>
          <p:cNvSpPr/>
          <p:nvPr/>
        </p:nvSpPr>
        <p:spPr>
          <a:xfrm>
            <a:off x="7390558" y="3746586"/>
            <a:ext cx="3918152" cy="1246807"/>
          </a:xfrm>
          <a:prstGeom prst="leftArrow">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Do filter by query string</a:t>
            </a:r>
          </a:p>
        </p:txBody>
      </p:sp>
    </p:spTree>
    <p:extLst>
      <p:ext uri="{BB962C8B-B14F-4D97-AF65-F5344CB8AC3E}">
        <p14:creationId xmlns:p14="http://schemas.microsoft.com/office/powerpoint/2010/main" val="415642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Verbs</a:t>
            </a:r>
          </a:p>
        </p:txBody>
      </p:sp>
      <p:sp>
        <p:nvSpPr>
          <p:cNvPr id="13" name="Text Placeholder 5"/>
          <p:cNvSpPr>
            <a:spLocks noGrp="1"/>
          </p:cNvSpPr>
          <p:nvPr>
            <p:ph type="body" sz="quarter" idx="10"/>
          </p:nvPr>
        </p:nvSpPr>
        <p:spPr>
          <a:xfrm>
            <a:off x="274638" y="1308819"/>
            <a:ext cx="12161837" cy="1753300"/>
          </a:xfrm>
        </p:spPr>
        <p:txBody>
          <a:bodyPr/>
          <a:lstStyle/>
          <a:p>
            <a:pPr>
              <a:spcBef>
                <a:spcPts val="1000"/>
              </a:spcBef>
            </a:pPr>
            <a:r>
              <a:rPr lang="en-US" dirty="0"/>
              <a:t>GET</a:t>
            </a:r>
          </a:p>
          <a:p>
            <a:pPr lvl="1">
              <a:spcBef>
                <a:spcPts val="1000"/>
              </a:spcBef>
            </a:pPr>
            <a:r>
              <a:rPr lang="en-US" sz="3200" dirty="0"/>
              <a:t>retrieve whatever information (in the form of an entity) is identified by the Request-URI</a:t>
            </a:r>
          </a:p>
        </p:txBody>
      </p:sp>
      <p:sp>
        <p:nvSpPr>
          <p:cNvPr id="16" name="Rectangle 15"/>
          <p:cNvSpPr/>
          <p:nvPr/>
        </p:nvSpPr>
        <p:spPr bwMode="auto">
          <a:xfrm>
            <a:off x="1112837" y="3649662"/>
            <a:ext cx="4525094" cy="2320373"/>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dirty="0">
                <a:ln>
                  <a:noFill/>
                </a:ln>
                <a:solidFill>
                  <a:srgbClr val="0072C6">
                    <a:lumMod val="50000"/>
                  </a:srgbClr>
                </a:solidFill>
                <a:effectLst/>
                <a:uLnTx/>
                <a:uFillTx/>
                <a:latin typeface="Segoe UI"/>
                <a:ea typeface="+mn-ea"/>
                <a:cs typeface="+mn-cs"/>
              </a:rPr>
              <a:t>Safe</a:t>
            </a:r>
          </a:p>
        </p:txBody>
      </p:sp>
      <p:sp>
        <p:nvSpPr>
          <p:cNvPr id="18" name="Rectangle 17"/>
          <p:cNvSpPr/>
          <p:nvPr/>
        </p:nvSpPr>
        <p:spPr bwMode="auto">
          <a:xfrm>
            <a:off x="6202705" y="3649661"/>
            <a:ext cx="4525096" cy="2320373"/>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dirty="0">
                <a:ln>
                  <a:noFill/>
                </a:ln>
                <a:solidFill>
                  <a:srgbClr val="0072C6">
                    <a:lumMod val="50000"/>
                  </a:srgbClr>
                </a:solidFill>
                <a:effectLst/>
                <a:uLnTx/>
                <a:uFillTx/>
                <a:latin typeface="Segoe UI"/>
                <a:ea typeface="+mn-ea"/>
                <a:cs typeface="+mn-cs"/>
              </a:rPr>
              <a:t>Idempotent</a:t>
            </a:r>
          </a:p>
        </p:txBody>
      </p:sp>
    </p:spTree>
    <p:extLst>
      <p:ext uri="{BB962C8B-B14F-4D97-AF65-F5344CB8AC3E}">
        <p14:creationId xmlns:p14="http://schemas.microsoft.com/office/powerpoint/2010/main" val="276171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Verbs</a:t>
            </a:r>
          </a:p>
        </p:txBody>
      </p:sp>
      <p:sp>
        <p:nvSpPr>
          <p:cNvPr id="13" name="Text Placeholder 5"/>
          <p:cNvSpPr>
            <a:spLocks noGrp="1"/>
          </p:cNvSpPr>
          <p:nvPr>
            <p:ph type="body" sz="quarter" idx="10"/>
          </p:nvPr>
        </p:nvSpPr>
        <p:spPr>
          <a:xfrm>
            <a:off x="274638" y="1308819"/>
            <a:ext cx="12161837" cy="1864100"/>
          </a:xfrm>
        </p:spPr>
        <p:txBody>
          <a:bodyPr/>
          <a:lstStyle/>
          <a:p>
            <a:pPr>
              <a:spcBef>
                <a:spcPts val="1000"/>
              </a:spcBef>
            </a:pPr>
            <a:r>
              <a:rPr lang="en-US" sz="4800" dirty="0"/>
              <a:t>POST</a:t>
            </a:r>
          </a:p>
          <a:p>
            <a:pPr lvl="1">
              <a:spcBef>
                <a:spcPts val="1000"/>
              </a:spcBef>
            </a:pPr>
            <a:r>
              <a:rPr lang="en-US" sz="3200" dirty="0"/>
              <a:t>server accepts the entity enclosed in the request as a new subordinate of the resource identified by the Request-URI</a:t>
            </a:r>
          </a:p>
        </p:txBody>
      </p:sp>
      <p:sp>
        <p:nvSpPr>
          <p:cNvPr id="4" name="Rectangle 3"/>
          <p:cNvSpPr/>
          <p:nvPr/>
        </p:nvSpPr>
        <p:spPr bwMode="auto">
          <a:xfrm>
            <a:off x="1112837" y="3649662"/>
            <a:ext cx="4525094" cy="2320373"/>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dirty="0">
                <a:ln>
                  <a:noFill/>
                </a:ln>
                <a:solidFill>
                  <a:srgbClr val="0072C6">
                    <a:lumMod val="50000"/>
                  </a:srgbClr>
                </a:solidFill>
                <a:effectLst/>
                <a:uLnTx/>
                <a:uFillTx/>
                <a:latin typeface="Segoe UI"/>
                <a:ea typeface="+mn-ea"/>
                <a:cs typeface="+mn-cs"/>
              </a:rPr>
              <a:t>Safe</a:t>
            </a:r>
          </a:p>
        </p:txBody>
      </p:sp>
      <p:sp>
        <p:nvSpPr>
          <p:cNvPr id="5" name="Rectangle 4"/>
          <p:cNvSpPr/>
          <p:nvPr/>
        </p:nvSpPr>
        <p:spPr bwMode="auto">
          <a:xfrm>
            <a:off x="6202705" y="3649661"/>
            <a:ext cx="4525096" cy="2320373"/>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dirty="0">
                <a:ln>
                  <a:noFill/>
                </a:ln>
                <a:solidFill>
                  <a:srgbClr val="0072C6">
                    <a:lumMod val="50000"/>
                  </a:srgbClr>
                </a:solidFill>
                <a:effectLst/>
                <a:uLnTx/>
                <a:uFillTx/>
                <a:latin typeface="Segoe UI"/>
                <a:ea typeface="+mn-ea"/>
                <a:cs typeface="+mn-cs"/>
              </a:rPr>
              <a:t>Idempotent</a:t>
            </a:r>
          </a:p>
        </p:txBody>
      </p:sp>
      <p:grpSp>
        <p:nvGrpSpPr>
          <p:cNvPr id="11" name="Group 10"/>
          <p:cNvGrpSpPr/>
          <p:nvPr/>
        </p:nvGrpSpPr>
        <p:grpSpPr>
          <a:xfrm>
            <a:off x="7513637" y="3878262"/>
            <a:ext cx="1905000" cy="1893856"/>
            <a:chOff x="7513637" y="3878262"/>
            <a:chExt cx="1905000" cy="1893856"/>
          </a:xfrm>
        </p:grpSpPr>
        <p:sp>
          <p:nvSpPr>
            <p:cNvPr id="6" name="Oval 5"/>
            <p:cNvSpPr/>
            <p:nvPr/>
          </p:nvSpPr>
          <p:spPr bwMode="auto">
            <a:xfrm>
              <a:off x="7513637" y="3878262"/>
              <a:ext cx="1905000" cy="1893856"/>
            </a:xfrm>
            <a:prstGeom prst="ellipse">
              <a:avLst/>
            </a:prstGeom>
            <a:noFill/>
            <a:ln w="762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 name="Straight Connector 7"/>
            <p:cNvCxnSpPr>
              <a:stCxn id="6" idx="1"/>
              <a:endCxn id="6" idx="5"/>
            </p:cNvCxnSpPr>
            <p:nvPr/>
          </p:nvCxnSpPr>
          <p:spPr>
            <a:xfrm>
              <a:off x="7792618" y="4155611"/>
              <a:ext cx="1347038" cy="1339158"/>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2422884" y="3862919"/>
            <a:ext cx="1905000" cy="1893856"/>
            <a:chOff x="7513637" y="3878262"/>
            <a:chExt cx="1905000" cy="1893856"/>
          </a:xfrm>
        </p:grpSpPr>
        <p:sp>
          <p:nvSpPr>
            <p:cNvPr id="15" name="Oval 14"/>
            <p:cNvSpPr/>
            <p:nvPr/>
          </p:nvSpPr>
          <p:spPr bwMode="auto">
            <a:xfrm>
              <a:off x="7513637" y="3878262"/>
              <a:ext cx="1905000" cy="1893856"/>
            </a:xfrm>
            <a:prstGeom prst="ellipse">
              <a:avLst/>
            </a:prstGeom>
            <a:noFill/>
            <a:ln w="762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6" name="Straight Connector 15"/>
            <p:cNvCxnSpPr>
              <a:stCxn id="15" idx="1"/>
              <a:endCxn id="15" idx="5"/>
            </p:cNvCxnSpPr>
            <p:nvPr/>
          </p:nvCxnSpPr>
          <p:spPr>
            <a:xfrm>
              <a:off x="7792618" y="4155611"/>
              <a:ext cx="1347038" cy="1339158"/>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168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Verbs</a:t>
            </a:r>
          </a:p>
        </p:txBody>
      </p:sp>
      <p:sp>
        <p:nvSpPr>
          <p:cNvPr id="13" name="Text Placeholder 5"/>
          <p:cNvSpPr>
            <a:spLocks noGrp="1"/>
          </p:cNvSpPr>
          <p:nvPr>
            <p:ph type="body" sz="quarter" idx="10"/>
          </p:nvPr>
        </p:nvSpPr>
        <p:spPr>
          <a:xfrm>
            <a:off x="274638" y="1308819"/>
            <a:ext cx="12161837" cy="3006977"/>
          </a:xfrm>
        </p:spPr>
        <p:txBody>
          <a:bodyPr/>
          <a:lstStyle/>
          <a:p>
            <a:pPr>
              <a:spcBef>
                <a:spcPts val="1000"/>
              </a:spcBef>
            </a:pPr>
            <a:r>
              <a:rPr lang="en-US" sz="4800" dirty="0"/>
              <a:t>PUT</a:t>
            </a:r>
          </a:p>
          <a:p>
            <a:pPr lvl="1">
              <a:spcBef>
                <a:spcPts val="1000"/>
              </a:spcBef>
            </a:pPr>
            <a:r>
              <a:rPr lang="en-US" altLang="en-US" sz="3200" dirty="0"/>
              <a:t>enclosed entity is stored under the supplied Request-URI</a:t>
            </a:r>
          </a:p>
          <a:p>
            <a:pPr lvl="1">
              <a:spcBef>
                <a:spcPts val="1000"/>
              </a:spcBef>
            </a:pPr>
            <a:r>
              <a:rPr lang="en-US" altLang="en-US" sz="3200" dirty="0"/>
              <a:t>If the Request-URI refers to an already existing resource it is a modified version of the one residing on the origin server</a:t>
            </a:r>
          </a:p>
          <a:p>
            <a:pPr lvl="1">
              <a:spcBef>
                <a:spcPts val="1000"/>
              </a:spcBef>
            </a:pPr>
            <a:r>
              <a:rPr lang="en-US" altLang="en-US" sz="3200" dirty="0"/>
              <a:t>Otherwise</a:t>
            </a:r>
            <a:r>
              <a:rPr lang="en-US" sz="3200" dirty="0"/>
              <a:t>, the server creates the resource for that URI</a:t>
            </a:r>
          </a:p>
        </p:txBody>
      </p:sp>
      <p:sp>
        <p:nvSpPr>
          <p:cNvPr id="4" name="Rectangle 3"/>
          <p:cNvSpPr/>
          <p:nvPr/>
        </p:nvSpPr>
        <p:spPr bwMode="auto">
          <a:xfrm>
            <a:off x="1493837" y="4319239"/>
            <a:ext cx="4525094" cy="2320373"/>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dirty="0">
                <a:ln>
                  <a:noFill/>
                </a:ln>
                <a:solidFill>
                  <a:srgbClr val="0072C6">
                    <a:lumMod val="50000"/>
                  </a:srgbClr>
                </a:solidFill>
                <a:effectLst/>
                <a:uLnTx/>
                <a:uFillTx/>
                <a:latin typeface="Segoe UI"/>
                <a:ea typeface="+mn-ea"/>
                <a:cs typeface="+mn-cs"/>
              </a:rPr>
              <a:t>Safe</a:t>
            </a:r>
          </a:p>
        </p:txBody>
      </p:sp>
      <p:grpSp>
        <p:nvGrpSpPr>
          <p:cNvPr id="5" name="Group 4"/>
          <p:cNvGrpSpPr/>
          <p:nvPr/>
        </p:nvGrpSpPr>
        <p:grpSpPr>
          <a:xfrm>
            <a:off x="2803884" y="4532496"/>
            <a:ext cx="1905000" cy="1893856"/>
            <a:chOff x="7513637" y="3878262"/>
            <a:chExt cx="1905000" cy="1893856"/>
          </a:xfrm>
        </p:grpSpPr>
        <p:sp>
          <p:nvSpPr>
            <p:cNvPr id="6" name="Oval 5"/>
            <p:cNvSpPr/>
            <p:nvPr/>
          </p:nvSpPr>
          <p:spPr bwMode="auto">
            <a:xfrm>
              <a:off x="7513637" y="3878262"/>
              <a:ext cx="1905000" cy="1893856"/>
            </a:xfrm>
            <a:prstGeom prst="ellipse">
              <a:avLst/>
            </a:prstGeom>
            <a:noFill/>
            <a:ln w="762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 name="Straight Connector 6"/>
            <p:cNvCxnSpPr>
              <a:stCxn id="6" idx="1"/>
              <a:endCxn id="6" idx="5"/>
            </p:cNvCxnSpPr>
            <p:nvPr/>
          </p:nvCxnSpPr>
          <p:spPr>
            <a:xfrm>
              <a:off x="7792618" y="4155611"/>
              <a:ext cx="1347038" cy="1339158"/>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bwMode="auto">
          <a:xfrm>
            <a:off x="6388146" y="4315796"/>
            <a:ext cx="4525096" cy="2320373"/>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dirty="0">
                <a:ln>
                  <a:noFill/>
                </a:ln>
                <a:solidFill>
                  <a:srgbClr val="0072C6">
                    <a:lumMod val="50000"/>
                  </a:srgbClr>
                </a:solidFill>
                <a:effectLst/>
                <a:uLnTx/>
                <a:uFillTx/>
                <a:latin typeface="Segoe UI"/>
                <a:ea typeface="+mn-ea"/>
                <a:cs typeface="+mn-cs"/>
              </a:rPr>
              <a:t>Idempotent</a:t>
            </a:r>
          </a:p>
        </p:txBody>
      </p:sp>
    </p:spTree>
    <p:extLst>
      <p:ext uri="{BB962C8B-B14F-4D97-AF65-F5344CB8AC3E}">
        <p14:creationId xmlns:p14="http://schemas.microsoft.com/office/powerpoint/2010/main" val="303998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Verbs</a:t>
            </a:r>
          </a:p>
        </p:txBody>
      </p:sp>
      <p:sp>
        <p:nvSpPr>
          <p:cNvPr id="13" name="Text Placeholder 5"/>
          <p:cNvSpPr>
            <a:spLocks noGrp="1"/>
          </p:cNvSpPr>
          <p:nvPr>
            <p:ph type="body" sz="quarter" idx="10"/>
          </p:nvPr>
        </p:nvSpPr>
        <p:spPr>
          <a:xfrm>
            <a:off x="274638" y="1308819"/>
            <a:ext cx="12161837" cy="1420902"/>
          </a:xfrm>
        </p:spPr>
        <p:txBody>
          <a:bodyPr/>
          <a:lstStyle/>
          <a:p>
            <a:pPr>
              <a:spcBef>
                <a:spcPts val="1000"/>
              </a:spcBef>
            </a:pPr>
            <a:r>
              <a:rPr lang="en-US" sz="4800" dirty="0"/>
              <a:t>PATCH</a:t>
            </a:r>
          </a:p>
          <a:p>
            <a:pPr lvl="1">
              <a:spcBef>
                <a:spcPts val="1000"/>
              </a:spcBef>
            </a:pPr>
            <a:r>
              <a:rPr lang="en-US" altLang="en-US" sz="3200" dirty="0"/>
              <a:t>perform a partial update</a:t>
            </a:r>
          </a:p>
        </p:txBody>
      </p:sp>
      <p:sp>
        <p:nvSpPr>
          <p:cNvPr id="4" name="Rectangle 3"/>
          <p:cNvSpPr/>
          <p:nvPr/>
        </p:nvSpPr>
        <p:spPr bwMode="auto">
          <a:xfrm>
            <a:off x="1477121" y="3372309"/>
            <a:ext cx="4525094" cy="2320373"/>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dirty="0">
                <a:ln>
                  <a:noFill/>
                </a:ln>
                <a:solidFill>
                  <a:srgbClr val="0072C6">
                    <a:lumMod val="50000"/>
                  </a:srgbClr>
                </a:solidFill>
                <a:effectLst/>
                <a:uLnTx/>
                <a:uFillTx/>
                <a:latin typeface="Segoe UI"/>
                <a:ea typeface="+mn-ea"/>
                <a:cs typeface="+mn-cs"/>
              </a:rPr>
              <a:t>Safe</a:t>
            </a:r>
          </a:p>
        </p:txBody>
      </p:sp>
      <p:grpSp>
        <p:nvGrpSpPr>
          <p:cNvPr id="5" name="Group 4"/>
          <p:cNvGrpSpPr/>
          <p:nvPr/>
        </p:nvGrpSpPr>
        <p:grpSpPr>
          <a:xfrm>
            <a:off x="2787168" y="3585566"/>
            <a:ext cx="1905000" cy="1893856"/>
            <a:chOff x="7513637" y="3878262"/>
            <a:chExt cx="1905000" cy="1893856"/>
          </a:xfrm>
        </p:grpSpPr>
        <p:sp>
          <p:nvSpPr>
            <p:cNvPr id="6" name="Oval 5"/>
            <p:cNvSpPr/>
            <p:nvPr/>
          </p:nvSpPr>
          <p:spPr bwMode="auto">
            <a:xfrm>
              <a:off x="7513637" y="3878262"/>
              <a:ext cx="1905000" cy="1893856"/>
            </a:xfrm>
            <a:prstGeom prst="ellipse">
              <a:avLst/>
            </a:prstGeom>
            <a:noFill/>
            <a:ln w="762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 name="Straight Connector 6"/>
            <p:cNvCxnSpPr>
              <a:stCxn id="6" idx="1"/>
              <a:endCxn id="6" idx="5"/>
            </p:cNvCxnSpPr>
            <p:nvPr/>
          </p:nvCxnSpPr>
          <p:spPr>
            <a:xfrm>
              <a:off x="7792618" y="4155611"/>
              <a:ext cx="1347038" cy="1339158"/>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bwMode="auto">
          <a:xfrm>
            <a:off x="6371430" y="3368866"/>
            <a:ext cx="4525096" cy="2320373"/>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dirty="0">
                <a:ln>
                  <a:noFill/>
                </a:ln>
                <a:solidFill>
                  <a:srgbClr val="0072C6">
                    <a:lumMod val="50000"/>
                  </a:srgbClr>
                </a:solidFill>
                <a:effectLst/>
                <a:uLnTx/>
                <a:uFillTx/>
                <a:latin typeface="Segoe UI"/>
                <a:ea typeface="+mn-ea"/>
                <a:cs typeface="+mn-cs"/>
              </a:rPr>
              <a:t>Idempotent</a:t>
            </a:r>
          </a:p>
        </p:txBody>
      </p:sp>
    </p:spTree>
    <p:extLst>
      <p:ext uri="{BB962C8B-B14F-4D97-AF65-F5344CB8AC3E}">
        <p14:creationId xmlns:p14="http://schemas.microsoft.com/office/powerpoint/2010/main" val="213977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Verbs</a:t>
            </a:r>
          </a:p>
        </p:txBody>
      </p:sp>
      <p:sp>
        <p:nvSpPr>
          <p:cNvPr id="13" name="Text Placeholder 5"/>
          <p:cNvSpPr>
            <a:spLocks noGrp="1"/>
          </p:cNvSpPr>
          <p:nvPr>
            <p:ph type="body" sz="quarter" idx="10"/>
          </p:nvPr>
        </p:nvSpPr>
        <p:spPr>
          <a:xfrm>
            <a:off x="274638" y="1308819"/>
            <a:ext cx="12161837" cy="1864100"/>
          </a:xfrm>
        </p:spPr>
        <p:txBody>
          <a:bodyPr/>
          <a:lstStyle/>
          <a:p>
            <a:pPr>
              <a:spcBef>
                <a:spcPts val="1000"/>
              </a:spcBef>
            </a:pPr>
            <a:r>
              <a:rPr lang="en-US" sz="4800" dirty="0"/>
              <a:t>DELETE</a:t>
            </a:r>
          </a:p>
          <a:p>
            <a:pPr lvl="1">
              <a:spcBef>
                <a:spcPts val="1000"/>
              </a:spcBef>
            </a:pPr>
            <a:r>
              <a:rPr lang="en-US" sz="3200" dirty="0"/>
              <a:t>requests that the origin server delete the resource identified by the Request-URI</a:t>
            </a:r>
            <a:endParaRPr lang="en-US" altLang="en-US" sz="3200" dirty="0"/>
          </a:p>
        </p:txBody>
      </p:sp>
      <p:sp>
        <p:nvSpPr>
          <p:cNvPr id="4" name="Rectangle 3"/>
          <p:cNvSpPr/>
          <p:nvPr/>
        </p:nvSpPr>
        <p:spPr bwMode="auto">
          <a:xfrm>
            <a:off x="1442476" y="3594518"/>
            <a:ext cx="4525094" cy="2320373"/>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dirty="0">
                <a:ln>
                  <a:noFill/>
                </a:ln>
                <a:solidFill>
                  <a:srgbClr val="0072C6">
                    <a:lumMod val="50000"/>
                  </a:srgbClr>
                </a:solidFill>
                <a:effectLst/>
                <a:uLnTx/>
                <a:uFillTx/>
                <a:latin typeface="Segoe UI"/>
                <a:ea typeface="+mn-ea"/>
                <a:cs typeface="+mn-cs"/>
              </a:rPr>
              <a:t>Safe</a:t>
            </a:r>
          </a:p>
        </p:txBody>
      </p:sp>
      <p:grpSp>
        <p:nvGrpSpPr>
          <p:cNvPr id="5" name="Group 4"/>
          <p:cNvGrpSpPr/>
          <p:nvPr/>
        </p:nvGrpSpPr>
        <p:grpSpPr>
          <a:xfrm>
            <a:off x="2752523" y="3807775"/>
            <a:ext cx="1905000" cy="1893856"/>
            <a:chOff x="7513637" y="3878262"/>
            <a:chExt cx="1905000" cy="1893856"/>
          </a:xfrm>
        </p:grpSpPr>
        <p:sp>
          <p:nvSpPr>
            <p:cNvPr id="6" name="Oval 5"/>
            <p:cNvSpPr/>
            <p:nvPr/>
          </p:nvSpPr>
          <p:spPr bwMode="auto">
            <a:xfrm>
              <a:off x="7513637" y="3878262"/>
              <a:ext cx="1905000" cy="1893856"/>
            </a:xfrm>
            <a:prstGeom prst="ellipse">
              <a:avLst/>
            </a:prstGeom>
            <a:noFill/>
            <a:ln w="762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 name="Straight Connector 6"/>
            <p:cNvCxnSpPr>
              <a:stCxn id="6" idx="1"/>
              <a:endCxn id="6" idx="5"/>
            </p:cNvCxnSpPr>
            <p:nvPr/>
          </p:nvCxnSpPr>
          <p:spPr>
            <a:xfrm>
              <a:off x="7792618" y="4155611"/>
              <a:ext cx="1347038" cy="1339158"/>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bwMode="auto">
          <a:xfrm>
            <a:off x="6336785" y="3591075"/>
            <a:ext cx="4525096" cy="2320373"/>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dirty="0">
                <a:ln>
                  <a:noFill/>
                </a:ln>
                <a:solidFill>
                  <a:srgbClr val="0072C6">
                    <a:lumMod val="50000"/>
                  </a:srgbClr>
                </a:solidFill>
                <a:effectLst/>
                <a:uLnTx/>
                <a:uFillTx/>
                <a:latin typeface="Segoe UI"/>
                <a:ea typeface="+mn-ea"/>
                <a:cs typeface="+mn-cs"/>
              </a:rPr>
              <a:t>Idempotent</a:t>
            </a:r>
          </a:p>
        </p:txBody>
      </p:sp>
    </p:spTree>
    <p:extLst>
      <p:ext uri="{BB962C8B-B14F-4D97-AF65-F5344CB8AC3E}">
        <p14:creationId xmlns:p14="http://schemas.microsoft.com/office/powerpoint/2010/main" val="251074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HTTP Status Code Categories</a:t>
            </a:r>
          </a:p>
        </p:txBody>
      </p:sp>
      <p:graphicFrame>
        <p:nvGraphicFramePr>
          <p:cNvPr id="4" name="Table 3"/>
          <p:cNvGraphicFramePr>
            <a:graphicFrameLocks noGrp="1"/>
          </p:cNvGraphicFramePr>
          <p:nvPr>
            <p:extLst/>
          </p:nvPr>
        </p:nvGraphicFramePr>
        <p:xfrm>
          <a:off x="1646237" y="1897062"/>
          <a:ext cx="9296400" cy="4114800"/>
        </p:xfrm>
        <a:graphic>
          <a:graphicData uri="http://schemas.openxmlformats.org/drawingml/2006/table">
            <a:tbl>
              <a:tblPr firstRow="1" bandRow="1">
                <a:tableStyleId>{7DF18680-E054-41AD-8BC1-D1AEF772440D}</a:tableStyleId>
              </a:tblPr>
              <a:tblGrid>
                <a:gridCol w="1780162">
                  <a:extLst>
                    <a:ext uri="{9D8B030D-6E8A-4147-A177-3AD203B41FA5}">
                      <a16:colId xmlns:a16="http://schemas.microsoft.com/office/drawing/2014/main" val="20000"/>
                    </a:ext>
                  </a:extLst>
                </a:gridCol>
                <a:gridCol w="7516238">
                  <a:extLst>
                    <a:ext uri="{9D8B030D-6E8A-4147-A177-3AD203B41FA5}">
                      <a16:colId xmlns:a16="http://schemas.microsoft.com/office/drawing/2014/main" val="20001"/>
                    </a:ext>
                  </a:extLst>
                </a:gridCol>
              </a:tblGrid>
              <a:tr h="685800">
                <a:tc>
                  <a:txBody>
                    <a:bodyPr/>
                    <a:lstStyle/>
                    <a:p>
                      <a:r>
                        <a:rPr lang="en-US" sz="3600" dirty="0"/>
                        <a:t>Code</a:t>
                      </a:r>
                    </a:p>
                  </a:txBody>
                  <a:tcPr/>
                </a:tc>
                <a:tc>
                  <a:txBody>
                    <a:bodyPr/>
                    <a:lstStyle/>
                    <a:p>
                      <a:r>
                        <a:rPr lang="en-US" sz="3600" dirty="0"/>
                        <a:t>Meaning</a:t>
                      </a:r>
                    </a:p>
                  </a:txBody>
                  <a:tcPr/>
                </a:tc>
                <a:extLst>
                  <a:ext uri="{0D108BD9-81ED-4DB2-BD59-A6C34878D82A}">
                    <a16:rowId xmlns:a16="http://schemas.microsoft.com/office/drawing/2014/main" val="10000"/>
                  </a:ext>
                </a:extLst>
              </a:tr>
              <a:tr h="685800">
                <a:tc>
                  <a:txBody>
                    <a:bodyPr/>
                    <a:lstStyle/>
                    <a:p>
                      <a:r>
                        <a:rPr lang="en-US" sz="3600" dirty="0"/>
                        <a:t>1xx</a:t>
                      </a:r>
                    </a:p>
                  </a:txBody>
                  <a:tcPr/>
                </a:tc>
                <a:tc>
                  <a:txBody>
                    <a:bodyPr/>
                    <a:lstStyle/>
                    <a:p>
                      <a:r>
                        <a:rPr lang="en-US" sz="3600" dirty="0"/>
                        <a:t>Informational</a:t>
                      </a:r>
                    </a:p>
                  </a:txBody>
                  <a:tcPr/>
                </a:tc>
                <a:extLst>
                  <a:ext uri="{0D108BD9-81ED-4DB2-BD59-A6C34878D82A}">
                    <a16:rowId xmlns:a16="http://schemas.microsoft.com/office/drawing/2014/main" val="10001"/>
                  </a:ext>
                </a:extLst>
              </a:tr>
              <a:tr h="685800">
                <a:tc>
                  <a:txBody>
                    <a:bodyPr/>
                    <a:lstStyle/>
                    <a:p>
                      <a:r>
                        <a:rPr lang="en-US" sz="3600" dirty="0"/>
                        <a:t>2xx</a:t>
                      </a:r>
                    </a:p>
                  </a:txBody>
                  <a:tcPr/>
                </a:tc>
                <a:tc>
                  <a:txBody>
                    <a:bodyPr/>
                    <a:lstStyle/>
                    <a:p>
                      <a:r>
                        <a:rPr lang="en-US" sz="3600" dirty="0"/>
                        <a:t>Success</a:t>
                      </a:r>
                    </a:p>
                  </a:txBody>
                  <a:tcPr/>
                </a:tc>
                <a:extLst>
                  <a:ext uri="{0D108BD9-81ED-4DB2-BD59-A6C34878D82A}">
                    <a16:rowId xmlns:a16="http://schemas.microsoft.com/office/drawing/2014/main" val="10002"/>
                  </a:ext>
                </a:extLst>
              </a:tr>
              <a:tr h="685800">
                <a:tc>
                  <a:txBody>
                    <a:bodyPr/>
                    <a:lstStyle/>
                    <a:p>
                      <a:r>
                        <a:rPr lang="en-US" sz="3600" dirty="0"/>
                        <a:t>3xx</a:t>
                      </a:r>
                    </a:p>
                  </a:txBody>
                  <a:tcPr/>
                </a:tc>
                <a:tc>
                  <a:txBody>
                    <a:bodyPr/>
                    <a:lstStyle/>
                    <a:p>
                      <a:r>
                        <a:rPr lang="en-US" sz="3600" dirty="0"/>
                        <a:t>Redirection</a:t>
                      </a:r>
                    </a:p>
                  </a:txBody>
                  <a:tcPr/>
                </a:tc>
                <a:extLst>
                  <a:ext uri="{0D108BD9-81ED-4DB2-BD59-A6C34878D82A}">
                    <a16:rowId xmlns:a16="http://schemas.microsoft.com/office/drawing/2014/main" val="10003"/>
                  </a:ext>
                </a:extLst>
              </a:tr>
              <a:tr h="685800">
                <a:tc>
                  <a:txBody>
                    <a:bodyPr/>
                    <a:lstStyle/>
                    <a:p>
                      <a:r>
                        <a:rPr lang="en-US" sz="3600" dirty="0"/>
                        <a:t>4xx</a:t>
                      </a:r>
                    </a:p>
                  </a:txBody>
                  <a:tcPr/>
                </a:tc>
                <a:tc>
                  <a:txBody>
                    <a:bodyPr/>
                    <a:lstStyle/>
                    <a:p>
                      <a:r>
                        <a:rPr lang="en-US" sz="3600" dirty="0"/>
                        <a:t>Client error</a:t>
                      </a:r>
                    </a:p>
                  </a:txBody>
                  <a:tcPr/>
                </a:tc>
                <a:extLst>
                  <a:ext uri="{0D108BD9-81ED-4DB2-BD59-A6C34878D82A}">
                    <a16:rowId xmlns:a16="http://schemas.microsoft.com/office/drawing/2014/main" val="10004"/>
                  </a:ext>
                </a:extLst>
              </a:tr>
              <a:tr h="685800">
                <a:tc>
                  <a:txBody>
                    <a:bodyPr/>
                    <a:lstStyle/>
                    <a:p>
                      <a:r>
                        <a:rPr lang="en-US" sz="3600" dirty="0"/>
                        <a:t>5xx</a:t>
                      </a:r>
                    </a:p>
                  </a:txBody>
                  <a:tcPr/>
                </a:tc>
                <a:tc>
                  <a:txBody>
                    <a:bodyPr/>
                    <a:lstStyle/>
                    <a:p>
                      <a:r>
                        <a:rPr lang="en-US" sz="3600" dirty="0"/>
                        <a:t>Server error</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5157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difference between a REST and Web API? What makes it RESTful?</a:t>
            </a:r>
          </a:p>
        </p:txBody>
      </p:sp>
      <p:sp>
        <p:nvSpPr>
          <p:cNvPr id="4" name="Text Placeholder 3"/>
          <p:cNvSpPr>
            <a:spLocks noGrp="1"/>
          </p:cNvSpPr>
          <p:nvPr>
            <p:ph type="body" sz="quarter" idx="10"/>
          </p:nvPr>
        </p:nvSpPr>
        <p:spPr>
          <a:xfrm>
            <a:off x="244476" y="1516062"/>
            <a:ext cx="11880487" cy="1588127"/>
          </a:xfrm>
        </p:spPr>
        <p:txBody>
          <a:bodyPr/>
          <a:lstStyle/>
          <a:p>
            <a:pPr lvl="1"/>
            <a:r>
              <a:rPr lang="en-US" sz="2400" dirty="0"/>
              <a:t>A Web API is like printing a map before a journey and trying to follow it. The map doesn’t adapt to, say, traffic jams. </a:t>
            </a:r>
          </a:p>
          <a:p>
            <a:pPr lvl="1"/>
            <a:r>
              <a:rPr lang="en-US" sz="2400" dirty="0"/>
              <a:t>A REST API on the other hand is like navigating by following street signs rather than a pre-printed map. </a:t>
            </a:r>
          </a:p>
        </p:txBody>
      </p:sp>
      <p:pic>
        <p:nvPicPr>
          <p:cNvPr id="3" name="Picture 2">
            <a:extLst>
              <a:ext uri="{FF2B5EF4-FFF2-40B4-BE49-F238E27FC236}">
                <a16:creationId xmlns:a16="http://schemas.microsoft.com/office/drawing/2014/main" id="{723B54FC-9842-410D-B97A-012B04A3E341}"/>
              </a:ext>
            </a:extLst>
          </p:cNvPr>
          <p:cNvPicPr>
            <a:picLocks noChangeAspect="1"/>
          </p:cNvPicPr>
          <p:nvPr/>
        </p:nvPicPr>
        <p:blipFill>
          <a:blip r:embed="rId3"/>
          <a:stretch>
            <a:fillRect/>
          </a:stretch>
        </p:blipFill>
        <p:spPr>
          <a:xfrm>
            <a:off x="1417637" y="3104188"/>
            <a:ext cx="4615493" cy="3517273"/>
          </a:xfrm>
          <a:prstGeom prst="rect">
            <a:avLst/>
          </a:prstGeom>
        </p:spPr>
      </p:pic>
      <p:pic>
        <p:nvPicPr>
          <p:cNvPr id="1026" name="Picture 2" descr="Image result for street signs">
            <a:extLst>
              <a:ext uri="{FF2B5EF4-FFF2-40B4-BE49-F238E27FC236}">
                <a16:creationId xmlns:a16="http://schemas.microsoft.com/office/drawing/2014/main" id="{68E60F81-55CB-4238-8B16-002F58199D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4037" y="3104189"/>
            <a:ext cx="3517273" cy="351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050784"/>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HTTP 2xx Status Codes</a:t>
            </a:r>
          </a:p>
        </p:txBody>
      </p:sp>
      <p:graphicFrame>
        <p:nvGraphicFramePr>
          <p:cNvPr id="4" name="Table 3"/>
          <p:cNvGraphicFramePr>
            <a:graphicFrameLocks noGrp="1"/>
          </p:cNvGraphicFramePr>
          <p:nvPr>
            <p:extLst/>
          </p:nvPr>
        </p:nvGraphicFramePr>
        <p:xfrm>
          <a:off x="1646237" y="1897062"/>
          <a:ext cx="9296401" cy="2743200"/>
        </p:xfrm>
        <a:graphic>
          <a:graphicData uri="http://schemas.openxmlformats.org/drawingml/2006/table">
            <a:tbl>
              <a:tblPr firstRow="1" bandRow="1">
                <a:tableStyleId>{7DF18680-E054-41AD-8BC1-D1AEF772440D}</a:tableStyleId>
              </a:tblPr>
              <a:tblGrid>
                <a:gridCol w="1600200">
                  <a:extLst>
                    <a:ext uri="{9D8B030D-6E8A-4147-A177-3AD203B41FA5}">
                      <a16:colId xmlns:a16="http://schemas.microsoft.com/office/drawing/2014/main" val="20000"/>
                    </a:ext>
                  </a:extLst>
                </a:gridCol>
                <a:gridCol w="3540163">
                  <a:extLst>
                    <a:ext uri="{9D8B030D-6E8A-4147-A177-3AD203B41FA5}">
                      <a16:colId xmlns:a16="http://schemas.microsoft.com/office/drawing/2014/main" val="20001"/>
                    </a:ext>
                  </a:extLst>
                </a:gridCol>
                <a:gridCol w="4156038">
                  <a:extLst>
                    <a:ext uri="{9D8B030D-6E8A-4147-A177-3AD203B41FA5}">
                      <a16:colId xmlns:a16="http://schemas.microsoft.com/office/drawing/2014/main" val="20002"/>
                    </a:ext>
                  </a:extLst>
                </a:gridCol>
              </a:tblGrid>
              <a:tr h="685800">
                <a:tc>
                  <a:txBody>
                    <a:bodyPr/>
                    <a:lstStyle/>
                    <a:p>
                      <a:r>
                        <a:rPr lang="en-US" sz="3600" dirty="0"/>
                        <a:t>Code</a:t>
                      </a:r>
                    </a:p>
                  </a:txBody>
                  <a:tcPr/>
                </a:tc>
                <a:tc>
                  <a:txBody>
                    <a:bodyPr/>
                    <a:lstStyle/>
                    <a:p>
                      <a:r>
                        <a:rPr lang="en-US" sz="3600" dirty="0"/>
                        <a:t>Meaning</a:t>
                      </a:r>
                    </a:p>
                  </a:txBody>
                  <a:tcPr/>
                </a:tc>
                <a:tc>
                  <a:txBody>
                    <a:bodyPr/>
                    <a:lstStyle/>
                    <a:p>
                      <a:endParaRPr lang="en-US" sz="3600" dirty="0"/>
                    </a:p>
                  </a:txBody>
                  <a:tcPr/>
                </a:tc>
                <a:extLst>
                  <a:ext uri="{0D108BD9-81ED-4DB2-BD59-A6C34878D82A}">
                    <a16:rowId xmlns:a16="http://schemas.microsoft.com/office/drawing/2014/main" val="10000"/>
                  </a:ext>
                </a:extLst>
              </a:tr>
              <a:tr h="685800">
                <a:tc>
                  <a:txBody>
                    <a:bodyPr/>
                    <a:lstStyle/>
                    <a:p>
                      <a:r>
                        <a:rPr lang="en-US" sz="3600" dirty="0"/>
                        <a:t>200</a:t>
                      </a:r>
                    </a:p>
                  </a:txBody>
                  <a:tcPr/>
                </a:tc>
                <a:tc>
                  <a:txBody>
                    <a:bodyPr/>
                    <a:lstStyle/>
                    <a:p>
                      <a:r>
                        <a:rPr lang="en-US" sz="3600" dirty="0"/>
                        <a:t>OK</a:t>
                      </a:r>
                    </a:p>
                  </a:txBody>
                  <a:tcPr/>
                </a:tc>
                <a:tc>
                  <a:txBody>
                    <a:bodyPr/>
                    <a:lstStyle/>
                    <a:p>
                      <a:r>
                        <a:rPr lang="en-US" sz="3600" dirty="0"/>
                        <a:t>Resource returned</a:t>
                      </a:r>
                    </a:p>
                  </a:txBody>
                  <a:tcPr/>
                </a:tc>
                <a:extLst>
                  <a:ext uri="{0D108BD9-81ED-4DB2-BD59-A6C34878D82A}">
                    <a16:rowId xmlns:a16="http://schemas.microsoft.com/office/drawing/2014/main" val="10001"/>
                  </a:ext>
                </a:extLst>
              </a:tr>
              <a:tr h="685800">
                <a:tc>
                  <a:txBody>
                    <a:bodyPr/>
                    <a:lstStyle/>
                    <a:p>
                      <a:r>
                        <a:rPr lang="en-US" sz="3600" dirty="0"/>
                        <a:t>201</a:t>
                      </a:r>
                    </a:p>
                  </a:txBody>
                  <a:tcPr/>
                </a:tc>
                <a:tc>
                  <a:txBody>
                    <a:bodyPr/>
                    <a:lstStyle/>
                    <a:p>
                      <a:r>
                        <a:rPr lang="en-US" sz="3600" dirty="0"/>
                        <a:t>Created</a:t>
                      </a:r>
                    </a:p>
                  </a:txBody>
                  <a:tcPr/>
                </a:tc>
                <a:tc>
                  <a:txBody>
                    <a:bodyPr/>
                    <a:lstStyle/>
                    <a:p>
                      <a:r>
                        <a:rPr lang="en-US" sz="3600" dirty="0"/>
                        <a:t>Resource created</a:t>
                      </a:r>
                    </a:p>
                  </a:txBody>
                  <a:tcPr/>
                </a:tc>
                <a:extLst>
                  <a:ext uri="{0D108BD9-81ED-4DB2-BD59-A6C34878D82A}">
                    <a16:rowId xmlns:a16="http://schemas.microsoft.com/office/drawing/2014/main" val="10002"/>
                  </a:ext>
                </a:extLst>
              </a:tr>
              <a:tr h="685800">
                <a:tc>
                  <a:txBody>
                    <a:bodyPr/>
                    <a:lstStyle/>
                    <a:p>
                      <a:r>
                        <a:rPr lang="en-US" sz="3600" dirty="0"/>
                        <a:t>204</a:t>
                      </a:r>
                    </a:p>
                  </a:txBody>
                  <a:tcPr/>
                </a:tc>
                <a:tc>
                  <a:txBody>
                    <a:bodyPr/>
                    <a:lstStyle/>
                    <a:p>
                      <a:r>
                        <a:rPr lang="en-US" sz="3600" dirty="0"/>
                        <a:t>No content</a:t>
                      </a:r>
                    </a:p>
                  </a:txBody>
                  <a:tcPr/>
                </a:tc>
                <a:tc>
                  <a:txBody>
                    <a:bodyPr/>
                    <a:lstStyle/>
                    <a:p>
                      <a:r>
                        <a:rPr lang="en-US" sz="3600" dirty="0"/>
                        <a:t>Resource deleted</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5203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HTTP 3xx Status Codes</a:t>
            </a:r>
          </a:p>
        </p:txBody>
      </p:sp>
      <p:graphicFrame>
        <p:nvGraphicFramePr>
          <p:cNvPr id="4" name="Table 3"/>
          <p:cNvGraphicFramePr>
            <a:graphicFrameLocks noGrp="1"/>
          </p:cNvGraphicFramePr>
          <p:nvPr>
            <p:extLst/>
          </p:nvPr>
        </p:nvGraphicFramePr>
        <p:xfrm>
          <a:off x="503237" y="1897062"/>
          <a:ext cx="11506201" cy="3749040"/>
        </p:xfrm>
        <a:graphic>
          <a:graphicData uri="http://schemas.openxmlformats.org/drawingml/2006/table">
            <a:tbl>
              <a:tblPr firstRow="1" bandRow="1">
                <a:tableStyleId>{7DF18680-E054-41AD-8BC1-D1AEF772440D}</a:tableStyleId>
              </a:tblPr>
              <a:tblGrid>
                <a:gridCol w="1697636">
                  <a:extLst>
                    <a:ext uri="{9D8B030D-6E8A-4147-A177-3AD203B41FA5}">
                      <a16:colId xmlns:a16="http://schemas.microsoft.com/office/drawing/2014/main" val="20000"/>
                    </a:ext>
                  </a:extLst>
                </a:gridCol>
                <a:gridCol w="2950564">
                  <a:extLst>
                    <a:ext uri="{9D8B030D-6E8A-4147-A177-3AD203B41FA5}">
                      <a16:colId xmlns:a16="http://schemas.microsoft.com/office/drawing/2014/main" val="20001"/>
                    </a:ext>
                  </a:extLst>
                </a:gridCol>
                <a:gridCol w="6858001">
                  <a:extLst>
                    <a:ext uri="{9D8B030D-6E8A-4147-A177-3AD203B41FA5}">
                      <a16:colId xmlns:a16="http://schemas.microsoft.com/office/drawing/2014/main" val="20002"/>
                    </a:ext>
                  </a:extLst>
                </a:gridCol>
              </a:tblGrid>
              <a:tr h="685800">
                <a:tc>
                  <a:txBody>
                    <a:bodyPr/>
                    <a:lstStyle/>
                    <a:p>
                      <a:r>
                        <a:rPr lang="en-US" sz="3600" dirty="0"/>
                        <a:t>Code</a:t>
                      </a:r>
                    </a:p>
                  </a:txBody>
                  <a:tcPr/>
                </a:tc>
                <a:tc>
                  <a:txBody>
                    <a:bodyPr/>
                    <a:lstStyle/>
                    <a:p>
                      <a:r>
                        <a:rPr lang="en-US" sz="3600" dirty="0"/>
                        <a:t>Meaning</a:t>
                      </a:r>
                    </a:p>
                  </a:txBody>
                  <a:tcPr/>
                </a:tc>
                <a:tc>
                  <a:txBody>
                    <a:bodyPr/>
                    <a:lstStyle/>
                    <a:p>
                      <a:endParaRPr lang="en-US" sz="3600" dirty="0"/>
                    </a:p>
                  </a:txBody>
                  <a:tcPr/>
                </a:tc>
                <a:extLst>
                  <a:ext uri="{0D108BD9-81ED-4DB2-BD59-A6C34878D82A}">
                    <a16:rowId xmlns:a16="http://schemas.microsoft.com/office/drawing/2014/main" val="10000"/>
                  </a:ext>
                </a:extLst>
              </a:tr>
              <a:tr h="685800">
                <a:tc>
                  <a:txBody>
                    <a:bodyPr/>
                    <a:lstStyle/>
                    <a:p>
                      <a:r>
                        <a:rPr lang="en-US" sz="3600" dirty="0"/>
                        <a:t>301</a:t>
                      </a:r>
                    </a:p>
                  </a:txBody>
                  <a:tcPr/>
                </a:tc>
                <a:tc>
                  <a:txBody>
                    <a:bodyPr/>
                    <a:lstStyle/>
                    <a:p>
                      <a:r>
                        <a:rPr lang="en-US" sz="3600" dirty="0"/>
                        <a:t>Moved Permanently</a:t>
                      </a:r>
                    </a:p>
                  </a:txBody>
                  <a:tcPr/>
                </a:tc>
                <a:tc>
                  <a:txBody>
                    <a:bodyPr/>
                    <a:lstStyle/>
                    <a:p>
                      <a:r>
                        <a:rPr lang="en-US" sz="3600" dirty="0"/>
                        <a:t>Resource reorganized</a:t>
                      </a:r>
                    </a:p>
                  </a:txBody>
                  <a:tcPr/>
                </a:tc>
                <a:extLst>
                  <a:ext uri="{0D108BD9-81ED-4DB2-BD59-A6C34878D82A}">
                    <a16:rowId xmlns:a16="http://schemas.microsoft.com/office/drawing/2014/main" val="10001"/>
                  </a:ext>
                </a:extLst>
              </a:tr>
              <a:tr h="685800">
                <a:tc>
                  <a:txBody>
                    <a:bodyPr/>
                    <a:lstStyle/>
                    <a:p>
                      <a:r>
                        <a:rPr lang="en-US" sz="3600" dirty="0"/>
                        <a:t>302</a:t>
                      </a:r>
                    </a:p>
                  </a:txBody>
                  <a:tcPr/>
                </a:tc>
                <a:tc>
                  <a:txBody>
                    <a:bodyPr/>
                    <a:lstStyle/>
                    <a:p>
                      <a:r>
                        <a:rPr lang="en-US" sz="3600" dirty="0"/>
                        <a:t>Found</a:t>
                      </a:r>
                    </a:p>
                  </a:txBody>
                  <a:tcPr/>
                </a:tc>
                <a:tc>
                  <a:txBody>
                    <a:bodyPr/>
                    <a:lstStyle/>
                    <a:p>
                      <a:r>
                        <a:rPr lang="en-US" sz="3600" dirty="0"/>
                        <a:t>Redirection for a specific object (i.e. search)</a:t>
                      </a:r>
                    </a:p>
                  </a:txBody>
                  <a:tcPr/>
                </a:tc>
                <a:extLst>
                  <a:ext uri="{0D108BD9-81ED-4DB2-BD59-A6C34878D82A}">
                    <a16:rowId xmlns:a16="http://schemas.microsoft.com/office/drawing/2014/main" val="10002"/>
                  </a:ext>
                </a:extLst>
              </a:tr>
              <a:tr h="685800">
                <a:tc>
                  <a:txBody>
                    <a:bodyPr/>
                    <a:lstStyle/>
                    <a:p>
                      <a:r>
                        <a:rPr lang="en-US" sz="3600" dirty="0"/>
                        <a:t>304</a:t>
                      </a:r>
                    </a:p>
                  </a:txBody>
                  <a:tcPr/>
                </a:tc>
                <a:tc>
                  <a:txBody>
                    <a:bodyPr/>
                    <a:lstStyle/>
                    <a:p>
                      <a:r>
                        <a:rPr lang="en-US" sz="3600" dirty="0"/>
                        <a:t>Not modified</a:t>
                      </a:r>
                    </a:p>
                  </a:txBody>
                  <a:tcPr/>
                </a:tc>
                <a:tc>
                  <a:txBody>
                    <a:bodyPr/>
                    <a:lstStyle/>
                    <a:p>
                      <a:r>
                        <a:rPr lang="en-US" sz="3600" dirty="0"/>
                        <a:t>Resource was not changed</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70183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HTTP 4xx Status Codes</a:t>
            </a:r>
          </a:p>
        </p:txBody>
      </p:sp>
      <p:graphicFrame>
        <p:nvGraphicFramePr>
          <p:cNvPr id="4" name="Table 3"/>
          <p:cNvGraphicFramePr>
            <a:graphicFrameLocks noGrp="1"/>
          </p:cNvGraphicFramePr>
          <p:nvPr>
            <p:extLst/>
          </p:nvPr>
        </p:nvGraphicFramePr>
        <p:xfrm>
          <a:off x="274639" y="1363662"/>
          <a:ext cx="11889563" cy="5303520"/>
        </p:xfrm>
        <a:graphic>
          <a:graphicData uri="http://schemas.openxmlformats.org/drawingml/2006/table">
            <a:tbl>
              <a:tblPr firstRow="1" bandRow="1">
                <a:tableStyleId>{7DF18680-E054-41AD-8BC1-D1AEF772440D}</a:tableStyleId>
              </a:tblPr>
              <a:tblGrid>
                <a:gridCol w="1338560">
                  <a:extLst>
                    <a:ext uri="{9D8B030D-6E8A-4147-A177-3AD203B41FA5}">
                      <a16:colId xmlns:a16="http://schemas.microsoft.com/office/drawing/2014/main" val="20000"/>
                    </a:ext>
                  </a:extLst>
                </a:gridCol>
                <a:gridCol w="3004838">
                  <a:extLst>
                    <a:ext uri="{9D8B030D-6E8A-4147-A177-3AD203B41FA5}">
                      <a16:colId xmlns:a16="http://schemas.microsoft.com/office/drawing/2014/main" val="20001"/>
                    </a:ext>
                  </a:extLst>
                </a:gridCol>
                <a:gridCol w="7546165">
                  <a:extLst>
                    <a:ext uri="{9D8B030D-6E8A-4147-A177-3AD203B41FA5}">
                      <a16:colId xmlns:a16="http://schemas.microsoft.com/office/drawing/2014/main" val="20002"/>
                    </a:ext>
                  </a:extLst>
                </a:gridCol>
              </a:tblGrid>
              <a:tr h="685800">
                <a:tc>
                  <a:txBody>
                    <a:bodyPr/>
                    <a:lstStyle/>
                    <a:p>
                      <a:r>
                        <a:rPr lang="en-US" sz="3600" dirty="0"/>
                        <a:t>Code</a:t>
                      </a:r>
                    </a:p>
                  </a:txBody>
                  <a:tcPr/>
                </a:tc>
                <a:tc>
                  <a:txBody>
                    <a:bodyPr/>
                    <a:lstStyle/>
                    <a:p>
                      <a:r>
                        <a:rPr lang="en-US" sz="3600" dirty="0"/>
                        <a:t>Meaning</a:t>
                      </a:r>
                    </a:p>
                  </a:txBody>
                  <a:tcPr/>
                </a:tc>
                <a:tc>
                  <a:txBody>
                    <a:bodyPr/>
                    <a:lstStyle/>
                    <a:p>
                      <a:endParaRPr lang="en-US" sz="3600" dirty="0"/>
                    </a:p>
                  </a:txBody>
                  <a:tcPr/>
                </a:tc>
                <a:extLst>
                  <a:ext uri="{0D108BD9-81ED-4DB2-BD59-A6C34878D82A}">
                    <a16:rowId xmlns:a16="http://schemas.microsoft.com/office/drawing/2014/main" val="10000"/>
                  </a:ext>
                </a:extLst>
              </a:tr>
              <a:tr h="685800">
                <a:tc>
                  <a:txBody>
                    <a:bodyPr/>
                    <a:lstStyle/>
                    <a:p>
                      <a:r>
                        <a:rPr lang="en-US" sz="3600" dirty="0"/>
                        <a:t>400</a:t>
                      </a:r>
                    </a:p>
                  </a:txBody>
                  <a:tcPr/>
                </a:tc>
                <a:tc>
                  <a:txBody>
                    <a:bodyPr/>
                    <a:lstStyle/>
                    <a:p>
                      <a:r>
                        <a:rPr lang="en-US" sz="3600" dirty="0"/>
                        <a:t>Bad request</a:t>
                      </a:r>
                    </a:p>
                  </a:txBody>
                  <a:tcPr/>
                </a:tc>
                <a:tc>
                  <a:txBody>
                    <a:bodyPr/>
                    <a:lstStyle/>
                    <a:p>
                      <a:r>
                        <a:rPr lang="en-US" sz="3600" dirty="0"/>
                        <a:t>invalid request</a:t>
                      </a:r>
                    </a:p>
                  </a:txBody>
                  <a:tcPr/>
                </a:tc>
                <a:extLst>
                  <a:ext uri="{0D108BD9-81ED-4DB2-BD59-A6C34878D82A}">
                    <a16:rowId xmlns:a16="http://schemas.microsoft.com/office/drawing/2014/main" val="10001"/>
                  </a:ext>
                </a:extLst>
              </a:tr>
              <a:tr h="685800">
                <a:tc>
                  <a:txBody>
                    <a:bodyPr/>
                    <a:lstStyle/>
                    <a:p>
                      <a:r>
                        <a:rPr lang="en-US" sz="3600" dirty="0"/>
                        <a:t>401</a:t>
                      </a:r>
                    </a:p>
                  </a:txBody>
                  <a:tcPr/>
                </a:tc>
                <a:tc>
                  <a:txBody>
                    <a:bodyPr/>
                    <a:lstStyle/>
                    <a:p>
                      <a:r>
                        <a:rPr lang="en-US" sz="3600" dirty="0"/>
                        <a:t>Unauthorized</a:t>
                      </a:r>
                    </a:p>
                  </a:txBody>
                  <a:tcPr/>
                </a:tc>
                <a:tc>
                  <a:txBody>
                    <a:bodyPr/>
                    <a:lstStyle/>
                    <a:p>
                      <a:r>
                        <a:rPr lang="en-US" sz="3600" dirty="0"/>
                        <a:t>Request requires authentication</a:t>
                      </a:r>
                    </a:p>
                  </a:txBody>
                  <a:tcPr/>
                </a:tc>
                <a:extLst>
                  <a:ext uri="{0D108BD9-81ED-4DB2-BD59-A6C34878D82A}">
                    <a16:rowId xmlns:a16="http://schemas.microsoft.com/office/drawing/2014/main" val="10002"/>
                  </a:ext>
                </a:extLst>
              </a:tr>
              <a:tr h="685800">
                <a:tc>
                  <a:txBody>
                    <a:bodyPr/>
                    <a:lstStyle/>
                    <a:p>
                      <a:r>
                        <a:rPr lang="en-US" sz="3600" dirty="0"/>
                        <a:t>403</a:t>
                      </a:r>
                    </a:p>
                  </a:txBody>
                  <a:tcPr/>
                </a:tc>
                <a:tc>
                  <a:txBody>
                    <a:bodyPr/>
                    <a:lstStyle/>
                    <a:p>
                      <a:r>
                        <a:rPr lang="en-US" sz="3600" dirty="0"/>
                        <a:t>Forbidden</a:t>
                      </a:r>
                    </a:p>
                  </a:txBody>
                  <a:tcPr/>
                </a:tc>
                <a:tc>
                  <a:txBody>
                    <a:bodyPr/>
                    <a:lstStyle/>
                    <a:p>
                      <a:r>
                        <a:rPr lang="en-US" sz="3600" dirty="0"/>
                        <a:t>Server refuses the request</a:t>
                      </a:r>
                    </a:p>
                  </a:txBody>
                  <a:tcPr/>
                </a:tc>
                <a:extLst>
                  <a:ext uri="{0D108BD9-81ED-4DB2-BD59-A6C34878D82A}">
                    <a16:rowId xmlns:a16="http://schemas.microsoft.com/office/drawing/2014/main" val="10003"/>
                  </a:ext>
                </a:extLst>
              </a:tr>
              <a:tr h="685800">
                <a:tc>
                  <a:txBody>
                    <a:bodyPr/>
                    <a:lstStyle/>
                    <a:p>
                      <a:r>
                        <a:rPr lang="en-US" sz="3600" dirty="0"/>
                        <a:t>404</a:t>
                      </a:r>
                    </a:p>
                  </a:txBody>
                  <a:tcPr/>
                </a:tc>
                <a:tc>
                  <a:txBody>
                    <a:bodyPr/>
                    <a:lstStyle/>
                    <a:p>
                      <a:r>
                        <a:rPr lang="en-US" sz="3600" dirty="0"/>
                        <a:t>Not found</a:t>
                      </a:r>
                    </a:p>
                  </a:txBody>
                  <a:tcPr/>
                </a:tc>
                <a:tc>
                  <a:txBody>
                    <a:bodyPr/>
                    <a:lstStyle/>
                    <a:p>
                      <a:r>
                        <a:rPr lang="en-US" sz="3600" dirty="0"/>
                        <a:t>Resource not found</a:t>
                      </a:r>
                    </a:p>
                  </a:txBody>
                  <a:tcPr/>
                </a:tc>
                <a:extLst>
                  <a:ext uri="{0D108BD9-81ED-4DB2-BD59-A6C34878D82A}">
                    <a16:rowId xmlns:a16="http://schemas.microsoft.com/office/drawing/2014/main" val="10004"/>
                  </a:ext>
                </a:extLst>
              </a:tr>
              <a:tr h="685800">
                <a:tc>
                  <a:txBody>
                    <a:bodyPr/>
                    <a:lstStyle/>
                    <a:p>
                      <a:r>
                        <a:rPr lang="en-US" sz="3600" dirty="0"/>
                        <a:t>405</a:t>
                      </a:r>
                    </a:p>
                  </a:txBody>
                  <a:tcPr/>
                </a:tc>
                <a:tc>
                  <a:txBody>
                    <a:bodyPr/>
                    <a:lstStyle/>
                    <a:p>
                      <a:r>
                        <a:rPr lang="en-US" sz="3600" dirty="0"/>
                        <a:t>Method not allowed</a:t>
                      </a:r>
                    </a:p>
                  </a:txBody>
                  <a:tcPr/>
                </a:tc>
                <a:tc>
                  <a:txBody>
                    <a:bodyPr/>
                    <a:lstStyle/>
                    <a:p>
                      <a:r>
                        <a:rPr lang="en-US" sz="3600" dirty="0"/>
                        <a:t>Verb used is not allowed for resource</a:t>
                      </a:r>
                    </a:p>
                  </a:txBody>
                  <a:tcPr/>
                </a:tc>
                <a:extLst>
                  <a:ext uri="{0D108BD9-81ED-4DB2-BD59-A6C34878D82A}">
                    <a16:rowId xmlns:a16="http://schemas.microsoft.com/office/drawing/2014/main" val="10005"/>
                  </a:ext>
                </a:extLst>
              </a:tr>
              <a:tr h="685800">
                <a:tc>
                  <a:txBody>
                    <a:bodyPr/>
                    <a:lstStyle/>
                    <a:p>
                      <a:r>
                        <a:rPr lang="en-US" sz="3600" dirty="0"/>
                        <a:t>409</a:t>
                      </a:r>
                    </a:p>
                  </a:txBody>
                  <a:tcPr/>
                </a:tc>
                <a:tc>
                  <a:txBody>
                    <a:bodyPr/>
                    <a:lstStyle/>
                    <a:p>
                      <a:r>
                        <a:rPr lang="en-US" sz="3600" dirty="0"/>
                        <a:t>Conflict</a:t>
                      </a:r>
                    </a:p>
                  </a:txBody>
                  <a:tcPr/>
                </a:tc>
                <a:tc>
                  <a:txBody>
                    <a:bodyPr/>
                    <a:lstStyle/>
                    <a:p>
                      <a:r>
                        <a:rPr lang="en-US" sz="3600" dirty="0"/>
                        <a:t>Conflict with resource's current state</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80769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HTTP 5xx Status Codes</a:t>
            </a:r>
          </a:p>
        </p:txBody>
      </p:sp>
      <p:graphicFrame>
        <p:nvGraphicFramePr>
          <p:cNvPr id="4" name="Table 3"/>
          <p:cNvGraphicFramePr>
            <a:graphicFrameLocks noGrp="1"/>
          </p:cNvGraphicFramePr>
          <p:nvPr>
            <p:extLst/>
          </p:nvPr>
        </p:nvGraphicFramePr>
        <p:xfrm>
          <a:off x="655638" y="1363662"/>
          <a:ext cx="11049000" cy="2423160"/>
        </p:xfrm>
        <a:graphic>
          <a:graphicData uri="http://schemas.openxmlformats.org/drawingml/2006/table">
            <a:tbl>
              <a:tblPr firstRow="1" bandRow="1">
                <a:tableStyleId>{7DF18680-E054-41AD-8BC1-D1AEF772440D}</a:tableStyleId>
              </a:tblPr>
              <a:tblGrid>
                <a:gridCol w="1523999">
                  <a:extLst>
                    <a:ext uri="{9D8B030D-6E8A-4147-A177-3AD203B41FA5}">
                      <a16:colId xmlns:a16="http://schemas.microsoft.com/office/drawing/2014/main" val="20000"/>
                    </a:ext>
                  </a:extLst>
                </a:gridCol>
                <a:gridCol w="2229080">
                  <a:extLst>
                    <a:ext uri="{9D8B030D-6E8A-4147-A177-3AD203B41FA5}">
                      <a16:colId xmlns:a16="http://schemas.microsoft.com/office/drawing/2014/main" val="20001"/>
                    </a:ext>
                  </a:extLst>
                </a:gridCol>
                <a:gridCol w="7295921">
                  <a:extLst>
                    <a:ext uri="{9D8B030D-6E8A-4147-A177-3AD203B41FA5}">
                      <a16:colId xmlns:a16="http://schemas.microsoft.com/office/drawing/2014/main" val="20002"/>
                    </a:ext>
                  </a:extLst>
                </a:gridCol>
              </a:tblGrid>
              <a:tr h="685800">
                <a:tc>
                  <a:txBody>
                    <a:bodyPr/>
                    <a:lstStyle/>
                    <a:p>
                      <a:r>
                        <a:rPr lang="en-US" sz="3600" dirty="0"/>
                        <a:t>Code</a:t>
                      </a:r>
                    </a:p>
                  </a:txBody>
                  <a:tcPr/>
                </a:tc>
                <a:tc>
                  <a:txBody>
                    <a:bodyPr/>
                    <a:lstStyle/>
                    <a:p>
                      <a:r>
                        <a:rPr lang="en-US" sz="3600" dirty="0"/>
                        <a:t>Meaning</a:t>
                      </a:r>
                    </a:p>
                  </a:txBody>
                  <a:tcPr/>
                </a:tc>
                <a:tc>
                  <a:txBody>
                    <a:bodyPr/>
                    <a:lstStyle/>
                    <a:p>
                      <a:endParaRPr lang="en-US" sz="3600" dirty="0"/>
                    </a:p>
                  </a:txBody>
                  <a:tcPr/>
                </a:tc>
                <a:extLst>
                  <a:ext uri="{0D108BD9-81ED-4DB2-BD59-A6C34878D82A}">
                    <a16:rowId xmlns:a16="http://schemas.microsoft.com/office/drawing/2014/main" val="10000"/>
                  </a:ext>
                </a:extLst>
              </a:tr>
              <a:tr h="685800">
                <a:tc>
                  <a:txBody>
                    <a:bodyPr/>
                    <a:lstStyle/>
                    <a:p>
                      <a:r>
                        <a:rPr lang="en-US" sz="3600" dirty="0"/>
                        <a:t>500</a:t>
                      </a:r>
                    </a:p>
                  </a:txBody>
                  <a:tcPr/>
                </a:tc>
                <a:tc>
                  <a:txBody>
                    <a:bodyPr/>
                    <a:lstStyle/>
                    <a:p>
                      <a:r>
                        <a:rPr lang="en-US" sz="3600" dirty="0"/>
                        <a:t>Internal Server Error</a:t>
                      </a:r>
                    </a:p>
                  </a:txBody>
                  <a:tcPr/>
                </a:tc>
                <a:tc>
                  <a:txBody>
                    <a:bodyPr/>
                    <a:lstStyle/>
                    <a:p>
                      <a:r>
                        <a:rPr lang="en-US" sz="3600" dirty="0"/>
                        <a:t>Server encountered an unexpected condition which prevented it from fulfilling the request.</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2557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PUT or POST to create a new resource?</a:t>
            </a:r>
          </a:p>
        </p:txBody>
      </p:sp>
      <p:sp>
        <p:nvSpPr>
          <p:cNvPr id="2" name="Rectangle 1"/>
          <p:cNvSpPr/>
          <p:nvPr/>
        </p:nvSpPr>
        <p:spPr bwMode="auto">
          <a:xfrm>
            <a:off x="655637" y="1439862"/>
            <a:ext cx="2209800" cy="4876800"/>
          </a:xfrm>
          <a:prstGeom prst="rec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dirty="0">
                <a:ln>
                  <a:noFill/>
                </a:ln>
                <a:solidFill>
                  <a:srgbClr val="0072C6">
                    <a:lumMod val="50000"/>
                  </a:srgbClr>
                </a:solidFill>
                <a:effectLst/>
                <a:uLnTx/>
                <a:uFillTx/>
                <a:latin typeface="Segoe UI"/>
                <a:ea typeface="+mn-ea"/>
                <a:cs typeface="+mn-cs"/>
              </a:rPr>
              <a:t>Client</a:t>
            </a:r>
            <a:endParaRPr kumimoji="0" lang="en-US" sz="2000" b="0" i="0" u="none" strike="noStrike" kern="1200" cap="none" spc="0" normalizeH="0" baseline="0" noProof="0" dirty="0">
              <a:ln>
                <a:noFill/>
              </a:ln>
              <a:solidFill>
                <a:srgbClr val="0072C6">
                  <a:lumMod val="50000"/>
                </a:srgbClr>
              </a:solidFill>
              <a:effectLst/>
              <a:uLnTx/>
              <a:uFillTx/>
              <a:latin typeface="Segoe UI"/>
              <a:ea typeface="+mn-ea"/>
              <a:cs typeface="+mn-cs"/>
            </a:endParaRPr>
          </a:p>
        </p:txBody>
      </p:sp>
      <p:sp>
        <p:nvSpPr>
          <p:cNvPr id="5" name="Rectangle 4"/>
          <p:cNvSpPr/>
          <p:nvPr/>
        </p:nvSpPr>
        <p:spPr bwMode="auto">
          <a:xfrm>
            <a:off x="9466407" y="1439862"/>
            <a:ext cx="2314429" cy="4876800"/>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dirty="0">
                <a:ln>
                  <a:noFill/>
                </a:ln>
                <a:solidFill>
                  <a:srgbClr val="0072C6">
                    <a:lumMod val="50000"/>
                  </a:srgbClr>
                </a:solidFill>
                <a:effectLst/>
                <a:uLnTx/>
                <a:uFillTx/>
                <a:latin typeface="Segoe UI"/>
                <a:ea typeface="+mn-ea"/>
                <a:cs typeface="+mn-cs"/>
              </a:rPr>
              <a:t>Server</a:t>
            </a:r>
          </a:p>
        </p:txBody>
      </p:sp>
      <p:sp>
        <p:nvSpPr>
          <p:cNvPr id="7" name="Right Arrow 6"/>
          <p:cNvSpPr/>
          <p:nvPr/>
        </p:nvSpPr>
        <p:spPr bwMode="auto">
          <a:xfrm>
            <a:off x="2884025" y="1247441"/>
            <a:ext cx="6600970" cy="922925"/>
          </a:xfrm>
          <a:prstGeom prst="rightArrow">
            <a:avLst/>
          </a:prstGeom>
          <a:solidFill>
            <a:schemeClr val="accent5">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PUT / resource/123</a:t>
            </a: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Left Arrow 7"/>
          <p:cNvSpPr/>
          <p:nvPr/>
        </p:nvSpPr>
        <p:spPr bwMode="auto">
          <a:xfrm>
            <a:off x="2825194" y="1979072"/>
            <a:ext cx="6591118" cy="871283"/>
          </a:xfrm>
          <a:prstGeom prst="leftArrow">
            <a:avLst/>
          </a:prstGeom>
          <a:solidFill>
            <a:schemeClr val="accent5">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201 Created</a:t>
            </a: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ight Arrow 8"/>
          <p:cNvSpPr/>
          <p:nvPr/>
        </p:nvSpPr>
        <p:spPr bwMode="auto">
          <a:xfrm>
            <a:off x="2865437" y="4289631"/>
            <a:ext cx="6600970" cy="922925"/>
          </a:xfrm>
          <a:prstGeom prst="rightArrow">
            <a:avLst/>
          </a:prstGeom>
          <a:solidFill>
            <a:schemeClr val="accent5">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POST/ resource</a:t>
            </a: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Left Arrow 10"/>
          <p:cNvSpPr/>
          <p:nvPr/>
        </p:nvSpPr>
        <p:spPr bwMode="auto">
          <a:xfrm>
            <a:off x="2812752" y="5003927"/>
            <a:ext cx="6591118" cy="871283"/>
          </a:xfrm>
          <a:prstGeom prst="leftArrow">
            <a:avLst/>
          </a:prstGeom>
          <a:solidFill>
            <a:schemeClr val="accent5">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201 Created</a:t>
            </a: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Left Arrow 11"/>
          <p:cNvSpPr/>
          <p:nvPr/>
        </p:nvSpPr>
        <p:spPr>
          <a:xfrm rot="877269">
            <a:off x="7456146" y="5359949"/>
            <a:ext cx="3918152" cy="1246807"/>
          </a:xfrm>
          <a:prstGeom prst="leftArrow">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Include link to newly created resource in header</a:t>
            </a:r>
          </a:p>
        </p:txBody>
      </p:sp>
    </p:spTree>
    <p:extLst>
      <p:ext uri="{BB962C8B-B14F-4D97-AF65-F5344CB8AC3E}">
        <p14:creationId xmlns:p14="http://schemas.microsoft.com/office/powerpoint/2010/main" val="3187882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Hypermedia</a:t>
            </a:r>
          </a:p>
        </p:txBody>
      </p:sp>
      <p:sp>
        <p:nvSpPr>
          <p:cNvPr id="13" name="Text Placeholder 5"/>
          <p:cNvSpPr>
            <a:spLocks noGrp="1"/>
          </p:cNvSpPr>
          <p:nvPr>
            <p:ph type="body" sz="quarter" idx="10"/>
          </p:nvPr>
        </p:nvSpPr>
        <p:spPr>
          <a:xfrm>
            <a:off x="274638" y="1308819"/>
            <a:ext cx="12161837" cy="2528897"/>
          </a:xfrm>
        </p:spPr>
        <p:txBody>
          <a:bodyPr/>
          <a:lstStyle/>
          <a:p>
            <a:pPr>
              <a:spcBef>
                <a:spcPts val="1000"/>
              </a:spcBef>
            </a:pPr>
            <a:r>
              <a:rPr lang="en-US" dirty="0"/>
              <a:t>Links may be bookmarked by the client, but must fallback to the entry point if that link moves</a:t>
            </a:r>
          </a:p>
          <a:p>
            <a:pPr>
              <a:spcBef>
                <a:spcPts val="1000"/>
              </a:spcBef>
            </a:pPr>
            <a:r>
              <a:rPr lang="en-US" dirty="0"/>
              <a:t>Client should not try to interpret the meaning of the resource from the URI, but use the "</a:t>
            </a:r>
            <a:r>
              <a:rPr lang="en-US" dirty="0" err="1"/>
              <a:t>rel</a:t>
            </a:r>
            <a:r>
              <a:rPr lang="en-US" dirty="0"/>
              <a:t>" attribute</a:t>
            </a:r>
          </a:p>
        </p:txBody>
      </p:sp>
    </p:spTree>
    <p:extLst>
      <p:ext uri="{BB962C8B-B14F-4D97-AF65-F5344CB8AC3E}">
        <p14:creationId xmlns:p14="http://schemas.microsoft.com/office/powerpoint/2010/main" val="89861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278062"/>
            <a:ext cx="11889564" cy="917575"/>
          </a:xfrm>
        </p:spPr>
        <p:txBody>
          <a:bodyPr/>
          <a:lstStyle/>
          <a:p>
            <a:r>
              <a:rPr lang="en-US" sz="9600" dirty="0"/>
              <a:t>REST </a:t>
            </a:r>
            <a:r>
              <a:rPr lang="en-US" sz="9600" dirty="0" err="1"/>
              <a:t>Antipatterns</a:t>
            </a:r>
            <a:endParaRPr lang="en-US" sz="9600" dirty="0"/>
          </a:p>
        </p:txBody>
      </p:sp>
    </p:spTree>
    <p:extLst>
      <p:ext uri="{BB962C8B-B14F-4D97-AF65-F5344CB8AC3E}">
        <p14:creationId xmlns:p14="http://schemas.microsoft.com/office/powerpoint/2010/main" val="1841493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Services define methods</a:t>
            </a:r>
          </a:p>
        </p:txBody>
      </p:sp>
      <p:sp>
        <p:nvSpPr>
          <p:cNvPr id="4" name="Text Placeholder 5"/>
          <p:cNvSpPr>
            <a:spLocks noGrp="1"/>
          </p:cNvSpPr>
          <p:nvPr>
            <p:ph type="body" sz="quarter" idx="10"/>
          </p:nvPr>
        </p:nvSpPr>
        <p:spPr>
          <a:xfrm>
            <a:off x="274637" y="1212851"/>
            <a:ext cx="12161837" cy="3082895"/>
          </a:xfrm>
        </p:spPr>
        <p:txBody>
          <a:bodyPr/>
          <a:lstStyle/>
          <a:p>
            <a:pPr>
              <a:spcBef>
                <a:spcPts val="1000"/>
              </a:spcBef>
            </a:pPr>
            <a:r>
              <a:rPr lang="en-US" dirty="0"/>
              <a:t>Do not define more verbs or remote procedures such as /</a:t>
            </a:r>
            <a:r>
              <a:rPr lang="en-US" dirty="0" err="1"/>
              <a:t>adduser</a:t>
            </a:r>
            <a:r>
              <a:rPr lang="en-US" dirty="0"/>
              <a:t> or /</a:t>
            </a:r>
            <a:r>
              <a:rPr lang="en-US" dirty="0" err="1"/>
              <a:t>updateuser</a:t>
            </a:r>
            <a:endParaRPr lang="en-US" dirty="0"/>
          </a:p>
          <a:p>
            <a:pPr>
              <a:spcBef>
                <a:spcPts val="1000"/>
              </a:spcBef>
            </a:pPr>
            <a:r>
              <a:rPr lang="en-US" dirty="0"/>
              <a:t>Do not include method names or remote procedures in the body of the HTTP request. Body should only contain resource state.</a:t>
            </a:r>
          </a:p>
        </p:txBody>
      </p:sp>
    </p:spTree>
    <p:extLst>
      <p:ext uri="{BB962C8B-B14F-4D97-AF65-F5344CB8AC3E}">
        <p14:creationId xmlns:p14="http://schemas.microsoft.com/office/powerpoint/2010/main" val="54482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Using GET for everything</a:t>
            </a:r>
          </a:p>
        </p:txBody>
      </p:sp>
      <p:graphicFrame>
        <p:nvGraphicFramePr>
          <p:cNvPr id="5" name="Table 4"/>
          <p:cNvGraphicFramePr>
            <a:graphicFrameLocks noGrp="1"/>
          </p:cNvGraphicFramePr>
          <p:nvPr>
            <p:extLst/>
          </p:nvPr>
        </p:nvGraphicFramePr>
        <p:xfrm>
          <a:off x="432316" y="1592262"/>
          <a:ext cx="9296400" cy="2286000"/>
        </p:xfrm>
        <a:graphic>
          <a:graphicData uri="http://schemas.openxmlformats.org/drawingml/2006/table">
            <a:tbl>
              <a:tblPr firstRow="1" bandRow="1">
                <a:tableStyleId>{7DF18680-E054-41AD-8BC1-D1AEF772440D}</a:tableStyleId>
              </a:tblPr>
              <a:tblGrid>
                <a:gridCol w="1676400">
                  <a:extLst>
                    <a:ext uri="{9D8B030D-6E8A-4147-A177-3AD203B41FA5}">
                      <a16:colId xmlns:a16="http://schemas.microsoft.com/office/drawing/2014/main" val="20000"/>
                    </a:ext>
                  </a:extLst>
                </a:gridCol>
                <a:gridCol w="7620000">
                  <a:extLst>
                    <a:ext uri="{9D8B030D-6E8A-4147-A177-3AD203B41FA5}">
                      <a16:colId xmlns:a16="http://schemas.microsoft.com/office/drawing/2014/main" val="20001"/>
                    </a:ext>
                  </a:extLst>
                </a:gridCol>
              </a:tblGrid>
              <a:tr h="370840">
                <a:tc>
                  <a:txBody>
                    <a:bodyPr/>
                    <a:lstStyle/>
                    <a:p>
                      <a:r>
                        <a:rPr lang="en-US" sz="2400" dirty="0"/>
                        <a:t>Verb</a:t>
                      </a:r>
                    </a:p>
                  </a:txBody>
                  <a:tcPr/>
                </a:tc>
                <a:tc>
                  <a:txBody>
                    <a:bodyPr/>
                    <a:lstStyle/>
                    <a:p>
                      <a:r>
                        <a:rPr lang="en-US" sz="2400" dirty="0"/>
                        <a:t>URI</a:t>
                      </a:r>
                    </a:p>
                  </a:txBody>
                  <a:tcPr/>
                </a:tc>
                <a:extLst>
                  <a:ext uri="{0D108BD9-81ED-4DB2-BD59-A6C34878D82A}">
                    <a16:rowId xmlns:a16="http://schemas.microsoft.com/office/drawing/2014/main" val="10000"/>
                  </a:ext>
                </a:extLst>
              </a:tr>
              <a:tr h="370840">
                <a:tc>
                  <a:txBody>
                    <a:bodyPr/>
                    <a:lstStyle/>
                    <a:p>
                      <a:r>
                        <a:rPr lang="en-US" sz="2400" dirty="0"/>
                        <a:t>GET</a:t>
                      </a:r>
                    </a:p>
                  </a:txBody>
                  <a:tcPr/>
                </a:tc>
                <a:tc>
                  <a:txBody>
                    <a:bodyPr/>
                    <a:lstStyle/>
                    <a:p>
                      <a:r>
                        <a:rPr lang="en-US" sz="2400" dirty="0"/>
                        <a:t>/</a:t>
                      </a:r>
                      <a:r>
                        <a:rPr lang="en-US" sz="2400" dirty="0" err="1"/>
                        <a:t>api?method</a:t>
                      </a:r>
                      <a:r>
                        <a:rPr lang="en-US" sz="2400" dirty="0"/>
                        <a:t>=</a:t>
                      </a:r>
                      <a:r>
                        <a:rPr lang="en-US" sz="2400" dirty="0" err="1"/>
                        <a:t>addBook&amp;title</a:t>
                      </a:r>
                      <a:r>
                        <a:rPr lang="en-US" sz="2400" dirty="0"/>
                        <a:t>=Harry%20Potter</a:t>
                      </a:r>
                    </a:p>
                  </a:txBody>
                  <a:tcPr/>
                </a:tc>
                <a:extLst>
                  <a:ext uri="{0D108BD9-81ED-4DB2-BD59-A6C34878D82A}">
                    <a16:rowId xmlns:a16="http://schemas.microsoft.com/office/drawing/2014/main" val="10001"/>
                  </a:ext>
                </a:extLst>
              </a:tr>
              <a:tr h="370840">
                <a:tc>
                  <a:txBody>
                    <a:bodyPr/>
                    <a:lstStyle/>
                    <a:p>
                      <a:r>
                        <a:rPr lang="en-US" sz="2400" dirty="0"/>
                        <a:t>GET</a:t>
                      </a:r>
                    </a:p>
                  </a:txBody>
                  <a:tcPr/>
                </a:tc>
                <a:tc>
                  <a:txBody>
                    <a:bodyPr/>
                    <a:lstStyle/>
                    <a:p>
                      <a:r>
                        <a:rPr lang="en-US" sz="2400" dirty="0"/>
                        <a:t>/</a:t>
                      </a:r>
                      <a:r>
                        <a:rPr lang="en-US" sz="2400" dirty="0" err="1"/>
                        <a:t>api?method</a:t>
                      </a:r>
                      <a:r>
                        <a:rPr lang="en-US" sz="2400" dirty="0"/>
                        <a:t>=</a:t>
                      </a:r>
                      <a:r>
                        <a:rPr lang="en-US" sz="2400" dirty="0" err="1"/>
                        <a:t>deleteBook&amp;id</a:t>
                      </a:r>
                      <a:r>
                        <a:rPr lang="en-US" sz="2400" dirty="0"/>
                        <a:t>=123</a:t>
                      </a:r>
                    </a:p>
                  </a:txBody>
                  <a:tcPr/>
                </a:tc>
                <a:extLst>
                  <a:ext uri="{0D108BD9-81ED-4DB2-BD59-A6C34878D82A}">
                    <a16:rowId xmlns:a16="http://schemas.microsoft.com/office/drawing/2014/main" val="10002"/>
                  </a:ext>
                </a:extLst>
              </a:tr>
              <a:tr h="370840">
                <a:tc>
                  <a:txBody>
                    <a:bodyPr/>
                    <a:lstStyle/>
                    <a:p>
                      <a:r>
                        <a:rPr lang="en-US" sz="2400" dirty="0"/>
                        <a:t>GET</a:t>
                      </a:r>
                    </a:p>
                  </a:txBody>
                  <a:tcPr/>
                </a:tc>
                <a:tc>
                  <a:txBody>
                    <a:bodyPr/>
                    <a:lstStyle/>
                    <a:p>
                      <a:r>
                        <a:rPr lang="en-US" sz="2400" dirty="0"/>
                        <a:t>/</a:t>
                      </a:r>
                      <a:r>
                        <a:rPr lang="en-US" sz="2400" dirty="0" err="1"/>
                        <a:t>api?method</a:t>
                      </a:r>
                      <a:r>
                        <a:rPr lang="en-US" sz="2400" dirty="0"/>
                        <a:t>=</a:t>
                      </a:r>
                      <a:r>
                        <a:rPr lang="en-US" sz="2400" dirty="0" err="1"/>
                        <a:t>getBook&amp;id</a:t>
                      </a:r>
                      <a:r>
                        <a:rPr lang="en-US" sz="2400" dirty="0"/>
                        <a:t>=123</a:t>
                      </a:r>
                    </a:p>
                  </a:txBody>
                  <a:tcPr/>
                </a:tc>
                <a:extLst>
                  <a:ext uri="{0D108BD9-81ED-4DB2-BD59-A6C34878D82A}">
                    <a16:rowId xmlns:a16="http://schemas.microsoft.com/office/drawing/2014/main" val="10003"/>
                  </a:ext>
                </a:extLst>
              </a:tr>
              <a:tr h="370840">
                <a:tc>
                  <a:txBody>
                    <a:bodyPr/>
                    <a:lstStyle/>
                    <a:p>
                      <a:r>
                        <a:rPr lang="en-US" sz="2400" dirty="0"/>
                        <a:t>GET</a:t>
                      </a:r>
                    </a:p>
                  </a:txBody>
                  <a:tcPr/>
                </a:tc>
                <a:tc>
                  <a:txBody>
                    <a:bodyPr/>
                    <a:lstStyle/>
                    <a:p>
                      <a:r>
                        <a:rPr lang="en-US" sz="2400" dirty="0"/>
                        <a:t>/</a:t>
                      </a:r>
                      <a:r>
                        <a:rPr lang="en-US" sz="2400" dirty="0" err="1"/>
                        <a:t>api?method</a:t>
                      </a:r>
                      <a:r>
                        <a:rPr lang="en-US" sz="2400" dirty="0"/>
                        <a:t>=</a:t>
                      </a:r>
                      <a:r>
                        <a:rPr lang="en-US" sz="2400" dirty="0" err="1"/>
                        <a:t>findBook&amp;author</a:t>
                      </a:r>
                      <a:r>
                        <a:rPr lang="en-US" sz="2400" dirty="0"/>
                        <a:t>=Rowling*</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7099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Using POST for everything</a:t>
            </a:r>
          </a:p>
        </p:txBody>
      </p:sp>
      <p:sp>
        <p:nvSpPr>
          <p:cNvPr id="4" name="Text Placeholder 5"/>
          <p:cNvSpPr>
            <a:spLocks noGrp="1"/>
          </p:cNvSpPr>
          <p:nvPr>
            <p:ph type="body" sz="quarter" idx="10"/>
          </p:nvPr>
        </p:nvSpPr>
        <p:spPr>
          <a:xfrm>
            <a:off x="274637" y="1212851"/>
            <a:ext cx="12161837" cy="3339376"/>
          </a:xfrm>
        </p:spPr>
        <p:txBody>
          <a:bodyPr/>
          <a:lstStyle/>
          <a:p>
            <a:pPr>
              <a:spcBef>
                <a:spcPts val="1000"/>
              </a:spcBef>
            </a:pPr>
            <a:r>
              <a:rPr lang="en-US" dirty="0"/>
              <a:t>Trying to solve problem of sending an arbitrary amount of data like RPC-style with SOAP</a:t>
            </a:r>
          </a:p>
          <a:p>
            <a:pPr>
              <a:spcBef>
                <a:spcPts val="1000"/>
              </a:spcBef>
            </a:pPr>
            <a:r>
              <a:rPr lang="en-US" dirty="0"/>
              <a:t>POST is not idempotent and therefore unsafe</a:t>
            </a:r>
          </a:p>
          <a:p>
            <a:pPr>
              <a:spcBef>
                <a:spcPts val="1000"/>
              </a:spcBef>
            </a:pPr>
            <a:r>
              <a:rPr lang="en-US" dirty="0"/>
              <a:t>Cannot be cached</a:t>
            </a:r>
          </a:p>
          <a:p>
            <a:pPr marL="0" indent="0">
              <a:spcBef>
                <a:spcPts val="1000"/>
              </a:spcBef>
              <a:buNone/>
            </a:pPr>
            <a:endParaRPr lang="en-US" dirty="0"/>
          </a:p>
        </p:txBody>
      </p:sp>
    </p:spTree>
    <p:extLst>
      <p:ext uri="{BB962C8B-B14F-4D97-AF65-F5344CB8AC3E}">
        <p14:creationId xmlns:p14="http://schemas.microsoft.com/office/powerpoint/2010/main" val="71694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difference between a REST and Web API? What makes it RESTful?</a:t>
            </a:r>
          </a:p>
        </p:txBody>
      </p:sp>
      <p:sp>
        <p:nvSpPr>
          <p:cNvPr id="4" name="Text Placeholder 3"/>
          <p:cNvSpPr>
            <a:spLocks noGrp="1"/>
          </p:cNvSpPr>
          <p:nvPr>
            <p:ph type="body" sz="quarter" idx="10"/>
          </p:nvPr>
        </p:nvSpPr>
        <p:spPr>
          <a:xfrm>
            <a:off x="244476" y="1516062"/>
            <a:ext cx="11880487" cy="3742563"/>
          </a:xfrm>
        </p:spPr>
        <p:txBody>
          <a:bodyPr/>
          <a:lstStyle/>
          <a:p>
            <a:pPr lvl="1"/>
            <a:r>
              <a:rPr lang="en-US" sz="2400" dirty="0"/>
              <a:t>In Web API (RPC), what you can do with the API is described in documentation. </a:t>
            </a:r>
          </a:p>
          <a:p>
            <a:pPr lvl="1"/>
            <a:r>
              <a:rPr lang="en-US" sz="2400" dirty="0"/>
              <a:t>In REST APIs, the client </a:t>
            </a:r>
            <a:r>
              <a:rPr lang="en-US" sz="2400" i="1" dirty="0"/>
              <a:t>discovers</a:t>
            </a:r>
            <a:r>
              <a:rPr lang="en-US" sz="2400" dirty="0"/>
              <a:t> where it can go and what it can do </a:t>
            </a:r>
            <a:r>
              <a:rPr lang="en-US" sz="2400" i="1" dirty="0"/>
              <a:t>on-the-fly</a:t>
            </a:r>
            <a:r>
              <a:rPr lang="en-US" sz="2400" dirty="0"/>
              <a:t> based on what the server tells the client. This navigation by links and operations (together known as hypermedia) is key for an API to be RESTful. </a:t>
            </a:r>
          </a:p>
          <a:p>
            <a:pPr lvl="2"/>
            <a:r>
              <a:rPr lang="en-US" sz="2200" dirty="0"/>
              <a:t>In fact, ‘hypermedia as the engine of application state’ (HATEOAS) is a non-negotiable constraint of the RESTful architectural pattern. </a:t>
            </a:r>
          </a:p>
          <a:p>
            <a:pPr lvl="1"/>
            <a:r>
              <a:rPr lang="en-US" sz="2400" dirty="0"/>
              <a:t>This provides decoupling where the client does not need to know how to use a given RESTful API. In </a:t>
            </a:r>
            <a:r>
              <a:rPr lang="en-US" sz="2400" dirty="0" err="1"/>
              <a:t>otherwords</a:t>
            </a:r>
            <a:r>
              <a:rPr lang="en-US" sz="2400" dirty="0"/>
              <a:t>, as the API changes, the client </a:t>
            </a:r>
            <a:r>
              <a:rPr lang="en-US" sz="2400" i="1" dirty="0"/>
              <a:t>automatically</a:t>
            </a:r>
            <a:r>
              <a:rPr lang="en-US" sz="2400" dirty="0"/>
              <a:t> adapts because it will simply follow the (new) directions from the server.</a:t>
            </a:r>
          </a:p>
          <a:p>
            <a:pPr lvl="1"/>
            <a:endParaRPr lang="en-US" sz="2400" dirty="0"/>
          </a:p>
        </p:txBody>
      </p:sp>
    </p:spTree>
    <p:extLst>
      <p:ext uri="{BB962C8B-B14F-4D97-AF65-F5344CB8AC3E}">
        <p14:creationId xmlns:p14="http://schemas.microsoft.com/office/powerpoint/2010/main" val="228799706"/>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546911" y="754062"/>
            <a:ext cx="11889564" cy="917575"/>
          </a:xfrm>
        </p:spPr>
        <p:txBody>
          <a:bodyPr/>
          <a:lstStyle/>
          <a:p>
            <a:r>
              <a:rPr lang="en-US" sz="9600" dirty="0"/>
              <a:t>Versioning</a:t>
            </a:r>
          </a:p>
        </p:txBody>
      </p:sp>
      <p:pic>
        <p:nvPicPr>
          <p:cNvPr id="4" name="Picture 3"/>
          <p:cNvPicPr>
            <a:picLocks noChangeAspect="1"/>
          </p:cNvPicPr>
          <p:nvPr/>
        </p:nvPicPr>
        <p:blipFill>
          <a:blip r:embed="rId3"/>
          <a:stretch>
            <a:fillRect/>
          </a:stretch>
        </p:blipFill>
        <p:spPr>
          <a:xfrm>
            <a:off x="5215076" y="2492493"/>
            <a:ext cx="6944364" cy="3838338"/>
          </a:xfrm>
          <a:prstGeom prst="rect">
            <a:avLst/>
          </a:prstGeom>
        </p:spPr>
      </p:pic>
    </p:spTree>
    <p:extLst>
      <p:ext uri="{BB962C8B-B14F-4D97-AF65-F5344CB8AC3E}">
        <p14:creationId xmlns:p14="http://schemas.microsoft.com/office/powerpoint/2010/main" val="26824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7" y="1212851"/>
            <a:ext cx="12161837" cy="4908010"/>
          </a:xfrm>
        </p:spPr>
        <p:txBody>
          <a:bodyPr/>
          <a:lstStyle/>
          <a:p>
            <a:pPr>
              <a:spcBef>
                <a:spcPts val="1000"/>
              </a:spcBef>
            </a:pPr>
            <a:r>
              <a:rPr lang="en-US" dirty="0"/>
              <a:t>An API is an </a:t>
            </a:r>
            <a:r>
              <a:rPr lang="en-US" dirty="0">
                <a:solidFill>
                  <a:srgbClr val="FFFF00"/>
                </a:solidFill>
                <a:latin typeface="Segoe Print" panose="02000600000000000000" pitchFamily="2" charset="0"/>
              </a:rPr>
              <a:t>explicit contract </a:t>
            </a:r>
            <a:r>
              <a:rPr lang="en-US" dirty="0"/>
              <a:t>with consumers</a:t>
            </a:r>
          </a:p>
          <a:p>
            <a:pPr lvl="1">
              <a:spcBef>
                <a:spcPts val="1000"/>
              </a:spcBef>
            </a:pPr>
            <a:r>
              <a:rPr lang="en-US" sz="3200" dirty="0"/>
              <a:t>Developers write code against your method signatures and data shapes – changing it can break their applications</a:t>
            </a:r>
          </a:p>
          <a:p>
            <a:pPr>
              <a:spcBef>
                <a:spcPts val="1000"/>
              </a:spcBef>
            </a:pPr>
            <a:r>
              <a:rPr lang="en-US" dirty="0"/>
              <a:t>However, to move forward, your service must support enhancements and bug fixes</a:t>
            </a:r>
          </a:p>
          <a:p>
            <a:pPr>
              <a:spcBef>
                <a:spcPts val="1000"/>
              </a:spcBef>
            </a:pPr>
            <a:r>
              <a:rPr lang="en-US" dirty="0"/>
              <a:t>To do so, you must version your API to support changes without breaking clients</a:t>
            </a:r>
          </a:p>
          <a:p>
            <a:pPr>
              <a:spcBef>
                <a:spcPts val="1000"/>
              </a:spcBef>
            </a:pPr>
            <a:r>
              <a:rPr lang="en-US" dirty="0"/>
              <a:t>API versioning is not product versioning </a:t>
            </a:r>
          </a:p>
        </p:txBody>
      </p:sp>
      <p:sp>
        <p:nvSpPr>
          <p:cNvPr id="17" name="Title 16"/>
          <p:cNvSpPr>
            <a:spLocks noGrp="1"/>
          </p:cNvSpPr>
          <p:nvPr>
            <p:ph type="title"/>
          </p:nvPr>
        </p:nvSpPr>
        <p:spPr/>
        <p:txBody>
          <a:bodyPr/>
          <a:lstStyle/>
          <a:p>
            <a:r>
              <a:rPr lang="en-US" dirty="0"/>
              <a:t>Versioning</a:t>
            </a:r>
          </a:p>
        </p:txBody>
      </p:sp>
    </p:spTree>
    <p:extLst>
      <p:ext uri="{BB962C8B-B14F-4D97-AF65-F5344CB8AC3E}">
        <p14:creationId xmlns:p14="http://schemas.microsoft.com/office/powerpoint/2010/main" val="323018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7" y="1212851"/>
            <a:ext cx="12161837" cy="2103140"/>
          </a:xfrm>
        </p:spPr>
        <p:txBody>
          <a:bodyPr/>
          <a:lstStyle/>
          <a:p>
            <a:pPr>
              <a:spcBef>
                <a:spcPts val="1000"/>
              </a:spcBef>
            </a:pPr>
            <a:r>
              <a:rPr lang="en-US" dirty="0"/>
              <a:t>No one right way</a:t>
            </a:r>
          </a:p>
          <a:p>
            <a:pPr>
              <a:spcBef>
                <a:spcPts val="1000"/>
              </a:spcBef>
            </a:pPr>
            <a:r>
              <a:rPr lang="en-US" dirty="0"/>
              <a:t>Can examine existing APIs for options</a:t>
            </a:r>
          </a:p>
          <a:p>
            <a:pPr>
              <a:spcBef>
                <a:spcPts val="1000"/>
              </a:spcBef>
            </a:pPr>
            <a:r>
              <a:rPr lang="en-US" dirty="0"/>
              <a:t>But, no single best option</a:t>
            </a:r>
          </a:p>
        </p:txBody>
      </p:sp>
      <p:sp>
        <p:nvSpPr>
          <p:cNvPr id="17" name="Title 16"/>
          <p:cNvSpPr>
            <a:spLocks noGrp="1"/>
          </p:cNvSpPr>
          <p:nvPr>
            <p:ph type="title"/>
          </p:nvPr>
        </p:nvSpPr>
        <p:spPr/>
        <p:txBody>
          <a:bodyPr/>
          <a:lstStyle/>
          <a:p>
            <a:r>
              <a:rPr lang="en-US" dirty="0"/>
              <a:t>The Right way?</a:t>
            </a:r>
          </a:p>
        </p:txBody>
      </p:sp>
    </p:spTree>
    <p:extLst>
      <p:ext uri="{BB962C8B-B14F-4D97-AF65-F5344CB8AC3E}">
        <p14:creationId xmlns:p14="http://schemas.microsoft.com/office/powerpoint/2010/main" val="165705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7" y="1212851"/>
            <a:ext cx="12161837" cy="4849533"/>
          </a:xfrm>
        </p:spPr>
        <p:txBody>
          <a:bodyPr/>
          <a:lstStyle/>
          <a:p>
            <a:pPr>
              <a:spcBef>
                <a:spcPts val="1000"/>
              </a:spcBef>
            </a:pPr>
            <a:r>
              <a:rPr lang="en-US" dirty="0"/>
              <a:t>When adding functionality…</a:t>
            </a:r>
          </a:p>
          <a:p>
            <a:pPr lvl="1">
              <a:spcBef>
                <a:spcPts val="1000"/>
              </a:spcBef>
            </a:pPr>
            <a:r>
              <a:rPr lang="en-US" sz="3200" dirty="0"/>
              <a:t>Example: Add spending limit property to customer</a:t>
            </a:r>
          </a:p>
          <a:p>
            <a:pPr lvl="1">
              <a:spcBef>
                <a:spcPts val="1000"/>
              </a:spcBef>
            </a:pPr>
            <a:r>
              <a:rPr lang="en-US" sz="3200" dirty="0"/>
              <a:t>Versioning not always required</a:t>
            </a:r>
          </a:p>
          <a:p>
            <a:pPr lvl="1">
              <a:spcBef>
                <a:spcPts val="1000"/>
              </a:spcBef>
            </a:pPr>
            <a:r>
              <a:rPr lang="en-US" sz="3200" dirty="0"/>
              <a:t>Add the new property and clients can typically ignore it</a:t>
            </a:r>
          </a:p>
          <a:p>
            <a:pPr>
              <a:spcBef>
                <a:spcPts val="1000"/>
              </a:spcBef>
            </a:pPr>
            <a:r>
              <a:rPr lang="en-US" dirty="0"/>
              <a:t>Changing functionality</a:t>
            </a:r>
          </a:p>
          <a:p>
            <a:pPr lvl="1">
              <a:spcBef>
                <a:spcPts val="1000"/>
              </a:spcBef>
            </a:pPr>
            <a:r>
              <a:rPr lang="en-US" sz="3200" dirty="0"/>
              <a:t>Removing or renaming resource content</a:t>
            </a:r>
          </a:p>
          <a:p>
            <a:pPr lvl="1">
              <a:spcBef>
                <a:spcPts val="1000"/>
              </a:spcBef>
            </a:pPr>
            <a:r>
              <a:rPr lang="en-US" sz="3200" dirty="0"/>
              <a:t>Breaking change</a:t>
            </a:r>
          </a:p>
          <a:p>
            <a:pPr lvl="1">
              <a:spcBef>
                <a:spcPts val="1000"/>
              </a:spcBef>
            </a:pPr>
            <a:r>
              <a:rPr lang="en-US" sz="3200" dirty="0"/>
              <a:t>Consider most appropriate versioning pattern</a:t>
            </a:r>
          </a:p>
        </p:txBody>
      </p:sp>
      <p:sp>
        <p:nvSpPr>
          <p:cNvPr id="17" name="Title 16"/>
          <p:cNvSpPr>
            <a:spLocks noGrp="1"/>
          </p:cNvSpPr>
          <p:nvPr>
            <p:ph type="title"/>
          </p:nvPr>
        </p:nvSpPr>
        <p:spPr/>
        <p:txBody>
          <a:bodyPr/>
          <a:lstStyle/>
          <a:p>
            <a:r>
              <a:rPr lang="en-US" dirty="0"/>
              <a:t>When to Version?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93392" y="0"/>
            <a:ext cx="2243083" cy="1495856"/>
          </a:xfrm>
          <a:prstGeom prst="rect">
            <a:avLst/>
          </a:prstGeom>
        </p:spPr>
      </p:pic>
    </p:spTree>
    <p:extLst>
      <p:ext uri="{BB962C8B-B14F-4D97-AF65-F5344CB8AC3E}">
        <p14:creationId xmlns:p14="http://schemas.microsoft.com/office/powerpoint/2010/main" val="1135577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Versioning Examples</a:t>
            </a:r>
          </a:p>
        </p:txBody>
      </p:sp>
      <p:graphicFrame>
        <p:nvGraphicFramePr>
          <p:cNvPr id="3" name="Table 2"/>
          <p:cNvGraphicFramePr>
            <a:graphicFrameLocks noGrp="1"/>
          </p:cNvGraphicFramePr>
          <p:nvPr>
            <p:extLst/>
          </p:nvPr>
        </p:nvGraphicFramePr>
        <p:xfrm>
          <a:off x="427037" y="1248454"/>
          <a:ext cx="11430000" cy="2651760"/>
        </p:xfrm>
        <a:graphic>
          <a:graphicData uri="http://schemas.openxmlformats.org/drawingml/2006/table">
            <a:tbl>
              <a:tblPr firstRow="1" bandRow="1">
                <a:tableStyleId>{7DF18680-E054-41AD-8BC1-D1AEF772440D}</a:tableStyleId>
              </a:tblPr>
              <a:tblGrid>
                <a:gridCol w="16764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7620000">
                  <a:extLst>
                    <a:ext uri="{9D8B030D-6E8A-4147-A177-3AD203B41FA5}">
                      <a16:colId xmlns:a16="http://schemas.microsoft.com/office/drawing/2014/main" val="20002"/>
                    </a:ext>
                  </a:extLst>
                </a:gridCol>
              </a:tblGrid>
              <a:tr h="370840">
                <a:tc>
                  <a:txBody>
                    <a:bodyPr/>
                    <a:lstStyle/>
                    <a:p>
                      <a:r>
                        <a:rPr lang="en-US" sz="2400" dirty="0"/>
                        <a:t>API</a:t>
                      </a:r>
                    </a:p>
                  </a:txBody>
                  <a:tcPr/>
                </a:tc>
                <a:tc>
                  <a:txBody>
                    <a:bodyPr/>
                    <a:lstStyle/>
                    <a:p>
                      <a:r>
                        <a:rPr lang="en-US" sz="2400" dirty="0"/>
                        <a:t>Pattern</a:t>
                      </a:r>
                    </a:p>
                  </a:txBody>
                  <a:tcPr/>
                </a:tc>
                <a:tc>
                  <a:txBody>
                    <a:bodyPr/>
                    <a:lstStyle/>
                    <a:p>
                      <a:r>
                        <a:rPr lang="en-US" sz="2400" dirty="0"/>
                        <a:t>Example</a:t>
                      </a:r>
                    </a:p>
                  </a:txBody>
                  <a:tcPr/>
                </a:tc>
                <a:extLst>
                  <a:ext uri="{0D108BD9-81ED-4DB2-BD59-A6C34878D82A}">
                    <a16:rowId xmlns:a16="http://schemas.microsoft.com/office/drawing/2014/main" val="10000"/>
                  </a:ext>
                </a:extLst>
              </a:tr>
              <a:tr h="370840">
                <a:tc>
                  <a:txBody>
                    <a:bodyPr/>
                    <a:lstStyle/>
                    <a:p>
                      <a:r>
                        <a:rPr lang="en-US" sz="2400" dirty="0"/>
                        <a:t>Tumbler</a:t>
                      </a:r>
                    </a:p>
                  </a:txBody>
                  <a:tcPr/>
                </a:tc>
                <a:tc>
                  <a:txBody>
                    <a:bodyPr/>
                    <a:lstStyle/>
                    <a:p>
                      <a:r>
                        <a:rPr lang="en-US" sz="2400" dirty="0"/>
                        <a:t>URI Path</a:t>
                      </a:r>
                    </a:p>
                  </a:txBody>
                  <a:tcPr/>
                </a:tc>
                <a:tc>
                  <a:txBody>
                    <a:bodyPr/>
                    <a:lstStyle/>
                    <a:p>
                      <a:r>
                        <a:rPr lang="en-US" sz="2400" dirty="0"/>
                        <a:t>http://api.tumbler.com/v2/user</a:t>
                      </a:r>
                    </a:p>
                  </a:txBody>
                  <a:tcPr/>
                </a:tc>
                <a:extLst>
                  <a:ext uri="{0D108BD9-81ED-4DB2-BD59-A6C34878D82A}">
                    <a16:rowId xmlns:a16="http://schemas.microsoft.com/office/drawing/2014/main" val="10001"/>
                  </a:ext>
                </a:extLst>
              </a:tr>
              <a:tr h="370840">
                <a:tc>
                  <a:txBody>
                    <a:bodyPr/>
                    <a:lstStyle/>
                    <a:p>
                      <a:r>
                        <a:rPr lang="en-US" sz="2400" dirty="0"/>
                        <a:t>Netflix</a:t>
                      </a:r>
                    </a:p>
                  </a:txBody>
                  <a:tcPr/>
                </a:tc>
                <a:tc>
                  <a:txBody>
                    <a:bodyPr/>
                    <a:lstStyle/>
                    <a:p>
                      <a:r>
                        <a:rPr lang="en-US" sz="2400" dirty="0"/>
                        <a:t>URI Parameter</a:t>
                      </a:r>
                    </a:p>
                  </a:txBody>
                  <a:tcPr/>
                </a:tc>
                <a:tc>
                  <a:txBody>
                    <a:bodyPr/>
                    <a:lstStyle/>
                    <a:p>
                      <a:r>
                        <a:rPr lang="en-US" sz="2400" dirty="0"/>
                        <a:t>http://api.netflix.com/catalog/titles/series/123?v=1.5</a:t>
                      </a:r>
                    </a:p>
                  </a:txBody>
                  <a:tcPr/>
                </a:tc>
                <a:extLst>
                  <a:ext uri="{0D108BD9-81ED-4DB2-BD59-A6C34878D82A}">
                    <a16:rowId xmlns:a16="http://schemas.microsoft.com/office/drawing/2014/main" val="10002"/>
                  </a:ext>
                </a:extLst>
              </a:tr>
              <a:tr h="370840">
                <a:tc>
                  <a:txBody>
                    <a:bodyPr/>
                    <a:lstStyle/>
                    <a:p>
                      <a:r>
                        <a:rPr lang="en-US" sz="2400" dirty="0"/>
                        <a:t>GitHub</a:t>
                      </a:r>
                    </a:p>
                  </a:txBody>
                  <a:tcPr/>
                </a:tc>
                <a:tc>
                  <a:txBody>
                    <a:bodyPr/>
                    <a:lstStyle/>
                    <a:p>
                      <a:r>
                        <a:rPr lang="en-US" sz="2400" dirty="0"/>
                        <a:t>Media Type</a:t>
                      </a:r>
                    </a:p>
                  </a:txBody>
                  <a:tcPr/>
                </a:tc>
                <a:tc>
                  <a:txBody>
                    <a:bodyPr/>
                    <a:lstStyle/>
                    <a:p>
                      <a:r>
                        <a:rPr lang="en-US" sz="2400" dirty="0"/>
                        <a:t>Content</a:t>
                      </a:r>
                      <a:r>
                        <a:rPr lang="en-US" sz="2400" baseline="0" dirty="0"/>
                        <a:t> Type: application/vnd.github.1.param+json</a:t>
                      </a:r>
                      <a:endParaRPr lang="en-US" sz="2400" dirty="0"/>
                    </a:p>
                  </a:txBody>
                  <a:tcPr/>
                </a:tc>
                <a:extLst>
                  <a:ext uri="{0D108BD9-81ED-4DB2-BD59-A6C34878D82A}">
                    <a16:rowId xmlns:a16="http://schemas.microsoft.com/office/drawing/2014/main" val="10003"/>
                  </a:ext>
                </a:extLst>
              </a:tr>
              <a:tr h="370840">
                <a:tc>
                  <a:txBody>
                    <a:bodyPr/>
                    <a:lstStyle/>
                    <a:p>
                      <a:r>
                        <a:rPr lang="en-US" sz="2400" dirty="0"/>
                        <a:t>Azure</a:t>
                      </a:r>
                    </a:p>
                  </a:txBody>
                  <a:tcPr/>
                </a:tc>
                <a:tc>
                  <a:txBody>
                    <a:bodyPr/>
                    <a:lstStyle/>
                    <a:p>
                      <a:r>
                        <a:rPr lang="en-US" sz="2400" dirty="0"/>
                        <a:t>Request Header</a:t>
                      </a:r>
                    </a:p>
                  </a:txBody>
                  <a:tcPr/>
                </a:tc>
                <a:tc>
                  <a:txBody>
                    <a:bodyPr/>
                    <a:lstStyle/>
                    <a:p>
                      <a:r>
                        <a:rPr lang="en-US" sz="2400" dirty="0"/>
                        <a:t>x-</a:t>
                      </a:r>
                      <a:r>
                        <a:rPr lang="en-US" sz="2400" dirty="0" err="1"/>
                        <a:t>ms</a:t>
                      </a:r>
                      <a:r>
                        <a:rPr lang="en-US" sz="2400" dirty="0"/>
                        <a:t>-version: 2015-01-01</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1005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55208" y="2825691"/>
            <a:ext cx="12161837" cy="3356816"/>
          </a:xfrm>
        </p:spPr>
        <p:txBody>
          <a:bodyPr/>
          <a:lstStyle/>
          <a:p>
            <a:pPr>
              <a:spcBef>
                <a:spcPts val="1000"/>
              </a:spcBef>
            </a:pPr>
            <a:r>
              <a:rPr lang="en-US" dirty="0"/>
              <a:t>Popular approach</a:t>
            </a:r>
          </a:p>
          <a:p>
            <a:pPr>
              <a:spcBef>
                <a:spcPts val="1000"/>
              </a:spcBef>
            </a:pPr>
            <a:r>
              <a:rPr lang="en-US" dirty="0"/>
              <a:t>Include version number in URI path</a:t>
            </a:r>
          </a:p>
          <a:p>
            <a:pPr>
              <a:spcBef>
                <a:spcPts val="1000"/>
              </a:spcBef>
            </a:pPr>
            <a:r>
              <a:rPr lang="en-US" dirty="0"/>
              <a:t>Can support large-scale API changes</a:t>
            </a:r>
          </a:p>
          <a:p>
            <a:pPr>
              <a:spcBef>
                <a:spcPts val="1000"/>
              </a:spcBef>
            </a:pPr>
            <a:r>
              <a:rPr lang="en-US" dirty="0"/>
              <a:t>Everything after version number open to change</a:t>
            </a:r>
          </a:p>
          <a:p>
            <a:pPr>
              <a:spcBef>
                <a:spcPts val="1000"/>
              </a:spcBef>
            </a:pPr>
            <a:endParaRPr lang="en-US" sz="3200" dirty="0"/>
          </a:p>
        </p:txBody>
      </p:sp>
      <p:sp>
        <p:nvSpPr>
          <p:cNvPr id="17" name="Title 16"/>
          <p:cNvSpPr>
            <a:spLocks noGrp="1"/>
          </p:cNvSpPr>
          <p:nvPr>
            <p:ph type="title"/>
          </p:nvPr>
        </p:nvSpPr>
        <p:spPr/>
        <p:txBody>
          <a:bodyPr/>
          <a:lstStyle/>
          <a:p>
            <a:r>
              <a:rPr lang="en-US" dirty="0"/>
              <a:t>URI Parameter Versioning Pattern</a:t>
            </a:r>
          </a:p>
        </p:txBody>
      </p:sp>
      <p:sp>
        <p:nvSpPr>
          <p:cNvPr id="8" name="Rounded Rectangle 7"/>
          <p:cNvSpPr/>
          <p:nvPr/>
        </p:nvSpPr>
        <p:spPr>
          <a:xfrm>
            <a:off x="455208" y="1531878"/>
            <a:ext cx="10182629" cy="974784"/>
          </a:xfrm>
          <a:prstGeom prst="roundRect">
            <a:avLst/>
          </a:prstGeom>
          <a:gradFill flip="none" rotWithShape="1">
            <a:gsLst>
              <a:gs pos="0">
                <a:srgbClr val="FFC211">
                  <a:lumMod val="60000"/>
                  <a:lumOff val="40000"/>
                </a:srgbClr>
              </a:gs>
              <a:gs pos="49000">
                <a:srgbClr val="FFC211">
                  <a:lumMod val="40000"/>
                  <a:lumOff val="60000"/>
                </a:srgbClr>
              </a:gs>
              <a:gs pos="100000">
                <a:srgbClr val="FFC211">
                  <a:lumMod val="60000"/>
                  <a:lumOff val="40000"/>
                </a:srgbClr>
              </a:gs>
            </a:gsLst>
            <a:lin ang="16200000" scaled="1"/>
            <a:tileRect/>
          </a:gradFill>
          <a:ln w="25400" cap="flat" cmpd="sng" algn="ctr">
            <a:noFill/>
            <a:prstDash val="solid"/>
          </a:ln>
          <a:effectLst>
            <a:reflection blurRad="6350" stA="52000" endA="300" endPos="35000" dir="5400000" sy="-100000" algn="bl" rotWithShape="0"/>
          </a:effectLst>
          <a:scene3d>
            <a:camera prst="orthographicFront"/>
            <a:lightRig rig="threePt" dir="t"/>
          </a:scene3d>
          <a:sp3d>
            <a:bevelT w="139700" prst="cross"/>
          </a:sp3d>
        </p:spPr>
        <p:txBody>
          <a:bodyPr rtlCol="0" anchor="ctr"/>
          <a:lstStyle/>
          <a:p>
            <a:pPr marL="457182" marR="0" lvl="1" indent="0" algn="l" defTabSz="914363"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Segoe"/>
                <a:ea typeface="+mn-ea"/>
                <a:cs typeface="+mn-cs"/>
              </a:rPr>
              <a:t>http://&lt;host&gt;/api/</a:t>
            </a:r>
            <a:r>
              <a:rPr kumimoji="0" lang="en-US" sz="3600" b="0" i="0" u="none" strike="noStrike" kern="0" cap="none" spc="0" normalizeH="0" baseline="0" noProof="0" dirty="0">
                <a:ln>
                  <a:noFill/>
                </a:ln>
                <a:solidFill>
                  <a:srgbClr val="C00000"/>
                </a:solidFill>
                <a:effectLst/>
                <a:uLnTx/>
                <a:uFillTx/>
                <a:latin typeface="Segoe Print" panose="02000600000000000000" pitchFamily="2" charset="0"/>
                <a:ea typeface="+mn-ea"/>
                <a:cs typeface="+mn-cs"/>
              </a:rPr>
              <a:t>v3</a:t>
            </a:r>
            <a:r>
              <a:rPr kumimoji="0" lang="en-US" sz="3600" b="0" i="0" u="none" strike="noStrike" kern="0" cap="none" spc="0" normalizeH="0" baseline="0" noProof="0" dirty="0">
                <a:ln>
                  <a:noFill/>
                </a:ln>
                <a:solidFill>
                  <a:srgbClr val="000000"/>
                </a:solidFill>
                <a:effectLst/>
                <a:uLnTx/>
                <a:uFillTx/>
                <a:latin typeface="Segoe"/>
                <a:ea typeface="+mn-ea"/>
                <a:cs typeface="+mn-cs"/>
              </a:rPr>
              <a:t>/order/1004</a:t>
            </a:r>
          </a:p>
        </p:txBody>
      </p:sp>
    </p:spTree>
    <p:extLst>
      <p:ext uri="{BB962C8B-B14F-4D97-AF65-F5344CB8AC3E}">
        <p14:creationId xmlns:p14="http://schemas.microsoft.com/office/powerpoint/2010/main" val="267461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38502" y="3040062"/>
            <a:ext cx="12161837" cy="4149854"/>
          </a:xfrm>
        </p:spPr>
        <p:txBody>
          <a:bodyPr/>
          <a:lstStyle/>
          <a:p>
            <a:pPr>
              <a:spcBef>
                <a:spcPts val="1000"/>
              </a:spcBef>
            </a:pPr>
            <a:r>
              <a:rPr lang="en-US" dirty="0"/>
              <a:t>Advantages…</a:t>
            </a:r>
          </a:p>
          <a:p>
            <a:pPr lvl="1">
              <a:spcBef>
                <a:spcPts val="1000"/>
              </a:spcBef>
            </a:pPr>
            <a:r>
              <a:rPr lang="en-US" sz="3200" dirty="0"/>
              <a:t>Simple to divide old API for backward compatibility</a:t>
            </a:r>
          </a:p>
          <a:p>
            <a:pPr>
              <a:spcBef>
                <a:spcPts val="1000"/>
              </a:spcBef>
            </a:pPr>
            <a:r>
              <a:rPr lang="en-US" dirty="0"/>
              <a:t>Drawbacks…</a:t>
            </a:r>
          </a:p>
          <a:p>
            <a:pPr lvl="1">
              <a:spcBef>
                <a:spcPts val="1000"/>
              </a:spcBef>
            </a:pPr>
            <a:r>
              <a:rPr lang="en-US" sz="3200" dirty="0"/>
              <a:t>Can end up with large amount of legacy code to support by maintaining entire code base for each version</a:t>
            </a:r>
          </a:p>
          <a:p>
            <a:pPr lvl="1">
              <a:spcBef>
                <a:spcPts val="1000"/>
              </a:spcBef>
            </a:pPr>
            <a:r>
              <a:rPr lang="en-US" sz="3200" dirty="0"/>
              <a:t>Clients must change version numbers in their code</a:t>
            </a:r>
          </a:p>
          <a:p>
            <a:pPr>
              <a:spcBef>
                <a:spcPts val="1000"/>
              </a:spcBef>
            </a:pPr>
            <a:endParaRPr lang="en-US" sz="3200" dirty="0"/>
          </a:p>
        </p:txBody>
      </p:sp>
      <p:sp>
        <p:nvSpPr>
          <p:cNvPr id="17" name="Title 16"/>
          <p:cNvSpPr>
            <a:spLocks noGrp="1"/>
          </p:cNvSpPr>
          <p:nvPr>
            <p:ph type="title"/>
          </p:nvPr>
        </p:nvSpPr>
        <p:spPr/>
        <p:txBody>
          <a:bodyPr/>
          <a:lstStyle/>
          <a:p>
            <a:r>
              <a:rPr lang="en-US" dirty="0"/>
              <a:t>URI Parameter Versioning Pattern</a:t>
            </a:r>
          </a:p>
        </p:txBody>
      </p:sp>
      <p:sp>
        <p:nvSpPr>
          <p:cNvPr id="5" name="Rounded Rectangle 4"/>
          <p:cNvSpPr/>
          <p:nvPr/>
        </p:nvSpPr>
        <p:spPr>
          <a:xfrm>
            <a:off x="455208" y="1531878"/>
            <a:ext cx="10182629" cy="974784"/>
          </a:xfrm>
          <a:prstGeom prst="roundRect">
            <a:avLst/>
          </a:prstGeom>
          <a:gradFill flip="none" rotWithShape="1">
            <a:gsLst>
              <a:gs pos="0">
                <a:srgbClr val="FFC211">
                  <a:lumMod val="60000"/>
                  <a:lumOff val="40000"/>
                </a:srgbClr>
              </a:gs>
              <a:gs pos="49000">
                <a:srgbClr val="FFC211">
                  <a:lumMod val="40000"/>
                  <a:lumOff val="60000"/>
                </a:srgbClr>
              </a:gs>
              <a:gs pos="100000">
                <a:srgbClr val="FFC211">
                  <a:lumMod val="60000"/>
                  <a:lumOff val="40000"/>
                </a:srgbClr>
              </a:gs>
            </a:gsLst>
            <a:lin ang="16200000" scaled="1"/>
            <a:tileRect/>
          </a:gradFill>
          <a:ln w="25400" cap="flat" cmpd="sng" algn="ctr">
            <a:noFill/>
            <a:prstDash val="solid"/>
          </a:ln>
          <a:effectLst>
            <a:reflection blurRad="6350" stA="52000" endA="300" endPos="35000" dir="5400000" sy="-100000" algn="bl" rotWithShape="0"/>
          </a:effectLst>
          <a:scene3d>
            <a:camera prst="orthographicFront"/>
            <a:lightRig rig="threePt" dir="t"/>
          </a:scene3d>
          <a:sp3d>
            <a:bevelT w="139700" prst="cross"/>
          </a:sp3d>
        </p:spPr>
        <p:txBody>
          <a:bodyPr rtlCol="0" anchor="ctr"/>
          <a:lstStyle/>
          <a:p>
            <a:pPr marL="457182" marR="0" lvl="1" indent="0" algn="l" defTabSz="914363"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Segoe"/>
                <a:ea typeface="+mn-ea"/>
                <a:cs typeface="+mn-cs"/>
              </a:rPr>
              <a:t>http://&lt;host&gt;/api/</a:t>
            </a:r>
            <a:r>
              <a:rPr kumimoji="0" lang="en-US" sz="3600" b="0" i="0" u="none" strike="noStrike" kern="0" cap="none" spc="0" normalizeH="0" baseline="0" noProof="0" dirty="0">
                <a:ln>
                  <a:noFill/>
                </a:ln>
                <a:solidFill>
                  <a:srgbClr val="C00000"/>
                </a:solidFill>
                <a:effectLst/>
                <a:uLnTx/>
                <a:uFillTx/>
                <a:latin typeface="Segoe Print" panose="02000600000000000000" pitchFamily="2" charset="0"/>
                <a:ea typeface="+mn-ea"/>
                <a:cs typeface="+mn-cs"/>
              </a:rPr>
              <a:t>v3</a:t>
            </a:r>
            <a:r>
              <a:rPr kumimoji="0" lang="en-US" sz="3600" b="0" i="0" u="none" strike="noStrike" kern="0" cap="none" spc="0" normalizeH="0" baseline="0" noProof="0" dirty="0">
                <a:ln>
                  <a:noFill/>
                </a:ln>
                <a:solidFill>
                  <a:srgbClr val="000000"/>
                </a:solidFill>
                <a:effectLst/>
                <a:uLnTx/>
                <a:uFillTx/>
                <a:latin typeface="Segoe"/>
                <a:ea typeface="+mn-ea"/>
                <a:cs typeface="+mn-cs"/>
              </a:rPr>
              <a:t>/order/1004</a:t>
            </a:r>
          </a:p>
        </p:txBody>
      </p:sp>
    </p:spTree>
    <p:extLst>
      <p:ext uri="{BB962C8B-B14F-4D97-AF65-F5344CB8AC3E}">
        <p14:creationId xmlns:p14="http://schemas.microsoft.com/office/powerpoint/2010/main" val="196957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#6</a:t>
            </a:r>
          </a:p>
        </p:txBody>
      </p:sp>
      <p:sp>
        <p:nvSpPr>
          <p:cNvPr id="5" name="Text Placeholder 4"/>
          <p:cNvSpPr>
            <a:spLocks noGrp="1"/>
          </p:cNvSpPr>
          <p:nvPr>
            <p:ph type="body" sz="quarter" idx="12"/>
          </p:nvPr>
        </p:nvSpPr>
        <p:spPr>
          <a:xfrm>
            <a:off x="274639" y="4685507"/>
            <a:ext cx="8153398" cy="1829593"/>
          </a:xfrm>
        </p:spPr>
        <p:txBody>
          <a:bodyPr/>
          <a:lstStyle/>
          <a:p>
            <a:r>
              <a:rPr lang="en-US" dirty="0"/>
              <a:t>Versioning with Route Parameter</a:t>
            </a:r>
          </a:p>
          <a:p>
            <a:r>
              <a:rPr lang="en-US" sz="2800" dirty="0"/>
              <a:t> </a:t>
            </a:r>
          </a:p>
        </p:txBody>
      </p:sp>
    </p:spTree>
    <p:extLst>
      <p:ext uri="{BB962C8B-B14F-4D97-AF65-F5344CB8AC3E}">
        <p14:creationId xmlns:p14="http://schemas.microsoft.com/office/powerpoint/2010/main" val="2805155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3146800"/>
            <a:ext cx="12161837" cy="1864100"/>
          </a:xfrm>
        </p:spPr>
        <p:txBody>
          <a:bodyPr/>
          <a:lstStyle/>
          <a:p>
            <a:pPr>
              <a:spcBef>
                <a:spcPts val="1000"/>
              </a:spcBef>
            </a:pPr>
            <a:r>
              <a:rPr lang="en-US" dirty="0"/>
              <a:t>Add version number as </a:t>
            </a:r>
            <a:r>
              <a:rPr lang="en-US" dirty="0">
                <a:solidFill>
                  <a:srgbClr val="FFFF00"/>
                </a:solidFill>
                <a:latin typeface="Segoe Print" panose="02000600000000000000" pitchFamily="2" charset="0"/>
              </a:rPr>
              <a:t>optional</a:t>
            </a:r>
            <a:r>
              <a:rPr lang="en-US" dirty="0"/>
              <a:t> </a:t>
            </a:r>
            <a:r>
              <a:rPr lang="en-US" dirty="0">
                <a:solidFill>
                  <a:srgbClr val="FFFF00"/>
                </a:solidFill>
                <a:latin typeface="Segoe Print" panose="02000600000000000000" pitchFamily="2" charset="0"/>
              </a:rPr>
              <a:t>query string parameter </a:t>
            </a:r>
            <a:r>
              <a:rPr lang="en-US" dirty="0"/>
              <a:t>to URI</a:t>
            </a:r>
          </a:p>
          <a:p>
            <a:pPr>
              <a:spcBef>
                <a:spcPts val="1000"/>
              </a:spcBef>
            </a:pPr>
            <a:endParaRPr lang="en-US" sz="3200" dirty="0"/>
          </a:p>
        </p:txBody>
      </p:sp>
      <p:sp>
        <p:nvSpPr>
          <p:cNvPr id="17" name="Title 16"/>
          <p:cNvSpPr>
            <a:spLocks noGrp="1"/>
          </p:cNvSpPr>
          <p:nvPr>
            <p:ph type="title"/>
          </p:nvPr>
        </p:nvSpPr>
        <p:spPr/>
        <p:txBody>
          <a:bodyPr/>
          <a:lstStyle/>
          <a:p>
            <a:r>
              <a:rPr lang="en-US" dirty="0"/>
              <a:t>Query String Versioning Pattern</a:t>
            </a:r>
          </a:p>
        </p:txBody>
      </p:sp>
      <p:sp>
        <p:nvSpPr>
          <p:cNvPr id="8" name="Rounded Rectangle 7"/>
          <p:cNvSpPr/>
          <p:nvPr/>
        </p:nvSpPr>
        <p:spPr>
          <a:xfrm>
            <a:off x="611982" y="1620851"/>
            <a:ext cx="9340055" cy="962011"/>
          </a:xfrm>
          <a:prstGeom prst="roundRect">
            <a:avLst/>
          </a:prstGeom>
          <a:gradFill flip="none" rotWithShape="1">
            <a:gsLst>
              <a:gs pos="0">
                <a:srgbClr val="FFC211">
                  <a:lumMod val="60000"/>
                  <a:lumOff val="40000"/>
                </a:srgbClr>
              </a:gs>
              <a:gs pos="49000">
                <a:srgbClr val="FFC211">
                  <a:lumMod val="40000"/>
                  <a:lumOff val="60000"/>
                </a:srgbClr>
              </a:gs>
              <a:gs pos="100000">
                <a:srgbClr val="FFC211">
                  <a:lumMod val="60000"/>
                  <a:lumOff val="40000"/>
                </a:srgbClr>
              </a:gs>
            </a:gsLst>
            <a:lin ang="16200000" scaled="1"/>
            <a:tileRect/>
          </a:gradFill>
          <a:ln w="25400" cap="flat" cmpd="sng" algn="ctr">
            <a:noFill/>
            <a:prstDash val="solid"/>
          </a:ln>
          <a:effectLst>
            <a:reflection blurRad="6350" stA="52000" endA="300" endPos="35000" dir="5400000" sy="-100000" algn="bl" rotWithShape="0"/>
          </a:effectLst>
          <a:scene3d>
            <a:camera prst="orthographicFront"/>
            <a:lightRig rig="threePt" dir="t"/>
          </a:scene3d>
          <a:sp3d>
            <a:bevelT w="139700" prst="cross"/>
          </a:sp3d>
        </p:spPr>
        <p:txBody>
          <a:bodyPr rtlCol="0" anchor="ct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a:ea typeface="+mn-ea"/>
                <a:cs typeface="+mn-cs"/>
              </a:rPr>
              <a:t>http://&lt;host&gt;/api/order/1004</a:t>
            </a:r>
            <a:r>
              <a:rPr kumimoji="0" lang="en-US" sz="3600" b="0" i="0" u="none" strike="noStrike" kern="1200" cap="none" spc="0" normalizeH="0" baseline="0" noProof="0" dirty="0">
                <a:ln>
                  <a:noFill/>
                </a:ln>
                <a:solidFill>
                  <a:srgbClr val="C00000"/>
                </a:solidFill>
                <a:effectLst/>
                <a:uLnTx/>
                <a:uFillTx/>
                <a:latin typeface="Segoe Print" panose="02000600000000000000" pitchFamily="2" charset="0"/>
                <a:ea typeface="+mn-ea"/>
                <a:cs typeface="+mn-cs"/>
              </a:rPr>
              <a:t>?v=3</a:t>
            </a:r>
            <a:endParaRPr kumimoji="0" lang="en-US" sz="3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7533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771155"/>
            <a:ext cx="12161837" cy="4703852"/>
          </a:xfrm>
        </p:spPr>
        <p:txBody>
          <a:bodyPr/>
          <a:lstStyle/>
          <a:p>
            <a:pPr>
              <a:spcBef>
                <a:spcPts val="1000"/>
              </a:spcBef>
            </a:pPr>
            <a:r>
              <a:rPr lang="en-US" dirty="0"/>
              <a:t>Advantages…</a:t>
            </a:r>
          </a:p>
          <a:p>
            <a:pPr lvl="1">
              <a:spcBef>
                <a:spcPts val="1000"/>
              </a:spcBef>
            </a:pPr>
            <a:r>
              <a:rPr lang="en-US" sz="3200" dirty="0"/>
              <a:t>Without version parameter, consumers always get latest version of API</a:t>
            </a:r>
          </a:p>
          <a:p>
            <a:pPr lvl="1">
              <a:spcBef>
                <a:spcPts val="1000"/>
              </a:spcBef>
            </a:pPr>
            <a:r>
              <a:rPr lang="en-US" sz="3200" dirty="0"/>
              <a:t>Users always stay current by not adding version number</a:t>
            </a:r>
          </a:p>
          <a:p>
            <a:pPr>
              <a:spcBef>
                <a:spcPts val="1000"/>
              </a:spcBef>
            </a:pPr>
            <a:r>
              <a:rPr lang="en-US" sz="4800" dirty="0"/>
              <a:t>Drawbacks…</a:t>
            </a:r>
          </a:p>
          <a:p>
            <a:pPr lvl="1">
              <a:spcBef>
                <a:spcPts val="1000"/>
              </a:spcBef>
            </a:pPr>
            <a:r>
              <a:rPr lang="en-US" sz="3200" dirty="0"/>
              <a:t>Surprise breakage can occur when clients do not keep up with API changes</a:t>
            </a:r>
          </a:p>
          <a:p>
            <a:pPr>
              <a:spcBef>
                <a:spcPts val="1000"/>
              </a:spcBef>
            </a:pPr>
            <a:endParaRPr lang="en-US" sz="3200" dirty="0"/>
          </a:p>
        </p:txBody>
      </p:sp>
      <p:sp>
        <p:nvSpPr>
          <p:cNvPr id="17" name="Title 16"/>
          <p:cNvSpPr>
            <a:spLocks noGrp="1"/>
          </p:cNvSpPr>
          <p:nvPr>
            <p:ph type="title"/>
          </p:nvPr>
        </p:nvSpPr>
        <p:spPr/>
        <p:txBody>
          <a:bodyPr/>
          <a:lstStyle/>
          <a:p>
            <a:r>
              <a:rPr lang="en-US" dirty="0"/>
              <a:t>Query String Versioning Pattern</a:t>
            </a:r>
          </a:p>
        </p:txBody>
      </p:sp>
      <p:sp>
        <p:nvSpPr>
          <p:cNvPr id="10" name="Rounded Rectangle 9"/>
          <p:cNvSpPr/>
          <p:nvPr/>
        </p:nvSpPr>
        <p:spPr>
          <a:xfrm>
            <a:off x="344531" y="1309696"/>
            <a:ext cx="10902906" cy="1196966"/>
          </a:xfrm>
          <a:prstGeom prst="roundRect">
            <a:avLst/>
          </a:prstGeom>
          <a:gradFill flip="none" rotWithShape="1">
            <a:gsLst>
              <a:gs pos="0">
                <a:srgbClr val="FFC211">
                  <a:lumMod val="60000"/>
                  <a:lumOff val="40000"/>
                </a:srgbClr>
              </a:gs>
              <a:gs pos="49000">
                <a:srgbClr val="FFC211">
                  <a:lumMod val="40000"/>
                  <a:lumOff val="60000"/>
                </a:srgbClr>
              </a:gs>
              <a:gs pos="100000">
                <a:srgbClr val="FFC211">
                  <a:lumMod val="60000"/>
                  <a:lumOff val="40000"/>
                </a:srgbClr>
              </a:gs>
            </a:gsLst>
            <a:lin ang="16200000" scaled="1"/>
            <a:tileRect/>
          </a:gradFill>
          <a:ln w="25400" cap="flat" cmpd="sng" algn="ctr">
            <a:noFill/>
            <a:prstDash val="solid"/>
          </a:ln>
          <a:effectLst>
            <a:reflection blurRad="6350" stA="52000" endA="300" endPos="35000" dir="5400000" sy="-100000" algn="bl" rotWithShape="0"/>
          </a:effectLst>
          <a:scene3d>
            <a:camera prst="orthographicFront"/>
            <a:lightRig rig="threePt" dir="t"/>
          </a:scene3d>
          <a:sp3d>
            <a:bevelT w="139700" prst="cross"/>
          </a:sp3d>
        </p:spPr>
        <p:txBody>
          <a:bodyPr rtlCol="0" anchor="ctr"/>
          <a:lstStyle/>
          <a:p>
            <a:pPr marL="457182" marR="0" lvl="1" indent="0" algn="l" defTabSz="914363"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Segoe"/>
                <a:ea typeface="+mn-ea"/>
                <a:cs typeface="+mn-cs"/>
              </a:rPr>
              <a:t>http://&lt;host&gt;/api/order/1004     </a:t>
            </a:r>
            <a:r>
              <a:rPr kumimoji="0" lang="en-US" sz="2800" b="0" i="0" u="none" strike="noStrike" kern="0" cap="none" spc="0" normalizeH="0" baseline="0" noProof="0" dirty="0">
                <a:ln>
                  <a:noFill/>
                </a:ln>
                <a:solidFill>
                  <a:srgbClr val="C00000"/>
                </a:solidFill>
                <a:effectLst/>
                <a:uLnTx/>
                <a:uFillTx/>
                <a:latin typeface="Segoe Print" panose="02000600000000000000" pitchFamily="2" charset="0"/>
                <a:ea typeface="+mn-ea"/>
                <a:cs typeface="+mn-cs"/>
                <a:sym typeface="Wingdings" panose="05000000000000000000" pitchFamily="2" charset="2"/>
              </a:rPr>
              <a:t> Current Version, ver. 4</a:t>
            </a:r>
            <a:endParaRPr kumimoji="0" lang="en-US" sz="2800" b="0" i="0" u="none" strike="noStrike" kern="0" cap="none" spc="0" normalizeH="0" baseline="0" noProof="0" dirty="0">
              <a:ln>
                <a:noFill/>
              </a:ln>
              <a:solidFill>
                <a:srgbClr val="C00000"/>
              </a:solidFill>
              <a:effectLst/>
              <a:uLnTx/>
              <a:uFillTx/>
              <a:latin typeface="Segoe Print" panose="02000600000000000000" pitchFamily="2" charset="0"/>
              <a:ea typeface="+mn-ea"/>
              <a:cs typeface="+mn-cs"/>
            </a:endParaRPr>
          </a:p>
          <a:p>
            <a:pPr marL="457182" marR="0" lvl="1" indent="0" algn="l" defTabSz="914363"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Segoe"/>
                <a:ea typeface="+mn-ea"/>
                <a:cs typeface="+mn-cs"/>
              </a:rPr>
              <a:t>http://&lt;host&gt;/api/order/1004</a:t>
            </a:r>
            <a:r>
              <a:rPr kumimoji="0" lang="en-US" sz="2800" b="0" i="0" u="none" strike="noStrike" kern="0" cap="none" spc="0" normalizeH="0" baseline="0" noProof="0" dirty="0">
                <a:ln>
                  <a:noFill/>
                </a:ln>
                <a:solidFill>
                  <a:srgbClr val="C00000"/>
                </a:solidFill>
                <a:effectLst/>
                <a:uLnTx/>
                <a:uFillTx/>
                <a:latin typeface="Segoe Print" panose="02000600000000000000" pitchFamily="2" charset="0"/>
                <a:ea typeface="+mn-ea"/>
                <a:cs typeface="+mn-cs"/>
              </a:rPr>
              <a:t>?v=3</a:t>
            </a:r>
            <a:endParaRPr kumimoji="0" lang="en-US" sz="2800" b="0" i="0" u="none" strike="noStrike" kern="0" cap="none" spc="0" normalizeH="0" baseline="0" noProof="0" dirty="0">
              <a:ln>
                <a:noFill/>
              </a:ln>
              <a:solidFill>
                <a:srgbClr val="000000"/>
              </a:solidFill>
              <a:effectLst/>
              <a:uLnTx/>
              <a:uFillTx/>
              <a:latin typeface="Segoe"/>
              <a:ea typeface="+mn-ea"/>
              <a:cs typeface="+mn-cs"/>
            </a:endParaRPr>
          </a:p>
        </p:txBody>
      </p:sp>
    </p:spTree>
    <p:extLst>
      <p:ext uri="{BB962C8B-B14F-4D97-AF65-F5344CB8AC3E}">
        <p14:creationId xmlns:p14="http://schemas.microsoft.com/office/powerpoint/2010/main" val="389764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dirty="0"/>
              <a:t>What are all of the REST API request types?</a:t>
            </a:r>
          </a:p>
        </p:txBody>
      </p:sp>
    </p:spTree>
    <p:extLst>
      <p:ext uri="{BB962C8B-B14F-4D97-AF65-F5344CB8AC3E}">
        <p14:creationId xmlns:p14="http://schemas.microsoft.com/office/powerpoint/2010/main" val="2464464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7" y="1212851"/>
            <a:ext cx="12161837" cy="4447371"/>
          </a:xfrm>
        </p:spPr>
        <p:txBody>
          <a:bodyPr/>
          <a:lstStyle/>
          <a:p>
            <a:pPr>
              <a:spcBef>
                <a:spcPts val="1000"/>
              </a:spcBef>
            </a:pPr>
            <a:r>
              <a:rPr lang="en-US" dirty="0"/>
              <a:t>Version with </a:t>
            </a:r>
            <a:r>
              <a:rPr lang="en-US" dirty="0">
                <a:solidFill>
                  <a:srgbClr val="FFFF00"/>
                </a:solidFill>
                <a:latin typeface="Segoe Print" panose="02000600000000000000" pitchFamily="2" charset="0"/>
              </a:rPr>
              <a:t>header parameter </a:t>
            </a:r>
            <a:r>
              <a:rPr lang="en-US" dirty="0"/>
              <a:t>in Accept Header</a:t>
            </a:r>
          </a:p>
          <a:p>
            <a:pPr>
              <a:spcBef>
                <a:spcPts val="1000"/>
              </a:spcBef>
            </a:pPr>
            <a:r>
              <a:rPr lang="en-US" dirty="0"/>
              <a:t>Accept Header generally defines acceptable Content Types (data formats) for response that client supports</a:t>
            </a:r>
          </a:p>
          <a:p>
            <a:pPr>
              <a:spcBef>
                <a:spcPts val="1000"/>
              </a:spcBef>
            </a:pPr>
            <a:endParaRPr lang="en-US" dirty="0"/>
          </a:p>
          <a:p>
            <a:pPr>
              <a:spcBef>
                <a:spcPts val="1000"/>
              </a:spcBef>
            </a:pPr>
            <a:r>
              <a:rPr lang="en-US" dirty="0"/>
              <a:t>But, can send additional parameters inside Accept Header to define other request aspects, such as version</a:t>
            </a:r>
          </a:p>
        </p:txBody>
      </p:sp>
      <p:sp>
        <p:nvSpPr>
          <p:cNvPr id="17" name="Title 16"/>
          <p:cNvSpPr>
            <a:spLocks noGrp="1"/>
          </p:cNvSpPr>
          <p:nvPr>
            <p:ph type="title"/>
          </p:nvPr>
        </p:nvSpPr>
        <p:spPr/>
        <p:txBody>
          <a:bodyPr/>
          <a:lstStyle/>
          <a:p>
            <a:r>
              <a:rPr lang="en-US" dirty="0"/>
              <a:t>Accept Header Parameter Pattern</a:t>
            </a:r>
          </a:p>
        </p:txBody>
      </p:sp>
      <p:sp>
        <p:nvSpPr>
          <p:cNvPr id="9" name="Rounded Rectangle 8"/>
          <p:cNvSpPr/>
          <p:nvPr/>
        </p:nvSpPr>
        <p:spPr>
          <a:xfrm>
            <a:off x="2713037" y="5148147"/>
            <a:ext cx="8245251" cy="1024149"/>
          </a:xfrm>
          <a:prstGeom prst="roundRect">
            <a:avLst/>
          </a:prstGeom>
          <a:gradFill flip="none" rotWithShape="1">
            <a:gsLst>
              <a:gs pos="0">
                <a:srgbClr val="FFC211">
                  <a:lumMod val="60000"/>
                  <a:lumOff val="40000"/>
                </a:srgbClr>
              </a:gs>
              <a:gs pos="49000">
                <a:srgbClr val="FFC211">
                  <a:lumMod val="40000"/>
                  <a:lumOff val="60000"/>
                </a:srgbClr>
              </a:gs>
              <a:gs pos="100000">
                <a:srgbClr val="FFC211">
                  <a:lumMod val="60000"/>
                  <a:lumOff val="40000"/>
                </a:srgbClr>
              </a:gs>
            </a:gsLst>
            <a:lin ang="16200000" scaled="1"/>
            <a:tileRect/>
          </a:gradFill>
          <a:ln w="25400" cap="flat" cmpd="sng" algn="ctr">
            <a:noFill/>
            <a:prstDash val="solid"/>
          </a:ln>
          <a:effectLst>
            <a:reflection blurRad="6350" stA="52000" endA="300" endPos="35000" dir="5400000" sy="-100000" algn="bl" rotWithShape="0"/>
          </a:effectLst>
          <a:scene3d>
            <a:camera prst="orthographicFront"/>
            <a:lightRig rig="threePt" dir="t"/>
          </a:scene3d>
          <a:sp3d>
            <a:bevelT w="139700" prst="cross"/>
          </a:sp3d>
        </p:spPr>
        <p:txBody>
          <a:bodyPr rtlCol="0" anchor="ctr"/>
          <a:lstStyle/>
          <a:p>
            <a:pPr marL="457182" marR="0" lvl="1" indent="0" algn="l"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a:ea typeface="+mn-ea"/>
                <a:cs typeface="+mn-cs"/>
              </a:rPr>
              <a:t>GET /</a:t>
            </a:r>
            <a:r>
              <a:rPr kumimoji="0" lang="en-US" sz="1800" b="0" i="0" u="none" strike="noStrike" kern="0" cap="none" spc="0" normalizeH="0" baseline="0" noProof="0" dirty="0" err="1">
                <a:ln>
                  <a:noFill/>
                </a:ln>
                <a:solidFill>
                  <a:srgbClr val="000000"/>
                </a:solidFill>
                <a:effectLst/>
                <a:uLnTx/>
                <a:uFillTx/>
                <a:latin typeface="Segoe"/>
                <a:ea typeface="+mn-ea"/>
                <a:cs typeface="+mn-cs"/>
              </a:rPr>
              <a:t>api</a:t>
            </a:r>
            <a:r>
              <a:rPr kumimoji="0" lang="en-US" sz="1800" b="0" i="0" u="none" strike="noStrike" kern="0" cap="none" spc="0" normalizeH="0" baseline="0" noProof="0" dirty="0">
                <a:ln>
                  <a:noFill/>
                </a:ln>
                <a:solidFill>
                  <a:srgbClr val="000000"/>
                </a:solidFill>
                <a:effectLst/>
                <a:uLnTx/>
                <a:uFillTx/>
                <a:latin typeface="Segoe"/>
                <a:ea typeface="+mn-ea"/>
                <a:cs typeface="+mn-cs"/>
              </a:rPr>
              <a:t>/Order/1004</a:t>
            </a:r>
          </a:p>
          <a:p>
            <a:pPr marL="457182" marR="0" lvl="1" indent="0" algn="l"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a:ea typeface="+mn-ea"/>
                <a:cs typeface="+mn-cs"/>
              </a:rPr>
              <a:t>Host: Http://&lt;host&gt;</a:t>
            </a:r>
          </a:p>
          <a:p>
            <a:pPr marL="457182" marR="0" lvl="1" indent="0" algn="l"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a:ea typeface="+mn-ea"/>
                <a:cs typeface="+mn-cs"/>
              </a:rPr>
              <a:t>Accept: application/</a:t>
            </a:r>
            <a:r>
              <a:rPr kumimoji="0" lang="en-US" sz="1800" b="0" i="0" u="none" strike="noStrike" kern="0" cap="none" spc="0" normalizeH="0" baseline="0" noProof="0" dirty="0" err="1">
                <a:ln>
                  <a:noFill/>
                </a:ln>
                <a:solidFill>
                  <a:srgbClr val="000000"/>
                </a:solidFill>
                <a:effectLst/>
                <a:uLnTx/>
                <a:uFillTx/>
                <a:latin typeface="Segoe"/>
                <a:ea typeface="+mn-ea"/>
                <a:cs typeface="+mn-cs"/>
              </a:rPr>
              <a:t>json;</a:t>
            </a:r>
            <a:r>
              <a:rPr kumimoji="0" lang="en-US" sz="1800" b="0" i="0" u="none" strike="noStrike" kern="0" cap="none" spc="0" normalizeH="0" baseline="0" noProof="0" dirty="0" err="1">
                <a:ln>
                  <a:noFill/>
                </a:ln>
                <a:solidFill>
                  <a:srgbClr val="C00000"/>
                </a:solidFill>
                <a:effectLst/>
                <a:uLnTx/>
                <a:uFillTx/>
                <a:latin typeface="Segoe Print" panose="02000600000000000000" pitchFamily="2" charset="0"/>
                <a:ea typeface="+mn-ea"/>
                <a:cs typeface="+mn-cs"/>
              </a:rPr>
              <a:t>version</a:t>
            </a:r>
            <a:r>
              <a:rPr kumimoji="0" lang="en-US" sz="1800" b="0" i="0" u="none" strike="noStrike" kern="0" cap="none" spc="0" normalizeH="0" baseline="0" noProof="0" dirty="0">
                <a:ln>
                  <a:noFill/>
                </a:ln>
                <a:solidFill>
                  <a:srgbClr val="C00000"/>
                </a:solidFill>
                <a:effectLst/>
                <a:uLnTx/>
                <a:uFillTx/>
                <a:latin typeface="Segoe Print" panose="02000600000000000000" pitchFamily="2" charset="0"/>
                <a:ea typeface="+mn-ea"/>
                <a:cs typeface="+mn-cs"/>
              </a:rPr>
              <a:t>=1</a:t>
            </a:r>
          </a:p>
        </p:txBody>
      </p:sp>
      <p:sp>
        <p:nvSpPr>
          <p:cNvPr id="12" name="Left Arrow 11"/>
          <p:cNvSpPr/>
          <p:nvPr/>
        </p:nvSpPr>
        <p:spPr>
          <a:xfrm rot="-540000">
            <a:off x="7137674" y="5130457"/>
            <a:ext cx="2645545" cy="1246807"/>
          </a:xfrm>
          <a:prstGeom prst="leftArrow">
            <a:avLst/>
          </a:prstGeom>
          <a:solidFill>
            <a:srgbClr val="3222FC"/>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Send version parameter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Inside Accept Header</a:t>
            </a:r>
          </a:p>
        </p:txBody>
      </p:sp>
      <p:sp>
        <p:nvSpPr>
          <p:cNvPr id="14" name="Rounded Rectangle 13"/>
          <p:cNvSpPr/>
          <p:nvPr/>
        </p:nvSpPr>
        <p:spPr>
          <a:xfrm>
            <a:off x="2741499" y="3125799"/>
            <a:ext cx="8245251" cy="621473"/>
          </a:xfrm>
          <a:prstGeom prst="roundRect">
            <a:avLst/>
          </a:prstGeom>
          <a:gradFill flip="none" rotWithShape="1">
            <a:gsLst>
              <a:gs pos="0">
                <a:srgbClr val="FFC211">
                  <a:lumMod val="60000"/>
                  <a:lumOff val="40000"/>
                </a:srgbClr>
              </a:gs>
              <a:gs pos="49000">
                <a:srgbClr val="FFC211">
                  <a:lumMod val="40000"/>
                  <a:lumOff val="60000"/>
                </a:srgbClr>
              </a:gs>
              <a:gs pos="100000">
                <a:srgbClr val="FFC211">
                  <a:lumMod val="60000"/>
                  <a:lumOff val="40000"/>
                </a:srgbClr>
              </a:gs>
            </a:gsLst>
            <a:lin ang="16200000" scaled="1"/>
            <a:tileRect/>
          </a:gradFill>
          <a:ln w="25400" cap="flat" cmpd="sng" algn="ctr">
            <a:noFill/>
            <a:prstDash val="solid"/>
          </a:ln>
          <a:effectLst>
            <a:reflection blurRad="6350" stA="52000" endA="300" endPos="35000" dir="5400000" sy="-100000" algn="bl" rotWithShape="0"/>
          </a:effectLst>
          <a:scene3d>
            <a:camera prst="orthographicFront"/>
            <a:lightRig rig="threePt" dir="t"/>
          </a:scene3d>
          <a:sp3d>
            <a:bevelT w="139700" prst="cross"/>
          </a:sp3d>
        </p:spPr>
        <p:txBody>
          <a:bodyPr rtlCol="0" anchor="ctr"/>
          <a:lstStyle/>
          <a:p>
            <a:pPr marL="457182" marR="0" lvl="1" indent="0" algn="l" defTabSz="914363"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a:ea typeface="+mn-ea"/>
                <a:cs typeface="+mn-cs"/>
              </a:rPr>
              <a:t>“text/plain”    “image/jpeg”    “application/xml”    “application/</a:t>
            </a:r>
            <a:r>
              <a:rPr kumimoji="0" lang="en-US" sz="2000" b="0" i="0" u="none" strike="noStrike" kern="0" cap="none" spc="0" normalizeH="0" baseline="0" noProof="0" dirty="0" err="1">
                <a:ln>
                  <a:noFill/>
                </a:ln>
                <a:solidFill>
                  <a:srgbClr val="000000"/>
                </a:solidFill>
                <a:effectLst/>
                <a:uLnTx/>
                <a:uFillTx/>
                <a:latin typeface="Segoe"/>
                <a:ea typeface="+mn-ea"/>
                <a:cs typeface="+mn-cs"/>
              </a:rPr>
              <a:t>json</a:t>
            </a:r>
            <a:r>
              <a:rPr kumimoji="0" lang="en-US" sz="2000" b="0" i="0" u="none" strike="noStrike" kern="0" cap="none" spc="0" normalizeH="0" baseline="0" noProof="0" dirty="0">
                <a:ln>
                  <a:noFill/>
                </a:ln>
                <a:solidFill>
                  <a:srgbClr val="000000"/>
                </a:solidFill>
                <a:effectLst/>
                <a:uLnTx/>
                <a:uFillTx/>
                <a:latin typeface="Segoe"/>
                <a:ea typeface="+mn-ea"/>
                <a:cs typeface="+mn-cs"/>
              </a:rPr>
              <a:t>”</a:t>
            </a:r>
            <a:endParaRPr kumimoji="0" lang="en-US" sz="2000" b="0" i="0" u="none" strike="noStrike" kern="0" cap="none" spc="0" normalizeH="0" baseline="0" noProof="0" dirty="0">
              <a:ln>
                <a:noFill/>
              </a:ln>
              <a:solidFill>
                <a:srgbClr val="C00000"/>
              </a:solidFill>
              <a:effectLst/>
              <a:uLnTx/>
              <a:uFillTx/>
              <a:latin typeface="Segoe Print" panose="02000600000000000000" pitchFamily="2" charset="0"/>
              <a:ea typeface="+mn-ea"/>
              <a:cs typeface="+mn-cs"/>
            </a:endParaRPr>
          </a:p>
        </p:txBody>
      </p:sp>
    </p:spTree>
    <p:extLst>
      <p:ext uri="{BB962C8B-B14F-4D97-AF65-F5344CB8AC3E}">
        <p14:creationId xmlns:p14="http://schemas.microsoft.com/office/powerpoint/2010/main" val="256184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4716462"/>
            <a:ext cx="12161837" cy="1420902"/>
          </a:xfrm>
        </p:spPr>
        <p:txBody>
          <a:bodyPr/>
          <a:lstStyle/>
          <a:p>
            <a:pPr>
              <a:spcBef>
                <a:spcPts val="1000"/>
              </a:spcBef>
            </a:pPr>
            <a:r>
              <a:rPr lang="en-US" dirty="0"/>
              <a:t>Version with </a:t>
            </a:r>
            <a:r>
              <a:rPr lang="en-US" dirty="0">
                <a:solidFill>
                  <a:srgbClr val="FFFF00"/>
                </a:solidFill>
                <a:latin typeface="Segoe Print" panose="02000600000000000000" pitchFamily="2" charset="0"/>
              </a:rPr>
              <a:t>custom type </a:t>
            </a:r>
            <a:r>
              <a:rPr lang="en-US" dirty="0"/>
              <a:t>in Accept Header</a:t>
            </a:r>
          </a:p>
          <a:p>
            <a:pPr>
              <a:spcBef>
                <a:spcPts val="1000"/>
              </a:spcBef>
            </a:pPr>
            <a:r>
              <a:rPr lang="en-US" dirty="0"/>
              <a:t>Use vnd.* to indicate vendor</a:t>
            </a:r>
          </a:p>
        </p:txBody>
      </p:sp>
      <p:sp>
        <p:nvSpPr>
          <p:cNvPr id="17" name="Title 16"/>
          <p:cNvSpPr>
            <a:spLocks noGrp="1"/>
          </p:cNvSpPr>
          <p:nvPr>
            <p:ph type="title"/>
          </p:nvPr>
        </p:nvSpPr>
        <p:spPr/>
        <p:txBody>
          <a:bodyPr/>
          <a:lstStyle/>
          <a:p>
            <a:r>
              <a:rPr lang="en-US" dirty="0"/>
              <a:t>Accept Header Custom MIME Type</a:t>
            </a:r>
          </a:p>
        </p:txBody>
      </p:sp>
      <p:sp>
        <p:nvSpPr>
          <p:cNvPr id="9" name="Rounded Rectangle 8"/>
          <p:cNvSpPr/>
          <p:nvPr/>
        </p:nvSpPr>
        <p:spPr>
          <a:xfrm>
            <a:off x="473074" y="1466534"/>
            <a:ext cx="11430000" cy="2106928"/>
          </a:xfrm>
          <a:prstGeom prst="roundRect">
            <a:avLst/>
          </a:prstGeom>
          <a:gradFill flip="none" rotWithShape="1">
            <a:gsLst>
              <a:gs pos="0">
                <a:srgbClr val="FFC211">
                  <a:lumMod val="60000"/>
                  <a:lumOff val="40000"/>
                </a:srgbClr>
              </a:gs>
              <a:gs pos="49000">
                <a:srgbClr val="FFC211">
                  <a:lumMod val="40000"/>
                  <a:lumOff val="60000"/>
                </a:srgbClr>
              </a:gs>
              <a:gs pos="100000">
                <a:srgbClr val="FFC211">
                  <a:lumMod val="60000"/>
                  <a:lumOff val="40000"/>
                </a:srgbClr>
              </a:gs>
            </a:gsLst>
            <a:lin ang="16200000" scaled="1"/>
            <a:tileRect/>
          </a:gradFill>
          <a:ln w="25400" cap="flat" cmpd="sng" algn="ctr">
            <a:noFill/>
            <a:prstDash val="solid"/>
          </a:ln>
          <a:effectLst>
            <a:reflection blurRad="6350" stA="52000" endA="300" endPos="35000" dir="5400000" sy="-100000" algn="bl" rotWithShape="0"/>
          </a:effectLst>
          <a:scene3d>
            <a:camera prst="orthographicFront"/>
            <a:lightRig rig="threePt" dir="t"/>
          </a:scene3d>
          <a:sp3d>
            <a:bevelT w="139700" prst="cross"/>
          </a:sp3d>
        </p:spPr>
        <p:txBody>
          <a:bodyPr rtlCol="0" anchor="ctr"/>
          <a:lstStyle/>
          <a:p>
            <a:pPr marL="457182" marR="0" lvl="1" indent="0" algn="l" defTabSz="914363"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Segoe"/>
                <a:ea typeface="+mn-ea"/>
                <a:cs typeface="+mn-cs"/>
              </a:rPr>
              <a:t>GET /</a:t>
            </a:r>
            <a:r>
              <a:rPr kumimoji="0" lang="en-US" sz="3200" b="0" i="0" u="none" strike="noStrike" kern="0" cap="none" spc="0" normalizeH="0" baseline="0" noProof="0" dirty="0" err="1">
                <a:ln>
                  <a:noFill/>
                </a:ln>
                <a:solidFill>
                  <a:srgbClr val="000000"/>
                </a:solidFill>
                <a:effectLst/>
                <a:uLnTx/>
                <a:uFillTx/>
                <a:latin typeface="Segoe"/>
                <a:ea typeface="+mn-ea"/>
                <a:cs typeface="+mn-cs"/>
              </a:rPr>
              <a:t>api</a:t>
            </a:r>
            <a:r>
              <a:rPr kumimoji="0" lang="en-US" sz="3200" b="0" i="0" u="none" strike="noStrike" kern="0" cap="none" spc="0" normalizeH="0" baseline="0" noProof="0" dirty="0">
                <a:ln>
                  <a:noFill/>
                </a:ln>
                <a:solidFill>
                  <a:srgbClr val="000000"/>
                </a:solidFill>
                <a:effectLst/>
                <a:uLnTx/>
                <a:uFillTx/>
                <a:latin typeface="Segoe"/>
                <a:ea typeface="+mn-ea"/>
                <a:cs typeface="+mn-cs"/>
              </a:rPr>
              <a:t>/Order/1004</a:t>
            </a:r>
          </a:p>
          <a:p>
            <a:pPr marL="457182" marR="0" lvl="1" indent="0" algn="l" defTabSz="914363"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Segoe"/>
                <a:ea typeface="+mn-ea"/>
                <a:cs typeface="+mn-cs"/>
              </a:rPr>
              <a:t>Host: Http://&lt;host&gt;</a:t>
            </a:r>
          </a:p>
          <a:p>
            <a:pPr marL="457182" marR="0" lvl="1" indent="0" algn="l" defTabSz="914363"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Segoe"/>
                <a:ea typeface="+mn-ea"/>
                <a:cs typeface="+mn-cs"/>
              </a:rPr>
              <a:t>Accept: </a:t>
            </a:r>
            <a:r>
              <a:rPr kumimoji="0" lang="en-US" sz="3200" b="0" i="0" u="none" strike="noStrike" kern="0" cap="none" spc="0" normalizeH="0" baseline="0" noProof="0" dirty="0">
                <a:ln>
                  <a:noFill/>
                </a:ln>
                <a:solidFill>
                  <a:srgbClr val="C00000"/>
                </a:solidFill>
                <a:effectLst/>
                <a:uLnTx/>
                <a:uFillTx/>
                <a:latin typeface="Segoe Print" panose="02000600000000000000" pitchFamily="2" charset="0"/>
                <a:ea typeface="+mn-ea"/>
                <a:cs typeface="+mn-cs"/>
              </a:rPr>
              <a:t>vnd.contoso.v1.order</a:t>
            </a:r>
          </a:p>
        </p:txBody>
      </p:sp>
    </p:spTree>
    <p:extLst>
      <p:ext uri="{BB962C8B-B14F-4D97-AF65-F5344CB8AC3E}">
        <p14:creationId xmlns:p14="http://schemas.microsoft.com/office/powerpoint/2010/main" val="92941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3827147"/>
            <a:ext cx="12161837" cy="3246017"/>
          </a:xfrm>
        </p:spPr>
        <p:txBody>
          <a:bodyPr/>
          <a:lstStyle/>
          <a:p>
            <a:pPr>
              <a:spcBef>
                <a:spcPts val="1000"/>
              </a:spcBef>
            </a:pPr>
            <a:r>
              <a:rPr lang="en-US" dirty="0"/>
              <a:t>Advantages…</a:t>
            </a:r>
          </a:p>
          <a:p>
            <a:pPr lvl="1">
              <a:spcBef>
                <a:spcPts val="1000"/>
              </a:spcBef>
            </a:pPr>
            <a:r>
              <a:rPr lang="en-US" sz="3200" dirty="0"/>
              <a:t>API and versioning packaged together</a:t>
            </a:r>
          </a:p>
          <a:p>
            <a:pPr lvl="1">
              <a:spcBef>
                <a:spcPts val="1000"/>
              </a:spcBef>
            </a:pPr>
            <a:r>
              <a:rPr lang="en-US" sz="3200" dirty="0"/>
              <a:t>Version separated from API call signature</a:t>
            </a:r>
          </a:p>
          <a:p>
            <a:pPr>
              <a:spcBef>
                <a:spcPts val="1000"/>
              </a:spcBef>
            </a:pPr>
            <a:r>
              <a:rPr lang="en-US" sz="4800" dirty="0"/>
              <a:t>Drawbacks…</a:t>
            </a:r>
          </a:p>
          <a:p>
            <a:pPr lvl="1">
              <a:spcBef>
                <a:spcPts val="1000"/>
              </a:spcBef>
            </a:pPr>
            <a:r>
              <a:rPr lang="en-US" sz="3200" dirty="0"/>
              <a:t>Complexity for clients by requiring header modifications</a:t>
            </a:r>
          </a:p>
        </p:txBody>
      </p:sp>
      <p:sp>
        <p:nvSpPr>
          <p:cNvPr id="17" name="Title 16"/>
          <p:cNvSpPr>
            <a:spLocks noGrp="1"/>
          </p:cNvSpPr>
          <p:nvPr>
            <p:ph type="title"/>
          </p:nvPr>
        </p:nvSpPr>
        <p:spPr/>
        <p:txBody>
          <a:bodyPr/>
          <a:lstStyle/>
          <a:p>
            <a:r>
              <a:rPr lang="en-US" dirty="0"/>
              <a:t>Accept Header Versioning Pattern</a:t>
            </a:r>
          </a:p>
        </p:txBody>
      </p:sp>
      <p:sp>
        <p:nvSpPr>
          <p:cNvPr id="5" name="Rounded Rectangle 4"/>
          <p:cNvSpPr/>
          <p:nvPr/>
        </p:nvSpPr>
        <p:spPr>
          <a:xfrm>
            <a:off x="473074" y="1466534"/>
            <a:ext cx="11430000" cy="2106928"/>
          </a:xfrm>
          <a:prstGeom prst="roundRect">
            <a:avLst/>
          </a:prstGeom>
          <a:gradFill flip="none" rotWithShape="1">
            <a:gsLst>
              <a:gs pos="0">
                <a:srgbClr val="FFC211">
                  <a:lumMod val="60000"/>
                  <a:lumOff val="40000"/>
                </a:srgbClr>
              </a:gs>
              <a:gs pos="49000">
                <a:srgbClr val="FFC211">
                  <a:lumMod val="40000"/>
                  <a:lumOff val="60000"/>
                </a:srgbClr>
              </a:gs>
              <a:gs pos="100000">
                <a:srgbClr val="FFC211">
                  <a:lumMod val="60000"/>
                  <a:lumOff val="40000"/>
                </a:srgbClr>
              </a:gs>
            </a:gsLst>
            <a:lin ang="16200000" scaled="1"/>
            <a:tileRect/>
          </a:gradFill>
          <a:ln w="25400" cap="flat" cmpd="sng" algn="ctr">
            <a:noFill/>
            <a:prstDash val="solid"/>
          </a:ln>
          <a:effectLst>
            <a:reflection blurRad="6350" stA="52000" endA="300" endPos="35000" dir="5400000" sy="-100000" algn="bl" rotWithShape="0"/>
          </a:effectLst>
          <a:scene3d>
            <a:camera prst="orthographicFront"/>
            <a:lightRig rig="threePt" dir="t"/>
          </a:scene3d>
          <a:sp3d>
            <a:bevelT w="139700" prst="cross"/>
          </a:sp3d>
        </p:spPr>
        <p:txBody>
          <a:bodyPr rtlCol="0" anchor="ctr"/>
          <a:lstStyle/>
          <a:p>
            <a:pPr marL="457182" marR="0" lvl="1" indent="0" algn="l" defTabSz="914363"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Segoe"/>
                <a:ea typeface="+mn-ea"/>
                <a:cs typeface="+mn-cs"/>
              </a:rPr>
              <a:t>GET /</a:t>
            </a:r>
            <a:r>
              <a:rPr kumimoji="0" lang="en-US" sz="3200" b="0" i="0" u="none" strike="noStrike" kern="0" cap="none" spc="0" normalizeH="0" baseline="0" noProof="0" dirty="0" err="1">
                <a:ln>
                  <a:noFill/>
                </a:ln>
                <a:solidFill>
                  <a:srgbClr val="000000"/>
                </a:solidFill>
                <a:effectLst/>
                <a:uLnTx/>
                <a:uFillTx/>
                <a:latin typeface="Segoe"/>
                <a:ea typeface="+mn-ea"/>
                <a:cs typeface="+mn-cs"/>
              </a:rPr>
              <a:t>api</a:t>
            </a:r>
            <a:r>
              <a:rPr kumimoji="0" lang="en-US" sz="3200" b="0" i="0" u="none" strike="noStrike" kern="0" cap="none" spc="0" normalizeH="0" baseline="0" noProof="0" dirty="0">
                <a:ln>
                  <a:noFill/>
                </a:ln>
                <a:solidFill>
                  <a:srgbClr val="000000"/>
                </a:solidFill>
                <a:effectLst/>
                <a:uLnTx/>
                <a:uFillTx/>
                <a:latin typeface="Segoe"/>
                <a:ea typeface="+mn-ea"/>
                <a:cs typeface="+mn-cs"/>
              </a:rPr>
              <a:t>/Order/1004</a:t>
            </a:r>
          </a:p>
          <a:p>
            <a:pPr marL="457182" marR="0" lvl="1" indent="0" algn="l" defTabSz="914363"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Segoe"/>
                <a:ea typeface="+mn-ea"/>
                <a:cs typeface="+mn-cs"/>
              </a:rPr>
              <a:t>Host: Http://&lt;host&gt;</a:t>
            </a:r>
          </a:p>
          <a:p>
            <a:pPr marL="457182" marR="0" lvl="1" indent="0" algn="l" defTabSz="914363"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Segoe"/>
                <a:ea typeface="+mn-ea"/>
                <a:cs typeface="+mn-cs"/>
              </a:rPr>
              <a:t>Accept: </a:t>
            </a:r>
            <a:r>
              <a:rPr kumimoji="0" lang="en-US" sz="3200" b="0" i="0" u="none" strike="noStrike" kern="0" cap="none" spc="0" normalizeH="0" baseline="0" noProof="0" dirty="0">
                <a:ln>
                  <a:noFill/>
                </a:ln>
                <a:solidFill>
                  <a:srgbClr val="C00000"/>
                </a:solidFill>
                <a:effectLst/>
                <a:uLnTx/>
                <a:uFillTx/>
                <a:latin typeface="Segoe Print" panose="02000600000000000000" pitchFamily="2" charset="0"/>
                <a:ea typeface="+mn-ea"/>
                <a:cs typeface="+mn-cs"/>
              </a:rPr>
              <a:t>vnd.contoso.v1.order</a:t>
            </a:r>
          </a:p>
        </p:txBody>
      </p:sp>
    </p:spTree>
    <p:extLst>
      <p:ext uri="{BB962C8B-B14F-4D97-AF65-F5344CB8AC3E}">
        <p14:creationId xmlns:p14="http://schemas.microsoft.com/office/powerpoint/2010/main" val="6223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Custom Header Versioning Pattern</a:t>
            </a:r>
          </a:p>
        </p:txBody>
      </p:sp>
      <p:sp>
        <p:nvSpPr>
          <p:cNvPr id="9" name="Rounded Rectangle 8"/>
          <p:cNvSpPr/>
          <p:nvPr/>
        </p:nvSpPr>
        <p:spPr>
          <a:xfrm>
            <a:off x="473074" y="1466534"/>
            <a:ext cx="11430000" cy="2106928"/>
          </a:xfrm>
          <a:prstGeom prst="roundRect">
            <a:avLst/>
          </a:prstGeom>
          <a:gradFill flip="none" rotWithShape="1">
            <a:gsLst>
              <a:gs pos="0">
                <a:srgbClr val="FFC211">
                  <a:lumMod val="60000"/>
                  <a:lumOff val="40000"/>
                </a:srgbClr>
              </a:gs>
              <a:gs pos="49000">
                <a:srgbClr val="FFC211">
                  <a:lumMod val="40000"/>
                  <a:lumOff val="60000"/>
                </a:srgbClr>
              </a:gs>
              <a:gs pos="100000">
                <a:srgbClr val="FFC211">
                  <a:lumMod val="60000"/>
                  <a:lumOff val="40000"/>
                </a:srgbClr>
              </a:gs>
            </a:gsLst>
            <a:lin ang="16200000" scaled="1"/>
            <a:tileRect/>
          </a:gradFill>
          <a:ln w="25400" cap="flat" cmpd="sng" algn="ctr">
            <a:noFill/>
            <a:prstDash val="solid"/>
          </a:ln>
          <a:effectLst>
            <a:reflection blurRad="6350" stA="52000" endA="300" endPos="35000" dir="5400000" sy="-100000" algn="bl" rotWithShape="0"/>
          </a:effectLst>
          <a:scene3d>
            <a:camera prst="orthographicFront"/>
            <a:lightRig rig="threePt" dir="t"/>
          </a:scene3d>
          <a:sp3d>
            <a:bevelT w="139700" prst="cross"/>
          </a:sp3d>
        </p:spPr>
        <p:txBody>
          <a:bodyPr rtlCol="0" anchor="ctr"/>
          <a:lstStyle/>
          <a:p>
            <a:pPr marL="457182" marR="0" lvl="1" indent="0" algn="l" defTabSz="914363"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Segoe"/>
                <a:ea typeface="+mn-ea"/>
                <a:cs typeface="+mn-cs"/>
              </a:rPr>
              <a:t>GET /</a:t>
            </a:r>
            <a:r>
              <a:rPr kumimoji="0" lang="en-US" sz="3200" b="0" i="0" u="none" strike="noStrike" kern="0" cap="none" spc="0" normalizeH="0" baseline="0" noProof="0" dirty="0" err="1">
                <a:ln>
                  <a:noFill/>
                </a:ln>
                <a:solidFill>
                  <a:srgbClr val="000000"/>
                </a:solidFill>
                <a:effectLst/>
                <a:uLnTx/>
                <a:uFillTx/>
                <a:latin typeface="Segoe"/>
                <a:ea typeface="+mn-ea"/>
                <a:cs typeface="+mn-cs"/>
              </a:rPr>
              <a:t>api</a:t>
            </a:r>
            <a:r>
              <a:rPr kumimoji="0" lang="en-US" sz="3200" b="0" i="0" u="none" strike="noStrike" kern="0" cap="none" spc="0" normalizeH="0" baseline="0" noProof="0" dirty="0">
                <a:ln>
                  <a:noFill/>
                </a:ln>
                <a:solidFill>
                  <a:srgbClr val="000000"/>
                </a:solidFill>
                <a:effectLst/>
                <a:uLnTx/>
                <a:uFillTx/>
                <a:latin typeface="Segoe"/>
                <a:ea typeface="+mn-ea"/>
                <a:cs typeface="+mn-cs"/>
              </a:rPr>
              <a:t>/Order/1004</a:t>
            </a:r>
          </a:p>
          <a:p>
            <a:pPr marL="457182" marR="0" lvl="1" indent="0" algn="l" defTabSz="914363"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Segoe"/>
                <a:ea typeface="+mn-ea"/>
                <a:cs typeface="+mn-cs"/>
              </a:rPr>
              <a:t>Host: Http://&lt;host&gt;</a:t>
            </a:r>
          </a:p>
          <a:p>
            <a:pPr marL="457182" marR="0" lvl="1" indent="0" algn="l" defTabSz="914363"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Segoe"/>
                <a:ea typeface="+mn-ea"/>
                <a:cs typeface="+mn-cs"/>
              </a:rPr>
              <a:t>X-</a:t>
            </a:r>
            <a:r>
              <a:rPr kumimoji="0" lang="en-US" sz="3200" b="0" i="0" u="none" strike="noStrike" kern="0" cap="none" spc="0" normalizeH="0" baseline="0" noProof="0" dirty="0" err="1">
                <a:ln>
                  <a:noFill/>
                </a:ln>
                <a:solidFill>
                  <a:srgbClr val="000000"/>
                </a:solidFill>
                <a:effectLst/>
                <a:uLnTx/>
                <a:uFillTx/>
                <a:latin typeface="Segoe"/>
                <a:ea typeface="+mn-ea"/>
                <a:cs typeface="+mn-cs"/>
              </a:rPr>
              <a:t>MyAPI</a:t>
            </a:r>
            <a:r>
              <a:rPr kumimoji="0" lang="en-US" sz="3200" b="0" i="0" u="none" strike="noStrike" kern="0" cap="none" spc="0" normalizeH="0" baseline="0" noProof="0" dirty="0">
                <a:ln>
                  <a:noFill/>
                </a:ln>
                <a:solidFill>
                  <a:srgbClr val="000000"/>
                </a:solidFill>
                <a:effectLst/>
                <a:uLnTx/>
                <a:uFillTx/>
                <a:latin typeface="Segoe"/>
                <a:ea typeface="+mn-ea"/>
                <a:cs typeface="+mn-cs"/>
              </a:rPr>
              <a:t>-Version: </a:t>
            </a:r>
            <a:r>
              <a:rPr kumimoji="0" lang="en-US" sz="3200" b="0" i="0" u="none" strike="noStrike" kern="0" cap="none" spc="0" normalizeH="0" baseline="0" noProof="0" dirty="0">
                <a:ln>
                  <a:noFill/>
                </a:ln>
                <a:solidFill>
                  <a:srgbClr val="C00000"/>
                </a:solidFill>
                <a:effectLst/>
                <a:uLnTx/>
                <a:uFillTx/>
                <a:latin typeface="Segoe Print" panose="02000600000000000000" pitchFamily="2" charset="0"/>
                <a:ea typeface="+mn-ea"/>
                <a:cs typeface="+mn-cs"/>
              </a:rPr>
              <a:t>2</a:t>
            </a:r>
          </a:p>
        </p:txBody>
      </p:sp>
      <p:sp>
        <p:nvSpPr>
          <p:cNvPr id="5" name="Rounded Rectangle 4"/>
          <p:cNvSpPr/>
          <p:nvPr/>
        </p:nvSpPr>
        <p:spPr>
          <a:xfrm>
            <a:off x="509586" y="3827147"/>
            <a:ext cx="11430000" cy="2106928"/>
          </a:xfrm>
          <a:prstGeom prst="roundRect">
            <a:avLst/>
          </a:prstGeom>
          <a:gradFill flip="none" rotWithShape="1">
            <a:gsLst>
              <a:gs pos="0">
                <a:srgbClr val="FFC211">
                  <a:lumMod val="60000"/>
                  <a:lumOff val="40000"/>
                </a:srgbClr>
              </a:gs>
              <a:gs pos="49000">
                <a:srgbClr val="FFC211">
                  <a:lumMod val="40000"/>
                  <a:lumOff val="60000"/>
                </a:srgbClr>
              </a:gs>
              <a:gs pos="100000">
                <a:srgbClr val="FFC211">
                  <a:lumMod val="60000"/>
                  <a:lumOff val="40000"/>
                </a:srgbClr>
              </a:gs>
            </a:gsLst>
            <a:lin ang="16200000" scaled="1"/>
            <a:tileRect/>
          </a:gradFill>
          <a:ln w="25400" cap="flat" cmpd="sng" algn="ctr">
            <a:noFill/>
            <a:prstDash val="solid"/>
          </a:ln>
          <a:effectLst>
            <a:reflection blurRad="6350" stA="52000" endA="300" endPos="35000" dir="5400000" sy="-100000" algn="bl" rotWithShape="0"/>
          </a:effectLst>
          <a:scene3d>
            <a:camera prst="orthographicFront"/>
            <a:lightRig rig="threePt" dir="t"/>
          </a:scene3d>
          <a:sp3d>
            <a:bevelT w="139700" prst="cross"/>
          </a:sp3d>
        </p:spPr>
        <p:txBody>
          <a:bodyPr rtlCol="0" anchor="ctr"/>
          <a:lstStyle/>
          <a:p>
            <a:pPr marL="457182" marR="0" lvl="1" indent="0" algn="l" defTabSz="914363"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Segoe"/>
                <a:ea typeface="+mn-ea"/>
                <a:cs typeface="+mn-cs"/>
              </a:rPr>
              <a:t>GET /</a:t>
            </a:r>
            <a:r>
              <a:rPr kumimoji="0" lang="en-US" sz="3200" b="0" i="0" u="none" strike="noStrike" kern="0" cap="none" spc="0" normalizeH="0" baseline="0" noProof="0" dirty="0" err="1">
                <a:ln>
                  <a:noFill/>
                </a:ln>
                <a:solidFill>
                  <a:srgbClr val="000000"/>
                </a:solidFill>
                <a:effectLst/>
                <a:uLnTx/>
                <a:uFillTx/>
                <a:latin typeface="Segoe"/>
                <a:ea typeface="+mn-ea"/>
                <a:cs typeface="+mn-cs"/>
              </a:rPr>
              <a:t>api</a:t>
            </a:r>
            <a:r>
              <a:rPr kumimoji="0" lang="en-US" sz="3200" b="0" i="0" u="none" strike="noStrike" kern="0" cap="none" spc="0" normalizeH="0" baseline="0" noProof="0" dirty="0">
                <a:ln>
                  <a:noFill/>
                </a:ln>
                <a:solidFill>
                  <a:srgbClr val="000000"/>
                </a:solidFill>
                <a:effectLst/>
                <a:uLnTx/>
                <a:uFillTx/>
                <a:latin typeface="Segoe"/>
                <a:ea typeface="+mn-ea"/>
                <a:cs typeface="+mn-cs"/>
              </a:rPr>
              <a:t>/Order/1004</a:t>
            </a:r>
          </a:p>
          <a:p>
            <a:pPr marL="457182" marR="0" lvl="1" indent="0" algn="l" defTabSz="914363"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Segoe"/>
                <a:ea typeface="+mn-ea"/>
                <a:cs typeface="+mn-cs"/>
              </a:rPr>
              <a:t>Host: Http://&lt;host&gt;</a:t>
            </a:r>
          </a:p>
          <a:p>
            <a:pPr marL="457182" marR="0" lvl="1" indent="0" algn="l" defTabSz="914363"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Segoe"/>
                <a:ea typeface="+mn-ea"/>
                <a:cs typeface="+mn-cs"/>
              </a:rPr>
              <a:t>X-</a:t>
            </a:r>
            <a:r>
              <a:rPr kumimoji="0" lang="en-US" sz="3200" b="0" i="0" u="none" strike="noStrike" kern="0" cap="none" spc="0" normalizeH="0" baseline="0" noProof="0" dirty="0" err="1">
                <a:ln>
                  <a:noFill/>
                </a:ln>
                <a:solidFill>
                  <a:srgbClr val="000000"/>
                </a:solidFill>
                <a:effectLst/>
                <a:uLnTx/>
                <a:uFillTx/>
                <a:latin typeface="Segoe"/>
                <a:ea typeface="+mn-ea"/>
                <a:cs typeface="+mn-cs"/>
              </a:rPr>
              <a:t>MyAPI</a:t>
            </a:r>
            <a:r>
              <a:rPr kumimoji="0" lang="en-US" sz="3200" b="0" i="0" u="none" strike="noStrike" kern="0" cap="none" spc="0" normalizeH="0" baseline="0" noProof="0" dirty="0">
                <a:ln>
                  <a:noFill/>
                </a:ln>
                <a:solidFill>
                  <a:srgbClr val="000000"/>
                </a:solidFill>
                <a:effectLst/>
                <a:uLnTx/>
                <a:uFillTx/>
                <a:latin typeface="Segoe"/>
                <a:ea typeface="+mn-ea"/>
                <a:cs typeface="+mn-cs"/>
              </a:rPr>
              <a:t>-Version: </a:t>
            </a:r>
            <a:r>
              <a:rPr kumimoji="0" lang="en-US" sz="3200" b="0" i="0" u="none" strike="noStrike" kern="0" cap="none" spc="0" normalizeH="0" baseline="0" noProof="0" dirty="0">
                <a:ln>
                  <a:noFill/>
                </a:ln>
                <a:solidFill>
                  <a:srgbClr val="C00000"/>
                </a:solidFill>
                <a:effectLst/>
                <a:uLnTx/>
                <a:uFillTx/>
                <a:latin typeface="Segoe Print" panose="02000600000000000000" pitchFamily="2" charset="0"/>
                <a:ea typeface="+mn-ea"/>
                <a:cs typeface="+mn-cs"/>
              </a:rPr>
              <a:t>2015-01-01</a:t>
            </a:r>
          </a:p>
        </p:txBody>
      </p:sp>
    </p:spTree>
    <p:extLst>
      <p:ext uri="{BB962C8B-B14F-4D97-AF65-F5344CB8AC3E}">
        <p14:creationId xmlns:p14="http://schemas.microsoft.com/office/powerpoint/2010/main" val="81794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3217547"/>
            <a:ext cx="12161837" cy="3817455"/>
          </a:xfrm>
        </p:spPr>
        <p:txBody>
          <a:bodyPr/>
          <a:lstStyle/>
          <a:p>
            <a:pPr>
              <a:spcBef>
                <a:spcPts val="1000"/>
              </a:spcBef>
            </a:pPr>
            <a:r>
              <a:rPr lang="en-US" dirty="0"/>
              <a:t>Advantages…</a:t>
            </a:r>
          </a:p>
          <a:p>
            <a:pPr lvl="1">
              <a:spcBef>
                <a:spcPts val="1000"/>
              </a:spcBef>
            </a:pPr>
            <a:r>
              <a:rPr lang="en-US" sz="3200" dirty="0"/>
              <a:t>API and versioning packaged together</a:t>
            </a:r>
          </a:p>
          <a:p>
            <a:pPr lvl="1">
              <a:spcBef>
                <a:spcPts val="1000"/>
              </a:spcBef>
            </a:pPr>
            <a:r>
              <a:rPr lang="en-US" sz="3200" dirty="0"/>
              <a:t>Version separated from API call signature</a:t>
            </a:r>
          </a:p>
          <a:p>
            <a:pPr lvl="1">
              <a:spcBef>
                <a:spcPts val="1000"/>
              </a:spcBef>
            </a:pPr>
            <a:r>
              <a:rPr lang="en-US" sz="3200" dirty="0"/>
              <a:t>Not tied to Content-Type</a:t>
            </a:r>
          </a:p>
          <a:p>
            <a:pPr>
              <a:spcBef>
                <a:spcPts val="1000"/>
              </a:spcBef>
            </a:pPr>
            <a:r>
              <a:rPr lang="en-US" sz="4800" dirty="0"/>
              <a:t>Drawbacks…</a:t>
            </a:r>
          </a:p>
          <a:p>
            <a:pPr lvl="1">
              <a:spcBef>
                <a:spcPts val="1000"/>
              </a:spcBef>
            </a:pPr>
            <a:r>
              <a:rPr lang="en-US" sz="3200" dirty="0"/>
              <a:t>Complexity for clients by requiring header modifications</a:t>
            </a:r>
          </a:p>
        </p:txBody>
      </p:sp>
      <p:sp>
        <p:nvSpPr>
          <p:cNvPr id="17" name="Title 16"/>
          <p:cNvSpPr>
            <a:spLocks noGrp="1"/>
          </p:cNvSpPr>
          <p:nvPr>
            <p:ph type="title"/>
          </p:nvPr>
        </p:nvSpPr>
        <p:spPr/>
        <p:txBody>
          <a:bodyPr/>
          <a:lstStyle/>
          <a:p>
            <a:r>
              <a:rPr lang="en-US" dirty="0"/>
              <a:t>Custom Header Versioning Pattern</a:t>
            </a:r>
          </a:p>
        </p:txBody>
      </p:sp>
      <p:sp>
        <p:nvSpPr>
          <p:cNvPr id="7" name="Rounded Rectangle 6"/>
          <p:cNvSpPr/>
          <p:nvPr/>
        </p:nvSpPr>
        <p:spPr>
          <a:xfrm>
            <a:off x="473074" y="1466534"/>
            <a:ext cx="10317163" cy="1497328"/>
          </a:xfrm>
          <a:prstGeom prst="roundRect">
            <a:avLst/>
          </a:prstGeom>
          <a:gradFill flip="none" rotWithShape="1">
            <a:gsLst>
              <a:gs pos="0">
                <a:srgbClr val="FFC211">
                  <a:lumMod val="60000"/>
                  <a:lumOff val="40000"/>
                </a:srgbClr>
              </a:gs>
              <a:gs pos="49000">
                <a:srgbClr val="FFC211">
                  <a:lumMod val="40000"/>
                  <a:lumOff val="60000"/>
                </a:srgbClr>
              </a:gs>
              <a:gs pos="100000">
                <a:srgbClr val="FFC211">
                  <a:lumMod val="60000"/>
                  <a:lumOff val="40000"/>
                </a:srgbClr>
              </a:gs>
            </a:gsLst>
            <a:lin ang="16200000" scaled="1"/>
            <a:tileRect/>
          </a:gradFill>
          <a:ln w="25400" cap="flat" cmpd="sng" algn="ctr">
            <a:noFill/>
            <a:prstDash val="solid"/>
          </a:ln>
          <a:effectLst>
            <a:reflection blurRad="6350" stA="52000" endA="300" endPos="35000" dir="5400000" sy="-100000" algn="bl" rotWithShape="0"/>
          </a:effectLst>
          <a:scene3d>
            <a:camera prst="orthographicFront"/>
            <a:lightRig rig="threePt" dir="t"/>
          </a:scene3d>
          <a:sp3d>
            <a:bevelT w="139700" prst="cross"/>
          </a:sp3d>
        </p:spPr>
        <p:txBody>
          <a:bodyPr rtlCol="0" anchor="ctr"/>
          <a:lstStyle/>
          <a:p>
            <a:pPr marL="457182" marR="0" lvl="1" indent="0" algn="l" defTabSz="914363"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Segoe"/>
                <a:ea typeface="+mn-ea"/>
                <a:cs typeface="+mn-cs"/>
              </a:rPr>
              <a:t>GET /</a:t>
            </a:r>
            <a:r>
              <a:rPr kumimoji="0" lang="en-US" sz="3200" b="0" i="0" u="none" strike="noStrike" kern="0" cap="none" spc="0" normalizeH="0" baseline="0" noProof="0" dirty="0" err="1">
                <a:ln>
                  <a:noFill/>
                </a:ln>
                <a:solidFill>
                  <a:srgbClr val="000000"/>
                </a:solidFill>
                <a:effectLst/>
                <a:uLnTx/>
                <a:uFillTx/>
                <a:latin typeface="Segoe"/>
                <a:ea typeface="+mn-ea"/>
                <a:cs typeface="+mn-cs"/>
              </a:rPr>
              <a:t>api</a:t>
            </a:r>
            <a:r>
              <a:rPr kumimoji="0" lang="en-US" sz="3200" b="0" i="0" u="none" strike="noStrike" kern="0" cap="none" spc="0" normalizeH="0" baseline="0" noProof="0" dirty="0">
                <a:ln>
                  <a:noFill/>
                </a:ln>
                <a:solidFill>
                  <a:srgbClr val="000000"/>
                </a:solidFill>
                <a:effectLst/>
                <a:uLnTx/>
                <a:uFillTx/>
                <a:latin typeface="Segoe"/>
                <a:ea typeface="+mn-ea"/>
                <a:cs typeface="+mn-cs"/>
              </a:rPr>
              <a:t>/Order/1004</a:t>
            </a:r>
          </a:p>
          <a:p>
            <a:pPr marL="457182" marR="0" lvl="1" indent="0" algn="l" defTabSz="914363"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Segoe"/>
                <a:ea typeface="+mn-ea"/>
                <a:cs typeface="+mn-cs"/>
              </a:rPr>
              <a:t>Host: Http://&lt;host&gt;</a:t>
            </a:r>
          </a:p>
          <a:p>
            <a:pPr marL="457182" marR="0" lvl="1" indent="0" algn="l" defTabSz="914363"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Segoe"/>
                <a:ea typeface="+mn-ea"/>
                <a:cs typeface="+mn-cs"/>
              </a:rPr>
              <a:t>X-</a:t>
            </a:r>
            <a:r>
              <a:rPr kumimoji="0" lang="en-US" sz="3200" b="0" i="0" u="none" strike="noStrike" kern="0" cap="none" spc="0" normalizeH="0" baseline="0" noProof="0" dirty="0" err="1">
                <a:ln>
                  <a:noFill/>
                </a:ln>
                <a:solidFill>
                  <a:srgbClr val="000000"/>
                </a:solidFill>
                <a:effectLst/>
                <a:uLnTx/>
                <a:uFillTx/>
                <a:latin typeface="Segoe"/>
                <a:ea typeface="+mn-ea"/>
                <a:cs typeface="+mn-cs"/>
              </a:rPr>
              <a:t>MyAPI</a:t>
            </a:r>
            <a:r>
              <a:rPr kumimoji="0" lang="en-US" sz="3200" b="0" i="0" u="none" strike="noStrike" kern="0" cap="none" spc="0" normalizeH="0" baseline="0" noProof="0" dirty="0">
                <a:ln>
                  <a:noFill/>
                </a:ln>
                <a:solidFill>
                  <a:srgbClr val="000000"/>
                </a:solidFill>
                <a:effectLst/>
                <a:uLnTx/>
                <a:uFillTx/>
                <a:latin typeface="Segoe"/>
                <a:ea typeface="+mn-ea"/>
                <a:cs typeface="+mn-cs"/>
              </a:rPr>
              <a:t>-Version: </a:t>
            </a:r>
            <a:r>
              <a:rPr kumimoji="0" lang="en-US" sz="3200" b="0" i="0" u="none" strike="noStrike" kern="0" cap="none" spc="0" normalizeH="0" baseline="0" noProof="0" dirty="0">
                <a:ln>
                  <a:noFill/>
                </a:ln>
                <a:solidFill>
                  <a:srgbClr val="C00000"/>
                </a:solidFill>
                <a:effectLst/>
                <a:uLnTx/>
                <a:uFillTx/>
                <a:latin typeface="Segoe Print" panose="02000600000000000000" pitchFamily="2" charset="0"/>
                <a:ea typeface="+mn-ea"/>
                <a:cs typeface="+mn-cs"/>
              </a:rPr>
              <a:t>2</a:t>
            </a:r>
          </a:p>
        </p:txBody>
      </p:sp>
    </p:spTree>
    <p:extLst>
      <p:ext uri="{BB962C8B-B14F-4D97-AF65-F5344CB8AC3E}">
        <p14:creationId xmlns:p14="http://schemas.microsoft.com/office/powerpoint/2010/main" val="117940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#7</a:t>
            </a:r>
          </a:p>
        </p:txBody>
      </p:sp>
      <p:sp>
        <p:nvSpPr>
          <p:cNvPr id="5" name="Text Placeholder 4"/>
          <p:cNvSpPr>
            <a:spLocks noGrp="1"/>
          </p:cNvSpPr>
          <p:nvPr>
            <p:ph type="body" sz="quarter" idx="12"/>
          </p:nvPr>
        </p:nvSpPr>
        <p:spPr>
          <a:xfrm>
            <a:off x="274639" y="4685507"/>
            <a:ext cx="8153398" cy="1829593"/>
          </a:xfrm>
        </p:spPr>
        <p:txBody>
          <a:bodyPr/>
          <a:lstStyle/>
          <a:p>
            <a:r>
              <a:rPr lang="en-US" dirty="0"/>
              <a:t>Versioning with Query String</a:t>
            </a:r>
          </a:p>
          <a:p>
            <a:r>
              <a:rPr lang="en-US" dirty="0"/>
              <a:t>Versioning with Accept Header</a:t>
            </a:r>
          </a:p>
          <a:p>
            <a:r>
              <a:rPr lang="en-US" dirty="0"/>
              <a:t>Versioning with Custom Header</a:t>
            </a:r>
          </a:p>
          <a:p>
            <a:endParaRPr lang="en-US" dirty="0"/>
          </a:p>
          <a:p>
            <a:r>
              <a:rPr lang="en-US" sz="2800" dirty="0"/>
              <a:t> </a:t>
            </a:r>
          </a:p>
        </p:txBody>
      </p:sp>
    </p:spTree>
    <p:extLst>
      <p:ext uri="{BB962C8B-B14F-4D97-AF65-F5344CB8AC3E}">
        <p14:creationId xmlns:p14="http://schemas.microsoft.com/office/powerpoint/2010/main" val="294149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7" y="1212851"/>
            <a:ext cx="12161837" cy="3893374"/>
          </a:xfrm>
        </p:spPr>
        <p:txBody>
          <a:bodyPr/>
          <a:lstStyle/>
          <a:p>
            <a:pPr>
              <a:spcBef>
                <a:spcPts val="1000"/>
              </a:spcBef>
            </a:pPr>
            <a:r>
              <a:rPr lang="en-US" dirty="0"/>
              <a:t>Your API is a contract</a:t>
            </a:r>
          </a:p>
          <a:p>
            <a:pPr>
              <a:spcBef>
                <a:spcPts val="1000"/>
              </a:spcBef>
            </a:pPr>
            <a:r>
              <a:rPr lang="en-US" dirty="0"/>
              <a:t>It will change over time</a:t>
            </a:r>
          </a:p>
          <a:p>
            <a:pPr>
              <a:spcBef>
                <a:spcPts val="1000"/>
              </a:spcBef>
            </a:pPr>
            <a:r>
              <a:rPr lang="en-US" dirty="0"/>
              <a:t>Critical to handle changes in a structured and predictable manner</a:t>
            </a:r>
          </a:p>
          <a:p>
            <a:pPr>
              <a:spcBef>
                <a:spcPts val="1000"/>
              </a:spcBef>
            </a:pPr>
            <a:r>
              <a:rPr lang="en-US" dirty="0"/>
              <a:t>Add versioning from the beginning, not as an afterthought</a:t>
            </a:r>
          </a:p>
        </p:txBody>
      </p:sp>
      <p:sp>
        <p:nvSpPr>
          <p:cNvPr id="17" name="Title 16"/>
          <p:cNvSpPr>
            <a:spLocks noGrp="1"/>
          </p:cNvSpPr>
          <p:nvPr>
            <p:ph type="title"/>
          </p:nvPr>
        </p:nvSpPr>
        <p:spPr/>
        <p:txBody>
          <a:bodyPr/>
          <a:lstStyle/>
          <a:p>
            <a:r>
              <a:rPr lang="en-US" dirty="0"/>
              <a:t>Final thoughts on versioning</a:t>
            </a:r>
          </a:p>
        </p:txBody>
      </p:sp>
    </p:spTree>
    <p:extLst>
      <p:ext uri="{BB962C8B-B14F-4D97-AF65-F5344CB8AC3E}">
        <p14:creationId xmlns:p14="http://schemas.microsoft.com/office/powerpoint/2010/main" val="6325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278062"/>
            <a:ext cx="11889564" cy="917575"/>
          </a:xfrm>
        </p:spPr>
        <p:txBody>
          <a:bodyPr/>
          <a:lstStyle/>
          <a:p>
            <a:r>
              <a:rPr lang="en-US" sz="9600" dirty="0"/>
              <a:t>Tools</a:t>
            </a:r>
          </a:p>
        </p:txBody>
      </p:sp>
    </p:spTree>
    <p:extLst>
      <p:ext uri="{BB962C8B-B14F-4D97-AF65-F5344CB8AC3E}">
        <p14:creationId xmlns:p14="http://schemas.microsoft.com/office/powerpoint/2010/main" val="297333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cURL</a:t>
            </a:r>
            <a:endParaRPr lang="en-US" dirty="0"/>
          </a:p>
        </p:txBody>
      </p:sp>
      <p:sp>
        <p:nvSpPr>
          <p:cNvPr id="2" name="Text Placeholder 1"/>
          <p:cNvSpPr>
            <a:spLocks noGrp="1"/>
          </p:cNvSpPr>
          <p:nvPr>
            <p:ph type="body" sz="quarter" idx="10"/>
          </p:nvPr>
        </p:nvSpPr>
        <p:spPr>
          <a:xfrm>
            <a:off x="274638" y="1212850"/>
            <a:ext cx="10820399" cy="1292662"/>
          </a:xfrm>
        </p:spPr>
        <p:txBody>
          <a:bodyPr/>
          <a:lstStyle/>
          <a:p>
            <a:r>
              <a:rPr lang="en-US" b="1" dirty="0"/>
              <a:t>an open source command line tool and library</a:t>
            </a:r>
            <a:r>
              <a:rPr lang="en-US" dirty="0"/>
              <a:t> for transferring data with URL syntax</a:t>
            </a:r>
          </a:p>
        </p:txBody>
      </p:sp>
      <p:pic>
        <p:nvPicPr>
          <p:cNvPr id="13314" name="Picture 2" descr="cUR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5037" y="4564062"/>
            <a:ext cx="4486275" cy="16668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74639" y="3312596"/>
            <a:ext cx="6019798" cy="83099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800" b="0" i="0" u="sng" strike="noStrike" kern="1200" cap="none" spc="0" normalizeH="0" baseline="0" noProof="0" dirty="0">
                <a:ln>
                  <a:noFill/>
                </a:ln>
                <a:solidFill>
                  <a:srgbClr val="FFFFFF"/>
                </a:solidFill>
                <a:effectLst/>
                <a:uLnTx/>
                <a:uFillTx/>
                <a:latin typeface="Segoe UI Light" pitchFamily="34" charset="0"/>
                <a:ea typeface="+mn-ea"/>
                <a:cs typeface="+mn-cs"/>
                <a:hlinkClick r:id="rId4"/>
              </a:rPr>
              <a:t>http://curl.haxx.se</a:t>
            </a:r>
            <a:endParaRPr kumimoji="0" lang="en-US" sz="4800" b="0" i="0" u="sng" strike="noStrike" kern="1200" cap="none" spc="0" normalizeH="0" baseline="0" noProof="0" dirty="0">
              <a:ln>
                <a:noFill/>
              </a:ln>
              <a:solidFill>
                <a:srgbClr val="FFFFFF"/>
              </a:solidFill>
              <a:effectLst/>
              <a:uLnTx/>
              <a:uFillTx/>
              <a:latin typeface="Segoe UI Light" pitchFamily="34" charset="0"/>
              <a:ea typeface="+mn-ea"/>
              <a:cs typeface="+mn-cs"/>
            </a:endParaRPr>
          </a:p>
        </p:txBody>
      </p:sp>
    </p:spTree>
    <p:extLst>
      <p:ext uri="{BB962C8B-B14F-4D97-AF65-F5344CB8AC3E}">
        <p14:creationId xmlns:p14="http://schemas.microsoft.com/office/powerpoint/2010/main" val="336817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POSTMAN</a:t>
            </a:r>
          </a:p>
        </p:txBody>
      </p:sp>
      <p:sp>
        <p:nvSpPr>
          <p:cNvPr id="2" name="Text Placeholder 1"/>
          <p:cNvSpPr>
            <a:spLocks noGrp="1"/>
          </p:cNvSpPr>
          <p:nvPr>
            <p:ph type="body" sz="quarter" idx="10"/>
          </p:nvPr>
        </p:nvSpPr>
        <p:spPr>
          <a:xfrm>
            <a:off x="274638" y="1212850"/>
            <a:ext cx="11887200" cy="1292662"/>
          </a:xfrm>
        </p:spPr>
        <p:txBody>
          <a:bodyPr/>
          <a:lstStyle/>
          <a:p>
            <a:r>
              <a:rPr lang="en-US" b="1" dirty="0"/>
              <a:t>Supercharge your API workflow with Postman! Build, test, and document your APIs faster.</a:t>
            </a:r>
            <a:endParaRPr lang="en-US" dirty="0"/>
          </a:p>
        </p:txBody>
      </p:sp>
      <p:pic>
        <p:nvPicPr>
          <p:cNvPr id="3" name="Picture 2"/>
          <p:cNvPicPr>
            <a:picLocks noChangeAspect="1"/>
          </p:cNvPicPr>
          <p:nvPr/>
        </p:nvPicPr>
        <p:blipFill>
          <a:blip r:embed="rId3"/>
          <a:stretch>
            <a:fillRect/>
          </a:stretch>
        </p:blipFill>
        <p:spPr>
          <a:xfrm>
            <a:off x="8608545" y="2924547"/>
            <a:ext cx="2895600" cy="3309257"/>
          </a:xfrm>
          <a:prstGeom prst="rect">
            <a:avLst/>
          </a:prstGeom>
        </p:spPr>
      </p:pic>
    </p:spTree>
    <p:extLst>
      <p:ext uri="{BB962C8B-B14F-4D97-AF65-F5344CB8AC3E}">
        <p14:creationId xmlns:p14="http://schemas.microsoft.com/office/powerpoint/2010/main" val="173932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What are all of the REST API request types?</a:t>
            </a:r>
            <a:endParaRPr lang="en-US" dirty="0"/>
          </a:p>
        </p:txBody>
      </p:sp>
      <p:sp>
        <p:nvSpPr>
          <p:cNvPr id="4" name="Text Placeholder 3"/>
          <p:cNvSpPr>
            <a:spLocks noGrp="1"/>
          </p:cNvSpPr>
          <p:nvPr>
            <p:ph type="body" sz="quarter" idx="10"/>
          </p:nvPr>
        </p:nvSpPr>
        <p:spPr>
          <a:xfrm>
            <a:off x="283716" y="1058862"/>
            <a:ext cx="11880487" cy="2819233"/>
          </a:xfrm>
        </p:spPr>
        <p:txBody>
          <a:bodyPr/>
          <a:lstStyle/>
          <a:p>
            <a:pPr lvl="1"/>
            <a:r>
              <a:rPr lang="en-US" sz="2400" dirty="0"/>
              <a:t>Over HTTP, these are: </a:t>
            </a:r>
          </a:p>
          <a:p>
            <a:pPr lvl="2"/>
            <a:r>
              <a:rPr lang="en-US" sz="2200" dirty="0"/>
              <a:t>GET</a:t>
            </a:r>
          </a:p>
          <a:p>
            <a:pPr lvl="2"/>
            <a:r>
              <a:rPr lang="en-US" sz="2200" dirty="0"/>
              <a:t>POST</a:t>
            </a:r>
          </a:p>
          <a:p>
            <a:pPr lvl="2"/>
            <a:r>
              <a:rPr lang="en-US" sz="2200" dirty="0"/>
              <a:t>PUT</a:t>
            </a:r>
          </a:p>
          <a:p>
            <a:pPr lvl="2"/>
            <a:r>
              <a:rPr lang="en-US" sz="2200" dirty="0"/>
              <a:t>DELETE</a:t>
            </a:r>
          </a:p>
          <a:p>
            <a:pPr lvl="1"/>
            <a:endParaRPr lang="en-US" sz="2400" dirty="0"/>
          </a:p>
          <a:p>
            <a:pPr lvl="1"/>
            <a:r>
              <a:rPr lang="en-US" sz="2400" dirty="0"/>
              <a:t>BUT…</a:t>
            </a:r>
          </a:p>
        </p:txBody>
      </p:sp>
    </p:spTree>
    <p:extLst>
      <p:ext uri="{BB962C8B-B14F-4D97-AF65-F5344CB8AC3E}">
        <p14:creationId xmlns:p14="http://schemas.microsoft.com/office/powerpoint/2010/main" val="1073706762"/>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Apiary Blueprint</a:t>
            </a:r>
          </a:p>
        </p:txBody>
      </p:sp>
      <p:sp>
        <p:nvSpPr>
          <p:cNvPr id="2" name="Text Placeholder 1"/>
          <p:cNvSpPr>
            <a:spLocks noGrp="1"/>
          </p:cNvSpPr>
          <p:nvPr>
            <p:ph type="body" sz="quarter" idx="10"/>
          </p:nvPr>
        </p:nvSpPr>
        <p:spPr>
          <a:xfrm>
            <a:off x="274638" y="1212850"/>
            <a:ext cx="11887200" cy="1846659"/>
          </a:xfrm>
        </p:spPr>
        <p:txBody>
          <a:bodyPr/>
          <a:lstStyle/>
          <a:p>
            <a:r>
              <a:rPr lang="en-US" dirty="0"/>
              <a:t>Collaborative design, instant API mock, generated documentation, integrated code samples, debugging and automated testing.</a:t>
            </a:r>
          </a:p>
        </p:txBody>
      </p:sp>
      <p:pic>
        <p:nvPicPr>
          <p:cNvPr id="3" name="Picture 2"/>
          <p:cNvPicPr>
            <a:picLocks noChangeAspect="1"/>
          </p:cNvPicPr>
          <p:nvPr/>
        </p:nvPicPr>
        <p:blipFill>
          <a:blip r:embed="rId3"/>
          <a:stretch>
            <a:fillRect/>
          </a:stretch>
        </p:blipFill>
        <p:spPr>
          <a:xfrm>
            <a:off x="6370637" y="4487862"/>
            <a:ext cx="5315479" cy="1866900"/>
          </a:xfrm>
          <a:prstGeom prst="rect">
            <a:avLst/>
          </a:prstGeom>
        </p:spPr>
      </p:pic>
      <p:sp>
        <p:nvSpPr>
          <p:cNvPr id="4" name="Rectangle 3"/>
          <p:cNvSpPr/>
          <p:nvPr/>
        </p:nvSpPr>
        <p:spPr>
          <a:xfrm>
            <a:off x="503237" y="3681928"/>
            <a:ext cx="5181600" cy="76944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a:ea typeface="+mn-ea"/>
                <a:cs typeface="+mn-cs"/>
              </a:rPr>
              <a:t>https://apiary.io/</a:t>
            </a:r>
          </a:p>
        </p:txBody>
      </p:sp>
    </p:spTree>
    <p:extLst>
      <p:ext uri="{BB962C8B-B14F-4D97-AF65-F5344CB8AC3E}">
        <p14:creationId xmlns:p14="http://schemas.microsoft.com/office/powerpoint/2010/main" val="94455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RAML</a:t>
            </a:r>
          </a:p>
        </p:txBody>
      </p:sp>
      <p:sp>
        <p:nvSpPr>
          <p:cNvPr id="2" name="Text Placeholder 1"/>
          <p:cNvSpPr>
            <a:spLocks noGrp="1"/>
          </p:cNvSpPr>
          <p:nvPr>
            <p:ph type="body" sz="quarter" idx="10"/>
          </p:nvPr>
        </p:nvSpPr>
        <p:spPr>
          <a:xfrm>
            <a:off x="274638" y="1212850"/>
            <a:ext cx="11887200" cy="738664"/>
          </a:xfrm>
        </p:spPr>
        <p:txBody>
          <a:bodyPr/>
          <a:lstStyle/>
          <a:p>
            <a:r>
              <a:rPr lang="en-US" b="1" dirty="0"/>
              <a:t>RESTful API Modeling Language (RAML)</a:t>
            </a:r>
          </a:p>
        </p:txBody>
      </p:sp>
      <p:pic>
        <p:nvPicPr>
          <p:cNvPr id="3" name="Picture 2"/>
          <p:cNvPicPr>
            <a:picLocks noChangeAspect="1"/>
          </p:cNvPicPr>
          <p:nvPr/>
        </p:nvPicPr>
        <p:blipFill>
          <a:blip r:embed="rId3"/>
          <a:stretch>
            <a:fillRect/>
          </a:stretch>
        </p:blipFill>
        <p:spPr>
          <a:xfrm>
            <a:off x="7285037" y="4564062"/>
            <a:ext cx="4456969" cy="1833563"/>
          </a:xfrm>
          <a:prstGeom prst="rect">
            <a:avLst/>
          </a:prstGeom>
        </p:spPr>
      </p:pic>
      <p:sp>
        <p:nvSpPr>
          <p:cNvPr id="4" name="Rectangle 3"/>
          <p:cNvSpPr/>
          <p:nvPr/>
        </p:nvSpPr>
        <p:spPr>
          <a:xfrm>
            <a:off x="427037" y="2543156"/>
            <a:ext cx="6669390" cy="76944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a:ea typeface="+mn-ea"/>
                <a:cs typeface="+mn-cs"/>
              </a:rPr>
              <a:t>http://raml.org/index.html</a:t>
            </a:r>
          </a:p>
        </p:txBody>
      </p:sp>
    </p:spTree>
    <p:extLst>
      <p:ext uri="{BB962C8B-B14F-4D97-AF65-F5344CB8AC3E}">
        <p14:creationId xmlns:p14="http://schemas.microsoft.com/office/powerpoint/2010/main" val="410269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Swagger</a:t>
            </a:r>
          </a:p>
        </p:txBody>
      </p:sp>
      <p:sp>
        <p:nvSpPr>
          <p:cNvPr id="2" name="Text Placeholder 1"/>
          <p:cNvSpPr>
            <a:spLocks noGrp="1"/>
          </p:cNvSpPr>
          <p:nvPr>
            <p:ph type="body" sz="quarter" idx="10"/>
          </p:nvPr>
        </p:nvSpPr>
        <p:spPr>
          <a:xfrm>
            <a:off x="274638" y="1212850"/>
            <a:ext cx="11887200" cy="1292662"/>
          </a:xfrm>
        </p:spPr>
        <p:txBody>
          <a:bodyPr/>
          <a:lstStyle/>
          <a:p>
            <a:r>
              <a:rPr lang="en-US" dirty="0"/>
              <a:t>Swagger is a simple yet powerful representation of your RESTful API.</a:t>
            </a:r>
          </a:p>
        </p:txBody>
      </p:sp>
      <p:pic>
        <p:nvPicPr>
          <p:cNvPr id="3" name="Picture 2"/>
          <p:cNvPicPr>
            <a:picLocks noChangeAspect="1"/>
          </p:cNvPicPr>
          <p:nvPr/>
        </p:nvPicPr>
        <p:blipFill>
          <a:blip r:embed="rId3"/>
          <a:stretch>
            <a:fillRect/>
          </a:stretch>
        </p:blipFill>
        <p:spPr>
          <a:xfrm>
            <a:off x="6827837" y="3497262"/>
            <a:ext cx="4848225" cy="2609850"/>
          </a:xfrm>
          <a:prstGeom prst="rect">
            <a:avLst/>
          </a:prstGeom>
        </p:spPr>
      </p:pic>
    </p:spTree>
    <p:extLst>
      <p:ext uri="{BB962C8B-B14F-4D97-AF65-F5344CB8AC3E}">
        <p14:creationId xmlns:p14="http://schemas.microsoft.com/office/powerpoint/2010/main" val="93627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Logging</a:t>
            </a:r>
          </a:p>
        </p:txBody>
      </p:sp>
      <p:sp>
        <p:nvSpPr>
          <p:cNvPr id="2" name="Text Placeholder 1"/>
          <p:cNvSpPr>
            <a:spLocks noGrp="1"/>
          </p:cNvSpPr>
          <p:nvPr>
            <p:ph type="body" sz="quarter" idx="10"/>
          </p:nvPr>
        </p:nvSpPr>
        <p:spPr>
          <a:xfrm>
            <a:off x="301842" y="1910450"/>
            <a:ext cx="11887200" cy="1988237"/>
          </a:xfrm>
        </p:spPr>
        <p:txBody>
          <a:bodyPr/>
          <a:lstStyle/>
          <a:p>
            <a:r>
              <a:rPr lang="en-US" dirty="0" err="1"/>
              <a:t>Loggly</a:t>
            </a:r>
            <a:r>
              <a:rPr lang="en-US" dirty="0"/>
              <a:t>:</a:t>
            </a:r>
          </a:p>
          <a:p>
            <a:pPr lvl="1"/>
            <a:r>
              <a:rPr lang="en-US" sz="2800" dirty="0"/>
              <a:t>offers a cloud-based service that mines tons of log data in real time and reveals what matters, so that you have the insights you need to produce quality code and deliver a great user experience.</a:t>
            </a:r>
          </a:p>
        </p:txBody>
      </p:sp>
      <p:pic>
        <p:nvPicPr>
          <p:cNvPr id="3" name="Picture 2"/>
          <p:cNvPicPr>
            <a:picLocks noChangeAspect="1"/>
          </p:cNvPicPr>
          <p:nvPr/>
        </p:nvPicPr>
        <p:blipFill>
          <a:blip r:embed="rId3"/>
          <a:stretch>
            <a:fillRect/>
          </a:stretch>
        </p:blipFill>
        <p:spPr>
          <a:xfrm>
            <a:off x="7589837" y="553156"/>
            <a:ext cx="4419600" cy="1850708"/>
          </a:xfrm>
          <a:prstGeom prst="rect">
            <a:avLst/>
          </a:prstGeom>
        </p:spPr>
      </p:pic>
      <p:sp>
        <p:nvSpPr>
          <p:cNvPr id="5" name="Text Placeholder 1"/>
          <p:cNvSpPr txBox="1">
            <a:spLocks/>
          </p:cNvSpPr>
          <p:nvPr/>
        </p:nvSpPr>
        <p:spPr>
          <a:xfrm>
            <a:off x="287181" y="4584057"/>
            <a:ext cx="11887200" cy="198823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ELMAH:</a:t>
            </a:r>
          </a:p>
          <a:p>
            <a:pPr marL="584200" marR="0" lvl="1" indent="-24130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ELMAH (Error Logging Modules and Handlers) is an application-wide error logging facility that is completely pluggable. It can be dynamically added to a running ASP.NET web application</a:t>
            </a:r>
          </a:p>
        </p:txBody>
      </p:sp>
    </p:spTree>
    <p:extLst>
      <p:ext uri="{BB962C8B-B14F-4D97-AF65-F5344CB8AC3E}">
        <p14:creationId xmlns:p14="http://schemas.microsoft.com/office/powerpoint/2010/main" val="4206599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Instrumentation and Analytics</a:t>
            </a:r>
          </a:p>
        </p:txBody>
      </p:sp>
      <p:sp>
        <p:nvSpPr>
          <p:cNvPr id="2" name="Text Placeholder 1"/>
          <p:cNvSpPr>
            <a:spLocks noGrp="1"/>
          </p:cNvSpPr>
          <p:nvPr>
            <p:ph type="body" sz="quarter" idx="10"/>
          </p:nvPr>
        </p:nvSpPr>
        <p:spPr>
          <a:xfrm>
            <a:off x="274638" y="1212850"/>
            <a:ext cx="11887200" cy="738664"/>
          </a:xfrm>
        </p:spPr>
        <p:txBody>
          <a:bodyPr/>
          <a:lstStyle/>
          <a:p>
            <a:r>
              <a:rPr lang="en-US" dirty="0" err="1"/>
              <a:t>NewRelic</a:t>
            </a:r>
            <a:endParaRPr lang="en-US" dirty="0"/>
          </a:p>
        </p:txBody>
      </p:sp>
      <p:pic>
        <p:nvPicPr>
          <p:cNvPr id="3" name="Picture 2"/>
          <p:cNvPicPr>
            <a:picLocks noChangeAspect="1"/>
          </p:cNvPicPr>
          <p:nvPr/>
        </p:nvPicPr>
        <p:blipFill>
          <a:blip r:embed="rId3"/>
          <a:stretch>
            <a:fillRect/>
          </a:stretch>
        </p:blipFill>
        <p:spPr>
          <a:xfrm>
            <a:off x="7666037" y="5173662"/>
            <a:ext cx="4154941" cy="1181100"/>
          </a:xfrm>
          <a:prstGeom prst="rect">
            <a:avLst/>
          </a:prstGeom>
        </p:spPr>
      </p:pic>
    </p:spTree>
    <p:extLst>
      <p:ext uri="{BB962C8B-B14F-4D97-AF65-F5344CB8AC3E}">
        <p14:creationId xmlns:p14="http://schemas.microsoft.com/office/powerpoint/2010/main" val="91994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API Management</a:t>
            </a:r>
          </a:p>
        </p:txBody>
      </p:sp>
      <p:sp>
        <p:nvSpPr>
          <p:cNvPr id="2" name="Text Placeholder 1"/>
          <p:cNvSpPr>
            <a:spLocks noGrp="1"/>
          </p:cNvSpPr>
          <p:nvPr>
            <p:ph type="body" sz="quarter" idx="10"/>
          </p:nvPr>
        </p:nvSpPr>
        <p:spPr>
          <a:xfrm>
            <a:off x="274638" y="1212850"/>
            <a:ext cx="11887200" cy="2769989"/>
          </a:xfrm>
        </p:spPr>
        <p:txBody>
          <a:bodyPr/>
          <a:lstStyle/>
          <a:p>
            <a:r>
              <a:rPr lang="en-US" dirty="0" err="1"/>
              <a:t>Mashery</a:t>
            </a:r>
            <a:endParaRPr lang="en-US" dirty="0"/>
          </a:p>
          <a:p>
            <a:r>
              <a:rPr lang="en-US" dirty="0"/>
              <a:t>SOA Software</a:t>
            </a:r>
          </a:p>
          <a:p>
            <a:r>
              <a:rPr lang="en-US" dirty="0"/>
              <a:t>Azure</a:t>
            </a:r>
          </a:p>
          <a:p>
            <a:r>
              <a:rPr lang="en-US" dirty="0" err="1"/>
              <a:t>Apigee</a:t>
            </a:r>
            <a:endParaRPr lang="en-US" dirty="0"/>
          </a:p>
        </p:txBody>
      </p:sp>
    </p:spTree>
    <p:extLst>
      <p:ext uri="{BB962C8B-B14F-4D97-AF65-F5344CB8AC3E}">
        <p14:creationId xmlns:p14="http://schemas.microsoft.com/office/powerpoint/2010/main" val="412406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278062"/>
            <a:ext cx="11889564" cy="917575"/>
          </a:xfrm>
        </p:spPr>
        <p:txBody>
          <a:bodyPr/>
          <a:lstStyle/>
          <a:p>
            <a:r>
              <a:rPr lang="en-US" sz="9600" dirty="0"/>
              <a:t>JavaScript Client</a:t>
            </a:r>
          </a:p>
        </p:txBody>
      </p:sp>
    </p:spTree>
    <p:extLst>
      <p:ext uri="{BB962C8B-B14F-4D97-AF65-F5344CB8AC3E}">
        <p14:creationId xmlns:p14="http://schemas.microsoft.com/office/powerpoint/2010/main" val="92713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Calling REST API from JavaScript</a:t>
            </a:r>
          </a:p>
        </p:txBody>
      </p:sp>
      <p:sp>
        <p:nvSpPr>
          <p:cNvPr id="6" name="Text Placeholder 5"/>
          <p:cNvSpPr>
            <a:spLocks noGrp="1"/>
          </p:cNvSpPr>
          <p:nvPr>
            <p:ph type="body" sz="quarter" idx="10"/>
          </p:nvPr>
        </p:nvSpPr>
        <p:spPr>
          <a:xfrm>
            <a:off x="274638" y="1212851"/>
            <a:ext cx="11201400" cy="5123454"/>
          </a:xfrm>
          <a:solidFill>
            <a:srgbClr val="FFC000"/>
          </a:solidFill>
        </p:spPr>
        <p:txBody>
          <a:bodyPr/>
          <a:lstStyle/>
          <a:p>
            <a:pPr marL="342900" lvl="1" indent="0">
              <a:spcBef>
                <a:spcPts val="1000"/>
              </a:spcBef>
              <a:buNone/>
            </a:pPr>
            <a:r>
              <a:rPr lang="en-US" dirty="0" err="1">
                <a:solidFill>
                  <a:schemeClr val="bg1">
                    <a:lumMod val="50000"/>
                  </a:schemeClr>
                </a:solidFill>
                <a:latin typeface="Consolas" panose="020B0609020204030204" pitchFamily="49" charset="0"/>
                <a:cs typeface="Consolas" panose="020B0609020204030204" pitchFamily="49" charset="0"/>
              </a:rPr>
              <a:t>var</a:t>
            </a:r>
            <a:r>
              <a:rPr lang="en-US" dirty="0">
                <a:solidFill>
                  <a:schemeClr val="bg1">
                    <a:lumMod val="50000"/>
                  </a:schemeClr>
                </a:solidFill>
                <a:latin typeface="Consolas" panose="020B0609020204030204" pitchFamily="49" charset="0"/>
                <a:cs typeface="Consolas" panose="020B0609020204030204" pitchFamily="49" charset="0"/>
              </a:rPr>
              <a:t> request = new </a:t>
            </a:r>
            <a:r>
              <a:rPr lang="en-US" dirty="0" err="1">
                <a:solidFill>
                  <a:schemeClr val="bg1">
                    <a:lumMod val="50000"/>
                  </a:schemeClr>
                </a:solidFill>
                <a:latin typeface="Consolas" panose="020B0609020204030204" pitchFamily="49" charset="0"/>
                <a:cs typeface="Consolas" panose="020B0609020204030204" pitchFamily="49" charset="0"/>
              </a:rPr>
              <a:t>XMLHttpRequest</a:t>
            </a:r>
            <a:r>
              <a:rPr lang="en-US" dirty="0">
                <a:solidFill>
                  <a:schemeClr val="bg1">
                    <a:lumMod val="50000"/>
                  </a:schemeClr>
                </a:solidFill>
                <a:latin typeface="Consolas" panose="020B0609020204030204" pitchFamily="49" charset="0"/>
                <a:cs typeface="Consolas" panose="020B0609020204030204" pitchFamily="49" charset="0"/>
              </a:rPr>
              <a:t>();</a:t>
            </a:r>
          </a:p>
          <a:p>
            <a:pPr marL="342900" lvl="1" indent="0">
              <a:spcBef>
                <a:spcPts val="1000"/>
              </a:spcBef>
              <a:buNone/>
            </a:pPr>
            <a:r>
              <a:rPr lang="en-US" dirty="0" err="1">
                <a:solidFill>
                  <a:schemeClr val="bg1">
                    <a:lumMod val="50000"/>
                  </a:schemeClr>
                </a:solidFill>
                <a:latin typeface="Consolas" panose="020B0609020204030204" pitchFamily="49" charset="0"/>
                <a:cs typeface="Consolas" panose="020B0609020204030204" pitchFamily="49" charset="0"/>
              </a:rPr>
              <a:t>request.open</a:t>
            </a:r>
            <a:r>
              <a:rPr lang="en-US" dirty="0">
                <a:solidFill>
                  <a:schemeClr val="bg1">
                    <a:lumMod val="50000"/>
                  </a:schemeClr>
                </a:solidFill>
                <a:latin typeface="Consolas" panose="020B0609020204030204" pitchFamily="49" charset="0"/>
                <a:cs typeface="Consolas" panose="020B0609020204030204" pitchFamily="49" charset="0"/>
              </a:rPr>
              <a:t>('GET', 'http://localhost/api/person/123');</a:t>
            </a:r>
          </a:p>
          <a:p>
            <a:pPr marL="342900" lvl="1" indent="0">
              <a:spcBef>
                <a:spcPts val="1000"/>
              </a:spcBef>
              <a:buNone/>
            </a:pPr>
            <a:r>
              <a:rPr lang="en-US" dirty="0" err="1">
                <a:solidFill>
                  <a:schemeClr val="bg1">
                    <a:lumMod val="50000"/>
                  </a:schemeClr>
                </a:solidFill>
                <a:latin typeface="Consolas" panose="020B0609020204030204" pitchFamily="49" charset="0"/>
                <a:cs typeface="Consolas" panose="020B0609020204030204" pitchFamily="49" charset="0"/>
              </a:rPr>
              <a:t>request.setRequestHeader</a:t>
            </a:r>
            <a:r>
              <a:rPr lang="en-US" dirty="0">
                <a:solidFill>
                  <a:schemeClr val="bg1">
                    <a:lumMod val="50000"/>
                  </a:schemeClr>
                </a:solidFill>
                <a:latin typeface="Consolas" panose="020B0609020204030204" pitchFamily="49" charset="0"/>
                <a:cs typeface="Consolas" panose="020B0609020204030204" pitchFamily="49" charset="0"/>
              </a:rPr>
              <a:t>('Accept', 'application/</a:t>
            </a:r>
            <a:r>
              <a:rPr lang="en-US" dirty="0" err="1">
                <a:solidFill>
                  <a:schemeClr val="bg1">
                    <a:lumMod val="50000"/>
                  </a:schemeClr>
                </a:solidFill>
                <a:latin typeface="Consolas" panose="020B0609020204030204" pitchFamily="49" charset="0"/>
                <a:cs typeface="Consolas" panose="020B0609020204030204" pitchFamily="49" charset="0"/>
              </a:rPr>
              <a:t>json</a:t>
            </a:r>
            <a:r>
              <a:rPr lang="en-US" dirty="0">
                <a:solidFill>
                  <a:schemeClr val="bg1">
                    <a:lumMod val="50000"/>
                  </a:schemeClr>
                </a:solidFill>
                <a:latin typeface="Consolas" panose="020B0609020204030204" pitchFamily="49" charset="0"/>
                <a:cs typeface="Consolas" panose="020B0609020204030204" pitchFamily="49" charset="0"/>
              </a:rPr>
              <a:t>');</a:t>
            </a:r>
          </a:p>
          <a:p>
            <a:pPr marL="342900" lvl="1" indent="0">
              <a:spcBef>
                <a:spcPts val="1000"/>
              </a:spcBef>
              <a:buNone/>
            </a:pPr>
            <a:r>
              <a:rPr lang="en-US" dirty="0" err="1">
                <a:solidFill>
                  <a:schemeClr val="bg1">
                    <a:lumMod val="50000"/>
                  </a:schemeClr>
                </a:solidFill>
                <a:latin typeface="Consolas" panose="020B0609020204030204" pitchFamily="49" charset="0"/>
                <a:cs typeface="Consolas" panose="020B0609020204030204" pitchFamily="49" charset="0"/>
              </a:rPr>
              <a:t>request.onreadystatechange</a:t>
            </a:r>
            <a:r>
              <a:rPr lang="en-US" dirty="0">
                <a:solidFill>
                  <a:schemeClr val="bg1">
                    <a:lumMod val="50000"/>
                  </a:schemeClr>
                </a:solidFill>
                <a:latin typeface="Consolas" panose="020B0609020204030204" pitchFamily="49" charset="0"/>
                <a:cs typeface="Consolas" panose="020B0609020204030204" pitchFamily="49" charset="0"/>
              </a:rPr>
              <a:t> = function ()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if (</a:t>
            </a:r>
            <a:r>
              <a:rPr lang="en-US" dirty="0" err="1">
                <a:solidFill>
                  <a:schemeClr val="bg1">
                    <a:lumMod val="50000"/>
                  </a:schemeClr>
                </a:solidFill>
                <a:latin typeface="Consolas" panose="020B0609020204030204" pitchFamily="49" charset="0"/>
                <a:cs typeface="Consolas" panose="020B0609020204030204" pitchFamily="49" charset="0"/>
              </a:rPr>
              <a:t>this.readyState</a:t>
            </a:r>
            <a:r>
              <a:rPr lang="en-US" dirty="0">
                <a:solidFill>
                  <a:schemeClr val="bg1">
                    <a:lumMod val="50000"/>
                  </a:schemeClr>
                </a:solidFill>
                <a:latin typeface="Consolas" panose="020B0609020204030204" pitchFamily="49" charset="0"/>
                <a:cs typeface="Consolas" panose="020B0609020204030204" pitchFamily="49" charset="0"/>
              </a:rPr>
              <a:t> === 4)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console.log('Status:', </a:t>
            </a:r>
            <a:r>
              <a:rPr lang="en-US" dirty="0" err="1">
                <a:solidFill>
                  <a:schemeClr val="bg1">
                    <a:lumMod val="50000"/>
                  </a:schemeClr>
                </a:solidFill>
                <a:latin typeface="Consolas" panose="020B0609020204030204" pitchFamily="49" charset="0"/>
                <a:cs typeface="Consolas" panose="020B0609020204030204" pitchFamily="49" charset="0"/>
              </a:rPr>
              <a:t>this.status</a:t>
            </a:r>
            <a:r>
              <a:rPr lang="en-US" dirty="0">
                <a:solidFill>
                  <a:schemeClr val="bg1">
                    <a:lumMod val="50000"/>
                  </a:schemeClr>
                </a:solidFill>
                <a:latin typeface="Consolas" panose="020B0609020204030204" pitchFamily="49" charset="0"/>
                <a:cs typeface="Consolas" panose="020B0609020204030204" pitchFamily="49" charset="0"/>
              </a:rPr>
              <a:t>);</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console.log('Headers:', </a:t>
            </a:r>
            <a:r>
              <a:rPr lang="en-US" dirty="0" err="1">
                <a:solidFill>
                  <a:schemeClr val="bg1">
                    <a:lumMod val="50000"/>
                  </a:schemeClr>
                </a:solidFill>
                <a:latin typeface="Consolas" panose="020B0609020204030204" pitchFamily="49" charset="0"/>
                <a:cs typeface="Consolas" panose="020B0609020204030204" pitchFamily="49" charset="0"/>
              </a:rPr>
              <a:t>this.getAllResponseHeaders</a:t>
            </a:r>
            <a:r>
              <a:rPr lang="en-US" dirty="0">
                <a:solidFill>
                  <a:schemeClr val="bg1">
                    <a:lumMod val="50000"/>
                  </a:schemeClr>
                </a:solidFill>
                <a:latin typeface="Consolas" panose="020B0609020204030204" pitchFamily="49" charset="0"/>
                <a:cs typeface="Consolas" panose="020B0609020204030204" pitchFamily="49" charset="0"/>
              </a:rPr>
              <a:t>());</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console.log('Body:', </a:t>
            </a:r>
            <a:r>
              <a:rPr lang="en-US" dirty="0" err="1">
                <a:solidFill>
                  <a:schemeClr val="bg1">
                    <a:lumMod val="50000"/>
                  </a:schemeClr>
                </a:solidFill>
                <a:latin typeface="Consolas" panose="020B0609020204030204" pitchFamily="49" charset="0"/>
                <a:cs typeface="Consolas" panose="020B0609020204030204" pitchFamily="49" charset="0"/>
              </a:rPr>
              <a:t>this.responseText</a:t>
            </a:r>
            <a:r>
              <a:rPr lang="en-US" dirty="0">
                <a:solidFill>
                  <a:schemeClr val="bg1">
                    <a:lumMod val="50000"/>
                  </a:schemeClr>
                </a:solidFill>
                <a:latin typeface="Consolas" panose="020B0609020204030204" pitchFamily="49" charset="0"/>
                <a:cs typeface="Consolas" panose="020B0609020204030204" pitchFamily="49" charset="0"/>
              </a:rPr>
              <a:t>);</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a:t>
            </a:r>
          </a:p>
          <a:p>
            <a:pPr marL="342900" lvl="1" indent="0">
              <a:spcBef>
                <a:spcPts val="1000"/>
              </a:spcBef>
              <a:buNone/>
            </a:pPr>
            <a:r>
              <a:rPr lang="en-US" dirty="0" err="1">
                <a:solidFill>
                  <a:schemeClr val="bg1">
                    <a:lumMod val="50000"/>
                  </a:schemeClr>
                </a:solidFill>
                <a:latin typeface="Consolas" panose="020B0609020204030204" pitchFamily="49" charset="0"/>
                <a:cs typeface="Consolas" panose="020B0609020204030204" pitchFamily="49" charset="0"/>
              </a:rPr>
              <a:t>request.send</a:t>
            </a:r>
            <a:r>
              <a:rPr lang="en-US" dirty="0">
                <a:solidFill>
                  <a:schemeClr val="bg1">
                    <a:lumMod val="50000"/>
                  </a:schemeClr>
                </a:solidFill>
                <a:latin typeface="Consolas" panose="020B0609020204030204" pitchFamily="49" charset="0"/>
                <a:cs typeface="Consolas" panose="020B0609020204030204" pitchFamily="49" charset="0"/>
              </a:rPr>
              <a:t>(</a:t>
            </a:r>
            <a:r>
              <a:rPr lang="en-US" dirty="0" err="1">
                <a:solidFill>
                  <a:schemeClr val="bg1">
                    <a:lumMod val="50000"/>
                  </a:schemeClr>
                </a:solidFill>
                <a:latin typeface="Consolas" panose="020B0609020204030204" pitchFamily="49" charset="0"/>
                <a:cs typeface="Consolas" panose="020B0609020204030204" pitchFamily="49" charset="0"/>
              </a:rPr>
              <a:t>JSON.stringify</a:t>
            </a:r>
            <a:r>
              <a:rPr lang="en-US" dirty="0">
                <a:solidFill>
                  <a:schemeClr val="bg1">
                    <a:lumMod val="50000"/>
                  </a:schemeClr>
                </a:solidFill>
                <a:latin typeface="Consolas" panose="020B0609020204030204" pitchFamily="49" charset="0"/>
                <a:cs typeface="Consolas" panose="020B0609020204030204" pitchFamily="49" charset="0"/>
              </a:rPr>
              <a:t>(body));</a:t>
            </a:r>
          </a:p>
        </p:txBody>
      </p:sp>
    </p:spTree>
    <p:extLst>
      <p:ext uri="{BB962C8B-B14F-4D97-AF65-F5344CB8AC3E}">
        <p14:creationId xmlns:p14="http://schemas.microsoft.com/office/powerpoint/2010/main" val="253525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Calling REST API from jQuery</a:t>
            </a:r>
          </a:p>
        </p:txBody>
      </p:sp>
      <p:sp>
        <p:nvSpPr>
          <p:cNvPr id="6" name="Text Placeholder 5"/>
          <p:cNvSpPr>
            <a:spLocks noGrp="1"/>
          </p:cNvSpPr>
          <p:nvPr>
            <p:ph type="body" sz="quarter" idx="10"/>
          </p:nvPr>
        </p:nvSpPr>
        <p:spPr>
          <a:xfrm>
            <a:off x="311711" y="2125662"/>
            <a:ext cx="11201400" cy="1438342"/>
          </a:xfrm>
          <a:solidFill>
            <a:srgbClr val="FFC000"/>
          </a:solidFill>
        </p:spPr>
        <p:txBody>
          <a:bodyPr/>
          <a:lstStyle/>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a:t>
            </a:r>
            <a:r>
              <a:rPr lang="en-US" dirty="0" err="1">
                <a:solidFill>
                  <a:schemeClr val="bg1">
                    <a:lumMod val="50000"/>
                  </a:schemeClr>
                </a:solidFill>
                <a:latin typeface="Consolas" panose="020B0609020204030204" pitchFamily="49" charset="0"/>
                <a:cs typeface="Consolas" panose="020B0609020204030204" pitchFamily="49" charset="0"/>
              </a:rPr>
              <a:t>getJSON</a:t>
            </a:r>
            <a:r>
              <a:rPr lang="en-US" dirty="0">
                <a:solidFill>
                  <a:schemeClr val="bg1">
                    <a:lumMod val="50000"/>
                  </a:schemeClr>
                </a:solidFill>
                <a:latin typeface="Consolas" panose="020B0609020204030204" pitchFamily="49" charset="0"/>
                <a:cs typeface="Consolas" panose="020B0609020204030204" pitchFamily="49" charset="0"/>
              </a:rPr>
              <a:t>('http://localhost/api/person/123', function (data)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alert(</a:t>
            </a:r>
            <a:r>
              <a:rPr lang="en-US" dirty="0" err="1">
                <a:solidFill>
                  <a:schemeClr val="bg1">
                    <a:lumMod val="50000"/>
                  </a:schemeClr>
                </a:solidFill>
                <a:latin typeface="Consolas" panose="020B0609020204030204" pitchFamily="49" charset="0"/>
                <a:cs typeface="Consolas" panose="020B0609020204030204" pitchFamily="49" charset="0"/>
              </a:rPr>
              <a:t>data.FirstName</a:t>
            </a:r>
            <a:r>
              <a:rPr lang="en-US" dirty="0">
                <a:solidFill>
                  <a:schemeClr val="bg1">
                    <a:lumMod val="50000"/>
                  </a:schemeClr>
                </a:solidFill>
                <a:latin typeface="Consolas" panose="020B0609020204030204" pitchFamily="49" charset="0"/>
                <a:cs typeface="Consolas" panose="020B0609020204030204" pitchFamily="49" charset="0"/>
              </a:rPr>
              <a:t> + ' ' + </a:t>
            </a:r>
            <a:r>
              <a:rPr lang="en-US" dirty="0" err="1">
                <a:solidFill>
                  <a:schemeClr val="bg1">
                    <a:lumMod val="50000"/>
                  </a:schemeClr>
                </a:solidFill>
                <a:latin typeface="Consolas" panose="020B0609020204030204" pitchFamily="49" charset="0"/>
                <a:cs typeface="Consolas" panose="020B0609020204030204" pitchFamily="49" charset="0"/>
              </a:rPr>
              <a:t>data.LastName</a:t>
            </a:r>
            <a:r>
              <a:rPr lang="en-US" dirty="0">
                <a:solidFill>
                  <a:schemeClr val="bg1">
                    <a:lumMod val="50000"/>
                  </a:schemeClr>
                </a:solidFill>
                <a:latin typeface="Consolas" panose="020B0609020204030204" pitchFamily="49" charset="0"/>
                <a:cs typeface="Consolas" panose="020B0609020204030204" pitchFamily="49" charset="0"/>
              </a:rPr>
              <a:t>);</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3083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Angular – compared to other frameworks</a:t>
            </a:r>
          </a:p>
        </p:txBody>
      </p:sp>
      <p:pic>
        <p:nvPicPr>
          <p:cNvPr id="5" name="Picture 4"/>
          <p:cNvPicPr>
            <a:picLocks noChangeAspect="1"/>
          </p:cNvPicPr>
          <p:nvPr/>
        </p:nvPicPr>
        <p:blipFill>
          <a:blip r:embed="rId3"/>
          <a:stretch>
            <a:fillRect/>
          </a:stretch>
        </p:blipFill>
        <p:spPr>
          <a:xfrm>
            <a:off x="2127249" y="1263872"/>
            <a:ext cx="8181975" cy="5229225"/>
          </a:xfrm>
          <a:prstGeom prst="rect">
            <a:avLst/>
          </a:prstGeom>
        </p:spPr>
      </p:pic>
      <p:sp>
        <p:nvSpPr>
          <p:cNvPr id="6" name="TextBox 5"/>
          <p:cNvSpPr txBox="1"/>
          <p:nvPr/>
        </p:nvSpPr>
        <p:spPr>
          <a:xfrm>
            <a:off x="7874421" y="4145334"/>
            <a:ext cx="1080120" cy="517065"/>
          </a:xfrm>
          <a:prstGeom prst="rect">
            <a:avLst/>
          </a:prstGeom>
        </p:spPr>
        <p:style>
          <a:lnRef idx="0">
            <a:schemeClr val="accent1"/>
          </a:lnRef>
          <a:fillRef idx="3">
            <a:schemeClr val="accent1"/>
          </a:fillRef>
          <a:effectRef idx="3">
            <a:schemeClr val="accent1"/>
          </a:effectRef>
          <a:fontRef idx="minor">
            <a:schemeClr val="lt1"/>
          </a:fontRef>
        </p:style>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Angular</a:t>
            </a:r>
          </a:p>
        </p:txBody>
      </p:sp>
      <p:cxnSp>
        <p:nvCxnSpPr>
          <p:cNvPr id="8" name="Straight Arrow Connector 7"/>
          <p:cNvCxnSpPr/>
          <p:nvPr/>
        </p:nvCxnSpPr>
        <p:spPr>
          <a:xfrm>
            <a:off x="8954541" y="4433366"/>
            <a:ext cx="432048" cy="144016"/>
          </a:xfrm>
          <a:prstGeom prst="straightConnector1">
            <a:avLst/>
          </a:prstGeom>
          <a:ln w="38100">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89577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What are all of the REST API request types?</a:t>
            </a:r>
            <a:endParaRPr lang="en-US" dirty="0"/>
          </a:p>
        </p:txBody>
      </p:sp>
      <p:sp>
        <p:nvSpPr>
          <p:cNvPr id="4" name="Text Placeholder 3"/>
          <p:cNvSpPr>
            <a:spLocks noGrp="1"/>
          </p:cNvSpPr>
          <p:nvPr>
            <p:ph type="body" sz="quarter" idx="10"/>
          </p:nvPr>
        </p:nvSpPr>
        <p:spPr>
          <a:xfrm>
            <a:off x="283716" y="1058862"/>
            <a:ext cx="11880487" cy="3108543"/>
          </a:xfrm>
        </p:spPr>
        <p:txBody>
          <a:bodyPr/>
          <a:lstStyle/>
          <a:p>
            <a:pPr lvl="1"/>
            <a:r>
              <a:rPr lang="en-US" sz="2400" dirty="0"/>
              <a:t>Merely publishing these requests does not make an API RESTful. </a:t>
            </a:r>
          </a:p>
          <a:p>
            <a:pPr lvl="1"/>
            <a:r>
              <a:rPr lang="en-US" sz="2400" dirty="0"/>
              <a:t>To be RESTful, the server’s response to these requests should guide the client – via hypermedia - how to invoke state change on the resource. </a:t>
            </a:r>
          </a:p>
          <a:p>
            <a:pPr lvl="2"/>
            <a:r>
              <a:rPr lang="en-US" sz="2000" dirty="0"/>
              <a:t>In other words, say a client makes a GET call for a resource (e.g. a toaster). The response from the server should give hyperlinks (i.e. URLs) to operations possible on the resource (e.g. URL to turn the toaster on, URL to adjust the toaster’s heat setting, </a:t>
            </a:r>
            <a:r>
              <a:rPr lang="en-US" sz="2000" dirty="0" err="1"/>
              <a:t>etc</a:t>
            </a:r>
            <a:r>
              <a:rPr lang="en-US" sz="2000" dirty="0"/>
              <a:t>). The client can then </a:t>
            </a:r>
            <a:r>
              <a:rPr lang="en-US" sz="2000" i="1" dirty="0"/>
              <a:t>on-the-fly</a:t>
            </a:r>
            <a:r>
              <a:rPr lang="en-US" sz="2000" dirty="0"/>
              <a:t> follow these links to invoke change in state of the resource it’s dealing with. This is hypermedia (the links) driving application state change, i.e. HATEOAS. </a:t>
            </a:r>
          </a:p>
          <a:p>
            <a:pPr lvl="1"/>
            <a:r>
              <a:rPr lang="en-US" sz="2400" dirty="0"/>
              <a:t>So the GET, POST, PUT, and DELETE are important but not the whole story. </a:t>
            </a:r>
          </a:p>
        </p:txBody>
      </p:sp>
    </p:spTree>
    <p:extLst>
      <p:ext uri="{BB962C8B-B14F-4D97-AF65-F5344CB8AC3E}">
        <p14:creationId xmlns:p14="http://schemas.microsoft.com/office/powerpoint/2010/main" val="924956095"/>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Angular – Hello World</a:t>
            </a:r>
          </a:p>
        </p:txBody>
      </p:sp>
      <p:sp>
        <p:nvSpPr>
          <p:cNvPr id="9" name="Rectangle 8"/>
          <p:cNvSpPr/>
          <p:nvPr/>
        </p:nvSpPr>
        <p:spPr>
          <a:xfrm>
            <a:off x="1798637" y="1467748"/>
            <a:ext cx="8458200" cy="5324535"/>
          </a:xfrm>
          <a:prstGeom prst="rect">
            <a:avLst/>
          </a:prstGeom>
          <a:solidFill>
            <a:schemeClr val="tx1"/>
          </a:solidFill>
        </p:spPr>
        <p:txBody>
          <a:bodyPr wrap="square">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95959"/>
                </a:solidFill>
                <a:effectLst/>
                <a:uLnTx/>
                <a:uFillTx/>
                <a:latin typeface="Consolas" panose="020B0609020204030204" pitchFamily="49" charset="0"/>
                <a:ea typeface="+mn-ea"/>
                <a:cs typeface="Consolas" panose="020B0609020204030204" pitchFamily="49" charset="0"/>
              </a:rPr>
              <a:t>&lt;!DOCTYPE html&gt;</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95959"/>
                </a:solidFill>
                <a:effectLst/>
                <a:uLnTx/>
                <a:uFillTx/>
                <a:latin typeface="Consolas" panose="020B0609020204030204" pitchFamily="49" charset="0"/>
                <a:ea typeface="+mn-ea"/>
                <a:cs typeface="Consolas" panose="020B0609020204030204" pitchFamily="49" charset="0"/>
              </a:rPr>
              <a:t>&lt;html </a:t>
            </a:r>
            <a:r>
              <a:rPr kumimoji="0" lang="en-US" sz="2000" b="1" i="0" u="none" strike="noStrike" kern="1200" cap="none" spc="0" normalizeH="0" baseline="0" noProof="0" dirty="0">
                <a:ln>
                  <a:noFill/>
                </a:ln>
                <a:solidFill>
                  <a:srgbClr val="0070C0"/>
                </a:solidFill>
                <a:effectLst/>
                <a:uLnTx/>
                <a:uFillTx/>
                <a:latin typeface="Consolas" panose="020B0609020204030204" pitchFamily="49" charset="0"/>
                <a:ea typeface="+mn-ea"/>
                <a:cs typeface="Consolas" panose="020B0609020204030204" pitchFamily="49" charset="0"/>
              </a:rPr>
              <a:t>ng-app</a:t>
            </a:r>
            <a:r>
              <a:rPr kumimoji="0" lang="en-US" sz="2000" b="0" i="0" u="none" strike="noStrike" kern="1200" cap="none" spc="0" normalizeH="0" baseline="0" noProof="0" dirty="0">
                <a:ln>
                  <a:noFill/>
                </a:ln>
                <a:solidFill>
                  <a:srgbClr val="595959"/>
                </a:solidFill>
                <a:effectLst/>
                <a:uLnTx/>
                <a:uFillTx/>
                <a:latin typeface="Consolas" panose="020B0609020204030204" pitchFamily="49" charset="0"/>
                <a:ea typeface="+mn-ea"/>
                <a:cs typeface="Consolas" panose="020B0609020204030204" pitchFamily="49" charset="0"/>
              </a:rPr>
              <a:t>&gt;</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95959"/>
                </a:solidFill>
                <a:effectLst/>
                <a:uLnTx/>
                <a:uFillTx/>
                <a:latin typeface="Consolas" panose="020B0609020204030204" pitchFamily="49" charset="0"/>
                <a:ea typeface="+mn-ea"/>
                <a:cs typeface="Consolas" panose="020B0609020204030204" pitchFamily="49" charset="0"/>
              </a:rPr>
              <a:t>    &lt;body&gt;</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95959"/>
                </a:solidFill>
                <a:effectLst/>
                <a:uLnTx/>
                <a:uFillTx/>
                <a:latin typeface="Consolas" panose="020B0609020204030204" pitchFamily="49" charset="0"/>
                <a:ea typeface="+mn-ea"/>
                <a:cs typeface="Consolas" panose="020B0609020204030204" pitchFamily="49" charset="0"/>
              </a:rPr>
              <a:t>        </a:t>
            </a:r>
            <a:r>
              <a:rPr kumimoji="0" lang="en-US" sz="2000" b="0" i="0" u="none" strike="noStrike" kern="1200" cap="none" spc="0" normalizeH="0" baseline="0" noProof="0" dirty="0">
                <a:ln>
                  <a:noFill/>
                </a:ln>
                <a:solidFill>
                  <a:srgbClr val="7AA23A">
                    <a:lumMod val="75000"/>
                  </a:srgbClr>
                </a:solidFill>
                <a:effectLst/>
                <a:uLnTx/>
                <a:uFillTx/>
                <a:latin typeface="Consolas" panose="020B0609020204030204" pitchFamily="49" charset="0"/>
                <a:ea typeface="+mn-ea"/>
                <a:cs typeface="Consolas" panose="020B0609020204030204" pitchFamily="49" charset="0"/>
              </a:rPr>
              <a:t>&lt;!– reference the controller --&gt;</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95959"/>
                </a:solidFill>
                <a:effectLst/>
                <a:uLnTx/>
                <a:uFillTx/>
                <a:latin typeface="Consolas" panose="020B0609020204030204" pitchFamily="49" charset="0"/>
                <a:ea typeface="+mn-ea"/>
                <a:cs typeface="Consolas" panose="020B0609020204030204" pitchFamily="49" charset="0"/>
              </a:rPr>
              <a:t>        &lt;h1 </a:t>
            </a:r>
            <a:r>
              <a:rPr kumimoji="0" lang="en-US" sz="2000" b="1" i="0" u="none" strike="noStrike" kern="1200" cap="none" spc="0" normalizeH="0" baseline="0" noProof="0" dirty="0">
                <a:ln>
                  <a:noFill/>
                </a:ln>
                <a:solidFill>
                  <a:srgbClr val="0070C0"/>
                </a:solidFill>
                <a:effectLst/>
                <a:uLnTx/>
                <a:uFillTx/>
                <a:latin typeface="Consolas" panose="020B0609020204030204" pitchFamily="49" charset="0"/>
                <a:ea typeface="+mn-ea"/>
                <a:cs typeface="Consolas" panose="020B0609020204030204" pitchFamily="49" charset="0"/>
              </a:rPr>
              <a:t>ng-controller</a:t>
            </a:r>
            <a:r>
              <a:rPr kumimoji="0" lang="en-US" sz="2000" b="0" i="0" u="none" strike="noStrike" kern="1200" cap="none" spc="0" normalizeH="0" baseline="0" noProof="0" dirty="0">
                <a:ln>
                  <a:noFill/>
                </a:ln>
                <a:solidFill>
                  <a:srgbClr val="595959"/>
                </a:solidFill>
                <a:effectLst/>
                <a:uLnTx/>
                <a:uFillTx/>
                <a:latin typeface="Consolas" panose="020B0609020204030204" pitchFamily="49" charset="0"/>
                <a:ea typeface="+mn-ea"/>
                <a:cs typeface="Consolas" panose="020B0609020204030204" pitchFamily="49" charset="0"/>
              </a:rPr>
              <a:t>="</a:t>
            </a:r>
            <a:r>
              <a:rPr kumimoji="0" lang="en-US" sz="2000" b="1" i="0" u="none" strike="noStrike" kern="1200" cap="none" spc="0" normalizeH="0" baseline="0" noProof="0" dirty="0" err="1">
                <a:ln>
                  <a:noFill/>
                </a:ln>
                <a:solidFill>
                  <a:srgbClr val="C00000"/>
                </a:solidFill>
                <a:effectLst/>
                <a:uLnTx/>
                <a:uFillTx/>
                <a:latin typeface="Consolas" panose="020B0609020204030204" pitchFamily="49" charset="0"/>
                <a:ea typeface="+mn-ea"/>
                <a:cs typeface="Consolas" panose="020B0609020204030204" pitchFamily="49" charset="0"/>
              </a:rPr>
              <a:t>HelloCtrl</a:t>
            </a:r>
            <a:r>
              <a:rPr kumimoji="0" lang="en-US" sz="2000" b="0" i="0" u="none" strike="noStrike" kern="1200" cap="none" spc="0" normalizeH="0" baseline="0" noProof="0" dirty="0">
                <a:ln>
                  <a:noFill/>
                </a:ln>
                <a:solidFill>
                  <a:srgbClr val="595959"/>
                </a:solidFill>
                <a:effectLst/>
                <a:uLnTx/>
                <a:uFillTx/>
                <a:latin typeface="Consolas" panose="020B0609020204030204" pitchFamily="49" charset="0"/>
                <a:ea typeface="+mn-ea"/>
                <a:cs typeface="Consolas" panose="020B0609020204030204" pitchFamily="49" charset="0"/>
              </a:rPr>
              <a:t>"&gt;</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95959"/>
                </a:solidFill>
                <a:effectLst/>
                <a:uLnTx/>
                <a:uFillTx/>
                <a:latin typeface="Consolas" panose="020B0609020204030204" pitchFamily="49" charset="0"/>
                <a:ea typeface="+mn-ea"/>
                <a:cs typeface="Consolas" panose="020B0609020204030204" pitchFamily="49" charset="0"/>
              </a:rPr>
              <a:t>        {{</a:t>
            </a:r>
            <a:r>
              <a:rPr kumimoji="0" lang="en-US" sz="2000" b="1" i="0" u="none" strike="noStrike" kern="1200" cap="none" spc="0" normalizeH="0" baseline="0" noProof="0" dirty="0">
                <a:ln>
                  <a:noFill/>
                </a:ln>
                <a:solidFill>
                  <a:srgbClr val="7030A0"/>
                </a:solidFill>
                <a:effectLst/>
                <a:uLnTx/>
                <a:uFillTx/>
                <a:latin typeface="Consolas" panose="020B0609020204030204" pitchFamily="49" charset="0"/>
                <a:ea typeface="+mn-ea"/>
                <a:cs typeface="Consolas" panose="020B0609020204030204" pitchFamily="49" charset="0"/>
              </a:rPr>
              <a:t>hello</a:t>
            </a:r>
            <a:r>
              <a:rPr kumimoji="0" lang="en-US" sz="2000" b="0" i="0" u="none" strike="noStrike" kern="1200" cap="none" spc="0" normalizeH="0" baseline="0" noProof="0" dirty="0">
                <a:ln>
                  <a:noFill/>
                </a:ln>
                <a:solidFill>
                  <a:srgbClr val="595959"/>
                </a:solidFill>
                <a:effectLst/>
                <a:uLnTx/>
                <a:uFillTx/>
                <a:latin typeface="Consolas" panose="020B0609020204030204" pitchFamily="49" charset="0"/>
                <a:ea typeface="+mn-ea"/>
                <a:cs typeface="Consolas" panose="020B0609020204030204" pitchFamily="49" charset="0"/>
              </a:rPr>
              <a:t>}}</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95959"/>
                </a:solidFill>
                <a:effectLst/>
                <a:uLnTx/>
                <a:uFillTx/>
                <a:latin typeface="Consolas" panose="020B0609020204030204" pitchFamily="49" charset="0"/>
                <a:ea typeface="+mn-ea"/>
                <a:cs typeface="Consolas" panose="020B0609020204030204" pitchFamily="49" charset="0"/>
              </a:rPr>
              <a:t>        &lt;/h1&gt;</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1008AA"/>
              </a:solidFill>
              <a:effectLst/>
              <a:uLnTx/>
              <a:uFillTx/>
              <a:latin typeface="Consolas" panose="020B0609020204030204" pitchFamily="49" charset="0"/>
              <a:ea typeface="+mn-ea"/>
              <a:cs typeface="Consolas" panose="020B0609020204030204" pitchFamily="49" charset="0"/>
            </a:endParaRP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95959"/>
                </a:solidFill>
                <a:effectLst/>
                <a:uLnTx/>
                <a:uFillTx/>
                <a:latin typeface="Consolas" panose="020B0609020204030204" pitchFamily="49" charset="0"/>
                <a:ea typeface="+mn-ea"/>
                <a:cs typeface="Consolas" panose="020B0609020204030204" pitchFamily="49" charset="0"/>
              </a:rPr>
              <a:t>        &lt;script </a:t>
            </a:r>
            <a:r>
              <a:rPr kumimoji="0" lang="en-US" sz="2000" b="0" i="0" u="none" strike="noStrike" kern="1200" cap="none" spc="0" normalizeH="0" baseline="0" noProof="0" dirty="0" err="1">
                <a:ln>
                  <a:noFill/>
                </a:ln>
                <a:solidFill>
                  <a:srgbClr val="595959"/>
                </a:solidFill>
                <a:effectLst/>
                <a:uLnTx/>
                <a:uFillTx/>
                <a:latin typeface="Consolas" panose="020B0609020204030204" pitchFamily="49" charset="0"/>
                <a:ea typeface="+mn-ea"/>
                <a:cs typeface="Consolas" panose="020B0609020204030204" pitchFamily="49" charset="0"/>
              </a:rPr>
              <a:t>src</a:t>
            </a:r>
            <a:r>
              <a:rPr kumimoji="0" lang="en-US" sz="2000" b="0" i="0" u="none" strike="noStrike" kern="1200" cap="none" spc="0" normalizeH="0" baseline="0" noProof="0" dirty="0">
                <a:ln>
                  <a:noFill/>
                </a:ln>
                <a:solidFill>
                  <a:srgbClr val="595959"/>
                </a:solidFill>
                <a:effectLst/>
                <a:uLnTx/>
                <a:uFillTx/>
                <a:latin typeface="Consolas" panose="020B0609020204030204" pitchFamily="49" charset="0"/>
                <a:ea typeface="+mn-ea"/>
                <a:cs typeface="Consolas" panose="020B0609020204030204" pitchFamily="49" charset="0"/>
              </a:rPr>
              <a:t>="angular.js"&gt;&lt;/script&gt;</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95959"/>
                </a:solidFill>
                <a:effectLst/>
                <a:uLnTx/>
                <a:uFillTx/>
                <a:latin typeface="Consolas" panose="020B0609020204030204" pitchFamily="49" charset="0"/>
                <a:ea typeface="+mn-ea"/>
                <a:cs typeface="Consolas" panose="020B0609020204030204" pitchFamily="49" charset="0"/>
              </a:rPr>
              <a:t>        &lt;script&gt;</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95959"/>
                </a:solidFill>
                <a:effectLst/>
                <a:uLnTx/>
                <a:uFillTx/>
                <a:latin typeface="Consolas" panose="020B0609020204030204" pitchFamily="49" charset="0"/>
                <a:ea typeface="+mn-ea"/>
                <a:cs typeface="Consolas" panose="020B0609020204030204" pitchFamily="49" charset="0"/>
              </a:rPr>
              <a:t>            </a:t>
            </a:r>
            <a:r>
              <a:rPr kumimoji="0" lang="en-US" sz="2000" b="0" i="0" u="none" strike="noStrike" kern="1200" cap="none" spc="0" normalizeH="0" baseline="0" noProof="0" dirty="0">
                <a:ln>
                  <a:noFill/>
                </a:ln>
                <a:solidFill>
                  <a:srgbClr val="7AA23A">
                    <a:lumMod val="75000"/>
                  </a:srgbClr>
                </a:solidFill>
                <a:effectLst/>
                <a:uLnTx/>
                <a:uFillTx/>
                <a:latin typeface="Consolas" panose="020B0609020204030204" pitchFamily="49" charset="0"/>
                <a:ea typeface="+mn-ea"/>
                <a:cs typeface="Consolas" panose="020B0609020204030204" pitchFamily="49" charset="0"/>
              </a:rPr>
              <a:t>// define the controller</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95959"/>
                </a:solidFill>
                <a:effectLst/>
                <a:uLnTx/>
                <a:uFillTx/>
                <a:latin typeface="Consolas" panose="020B0609020204030204" pitchFamily="49" charset="0"/>
                <a:ea typeface="+mn-ea"/>
                <a:cs typeface="Consolas" panose="020B0609020204030204" pitchFamily="49" charset="0"/>
              </a:rPr>
              <a:t>            function </a:t>
            </a:r>
            <a:r>
              <a:rPr kumimoji="0" lang="en-US" sz="2000" b="1" i="0" u="none" strike="noStrike" kern="1200" cap="none" spc="0" normalizeH="0" baseline="0" noProof="0" dirty="0" err="1">
                <a:ln>
                  <a:noFill/>
                </a:ln>
                <a:solidFill>
                  <a:srgbClr val="C00000"/>
                </a:solidFill>
                <a:effectLst/>
                <a:uLnTx/>
                <a:uFillTx/>
                <a:latin typeface="Consolas" panose="020B0609020204030204" pitchFamily="49" charset="0"/>
                <a:ea typeface="+mn-ea"/>
                <a:cs typeface="Consolas" panose="020B0609020204030204" pitchFamily="49" charset="0"/>
              </a:rPr>
              <a:t>HelloCtrl</a:t>
            </a:r>
            <a:r>
              <a:rPr kumimoji="0" lang="en-US" sz="2000" b="0" i="0" u="none" strike="noStrike" kern="1200" cap="none" spc="0" normalizeH="0" baseline="0" noProof="0" dirty="0">
                <a:ln>
                  <a:noFill/>
                </a:ln>
                <a:solidFill>
                  <a:srgbClr val="595959"/>
                </a:solidFill>
                <a:effectLst/>
                <a:uLnTx/>
                <a:uFillTx/>
                <a:latin typeface="Consolas" panose="020B0609020204030204" pitchFamily="49" charset="0"/>
                <a:ea typeface="+mn-ea"/>
                <a:cs typeface="Consolas" panose="020B0609020204030204" pitchFamily="49" charset="0"/>
              </a:rPr>
              <a:t>(</a:t>
            </a:r>
            <a:r>
              <a:rPr kumimoji="0" lang="en-US" sz="2000" b="1" i="0" u="none" strike="noStrike" kern="1200" cap="none" spc="0" normalizeH="0" baseline="0" noProof="0" dirty="0">
                <a:ln>
                  <a:noFill/>
                </a:ln>
                <a:solidFill>
                  <a:srgbClr val="C94409">
                    <a:lumMod val="50000"/>
                  </a:srgbClr>
                </a:solidFill>
                <a:effectLst/>
                <a:uLnTx/>
                <a:uFillTx/>
                <a:latin typeface="Consolas" panose="020B0609020204030204" pitchFamily="49" charset="0"/>
                <a:ea typeface="+mn-ea"/>
                <a:cs typeface="Consolas" panose="020B0609020204030204" pitchFamily="49" charset="0"/>
              </a:rPr>
              <a:t>$scope</a:t>
            </a:r>
            <a:r>
              <a:rPr kumimoji="0" lang="en-US" sz="2000" b="0" i="0" u="none" strike="noStrike" kern="1200" cap="none" spc="0" normalizeH="0" baseline="0" noProof="0" dirty="0">
                <a:ln>
                  <a:noFill/>
                </a:ln>
                <a:solidFill>
                  <a:srgbClr val="595959"/>
                </a:solidFill>
                <a:effectLst/>
                <a:uLnTx/>
                <a:uFillTx/>
                <a:latin typeface="Consolas" panose="020B0609020204030204" pitchFamily="49" charset="0"/>
                <a:ea typeface="+mn-ea"/>
                <a:cs typeface="Consolas" panose="020B0609020204030204" pitchFamily="49" charset="0"/>
              </a:rPr>
              <a:t>) {</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95959"/>
                </a:solidFill>
                <a:effectLst/>
                <a:uLnTx/>
                <a:uFillTx/>
                <a:latin typeface="Consolas" panose="020B0609020204030204" pitchFamily="49" charset="0"/>
                <a:ea typeface="+mn-ea"/>
                <a:cs typeface="Consolas" panose="020B0609020204030204" pitchFamily="49" charset="0"/>
              </a:rPr>
              <a:t>                </a:t>
            </a:r>
            <a:r>
              <a:rPr kumimoji="0" lang="en-US" sz="2000" b="1" i="0" u="none" strike="noStrike" kern="1200" cap="none" spc="0" normalizeH="0" baseline="0" noProof="0" dirty="0">
                <a:ln>
                  <a:noFill/>
                </a:ln>
                <a:solidFill>
                  <a:srgbClr val="C94409">
                    <a:lumMod val="50000"/>
                  </a:srgbClr>
                </a:solidFill>
                <a:effectLst/>
                <a:uLnTx/>
                <a:uFillTx/>
                <a:latin typeface="Consolas" panose="020B0609020204030204" pitchFamily="49" charset="0"/>
                <a:ea typeface="+mn-ea"/>
                <a:cs typeface="Consolas" panose="020B0609020204030204" pitchFamily="49" charset="0"/>
              </a:rPr>
              <a:t>$</a:t>
            </a:r>
            <a:r>
              <a:rPr kumimoji="0" lang="en-US" sz="2000" b="1" i="0" u="none" strike="noStrike" kern="1200" cap="none" spc="0" normalizeH="0" baseline="0" noProof="0" dirty="0" err="1">
                <a:ln>
                  <a:noFill/>
                </a:ln>
                <a:solidFill>
                  <a:srgbClr val="C94409">
                    <a:lumMod val="50000"/>
                  </a:srgbClr>
                </a:solidFill>
                <a:effectLst/>
                <a:uLnTx/>
                <a:uFillTx/>
                <a:latin typeface="Consolas" panose="020B0609020204030204" pitchFamily="49" charset="0"/>
                <a:ea typeface="+mn-ea"/>
                <a:cs typeface="Consolas" panose="020B0609020204030204" pitchFamily="49" charset="0"/>
              </a:rPr>
              <a:t>scope</a:t>
            </a:r>
            <a:r>
              <a:rPr kumimoji="0" lang="en-US" sz="2000" b="0" i="0" u="none" strike="noStrike" kern="1200" cap="none" spc="0" normalizeH="0" baseline="0" noProof="0" dirty="0" err="1">
                <a:ln>
                  <a:noFill/>
                </a:ln>
                <a:solidFill>
                  <a:srgbClr val="595959"/>
                </a:solidFill>
                <a:effectLst/>
                <a:uLnTx/>
                <a:uFillTx/>
                <a:latin typeface="Consolas" panose="020B0609020204030204" pitchFamily="49" charset="0"/>
                <a:ea typeface="+mn-ea"/>
                <a:cs typeface="Consolas" panose="020B0609020204030204" pitchFamily="49" charset="0"/>
              </a:rPr>
              <a:t>.</a:t>
            </a:r>
            <a:r>
              <a:rPr kumimoji="0" lang="en-US" sz="2000" b="1" i="0" u="none" strike="noStrike" kern="1200" cap="none" spc="0" normalizeH="0" baseline="0" noProof="0" dirty="0" err="1">
                <a:ln>
                  <a:noFill/>
                </a:ln>
                <a:solidFill>
                  <a:srgbClr val="7030A0"/>
                </a:solidFill>
                <a:effectLst/>
                <a:uLnTx/>
                <a:uFillTx/>
                <a:latin typeface="Consolas" panose="020B0609020204030204" pitchFamily="49" charset="0"/>
                <a:ea typeface="+mn-ea"/>
                <a:cs typeface="Consolas" panose="020B0609020204030204" pitchFamily="49" charset="0"/>
              </a:rPr>
              <a:t>hello</a:t>
            </a:r>
            <a:r>
              <a:rPr kumimoji="0" lang="en-US" sz="2000" b="0" i="0" u="none" strike="noStrike" kern="1200" cap="none" spc="0" normalizeH="0" baseline="0" noProof="0" dirty="0">
                <a:ln>
                  <a:noFill/>
                </a:ln>
                <a:solidFill>
                  <a:srgbClr val="595959"/>
                </a:solidFill>
                <a:effectLst/>
                <a:uLnTx/>
                <a:uFillTx/>
                <a:latin typeface="Consolas" panose="020B0609020204030204" pitchFamily="49" charset="0"/>
                <a:ea typeface="+mn-ea"/>
                <a:cs typeface="Consolas" panose="020B0609020204030204" pitchFamily="49" charset="0"/>
              </a:rPr>
              <a:t> = "Hello world";</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95959"/>
                </a:solidFill>
                <a:effectLst/>
                <a:uLnTx/>
                <a:uFillTx/>
                <a:latin typeface="Consolas" panose="020B0609020204030204" pitchFamily="49" charset="0"/>
                <a:ea typeface="+mn-ea"/>
                <a:cs typeface="Consolas" panose="020B0609020204030204" pitchFamily="49" charset="0"/>
              </a:rPr>
              <a:t>            }</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95959"/>
                </a:solidFill>
                <a:effectLst/>
                <a:uLnTx/>
                <a:uFillTx/>
                <a:latin typeface="Consolas" panose="020B0609020204030204" pitchFamily="49" charset="0"/>
                <a:ea typeface="+mn-ea"/>
                <a:cs typeface="Consolas" panose="020B0609020204030204" pitchFamily="49" charset="0"/>
              </a:rPr>
              <a:t>        &lt;/script&gt;</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95959"/>
                </a:solidFill>
                <a:effectLst/>
                <a:uLnTx/>
                <a:uFillTx/>
                <a:latin typeface="Consolas" panose="020B0609020204030204" pitchFamily="49" charset="0"/>
                <a:ea typeface="+mn-ea"/>
                <a:cs typeface="Consolas" panose="020B0609020204030204" pitchFamily="49" charset="0"/>
              </a:rPr>
              <a:t>    &lt;/body&gt;</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95959"/>
                </a:solidFill>
                <a:effectLst/>
                <a:uLnTx/>
                <a:uFillTx/>
                <a:latin typeface="Consolas" panose="020B0609020204030204" pitchFamily="49" charset="0"/>
                <a:ea typeface="+mn-ea"/>
                <a:cs typeface="Consolas" panose="020B0609020204030204" pitchFamily="49" charset="0"/>
              </a:rPr>
              <a:t>&lt;/html&gt;</a:t>
            </a:r>
          </a:p>
        </p:txBody>
      </p:sp>
      <p:sp>
        <p:nvSpPr>
          <p:cNvPr id="11" name="Rounded Rectangular Callout 10"/>
          <p:cNvSpPr/>
          <p:nvPr/>
        </p:nvSpPr>
        <p:spPr bwMode="auto">
          <a:xfrm>
            <a:off x="5013829" y="1435850"/>
            <a:ext cx="1967489" cy="469478"/>
          </a:xfrm>
          <a:prstGeom prst="wedgeRoundRectCallout">
            <a:avLst>
              <a:gd name="adj1" fmla="val -52034"/>
              <a:gd name="adj2" fmla="val 220720"/>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Rounded Rectangular Callout 9"/>
          <p:cNvSpPr/>
          <p:nvPr/>
        </p:nvSpPr>
        <p:spPr bwMode="auto">
          <a:xfrm>
            <a:off x="5043992" y="1435850"/>
            <a:ext cx="1967489" cy="469478"/>
          </a:xfrm>
          <a:prstGeom prst="wedgeRoundRectCallout">
            <a:avLst>
              <a:gd name="adj1" fmla="val -112309"/>
              <a:gd name="adj2" fmla="val 51778"/>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Directives</a:t>
            </a:r>
            <a:endParaRPr kumimoji="0" lang="en-US" sz="1600" b="0" i="0" u="none" strike="noStrike" kern="1200" cap="none" spc="0" normalizeH="0" baseline="0" noProof="0" dirty="0">
              <a:ln>
                <a:noFill/>
              </a:ln>
              <a:solidFill>
                <a:srgbClr val="0000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Rounded Rectangular Callout 11"/>
          <p:cNvSpPr/>
          <p:nvPr/>
        </p:nvSpPr>
        <p:spPr bwMode="auto">
          <a:xfrm>
            <a:off x="6523037" y="3164331"/>
            <a:ext cx="1967489" cy="469478"/>
          </a:xfrm>
          <a:prstGeom prst="wedgeRoundRectCallout">
            <a:avLst>
              <a:gd name="adj1" fmla="val -155201"/>
              <a:gd name="adj2" fmla="val -44344"/>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Expression</a:t>
            </a:r>
            <a:endParaRPr kumimoji="0" lang="en-US" sz="1600" b="0" i="0" u="none" strike="noStrike" kern="1200" cap="none" spc="0" normalizeH="0" baseline="0" noProof="0" dirty="0">
              <a:ln>
                <a:noFill/>
              </a:ln>
              <a:solidFill>
                <a:srgbClr val="0000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889609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12"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Angular Data-binding</a:t>
            </a:r>
          </a:p>
        </p:txBody>
      </p:sp>
      <p:pic>
        <p:nvPicPr>
          <p:cNvPr id="7" name="Picture 6"/>
          <p:cNvPicPr>
            <a:picLocks noChangeAspect="1"/>
          </p:cNvPicPr>
          <p:nvPr/>
        </p:nvPicPr>
        <p:blipFill>
          <a:blip r:embed="rId3"/>
          <a:stretch>
            <a:fillRect/>
          </a:stretch>
        </p:blipFill>
        <p:spPr>
          <a:xfrm>
            <a:off x="2649339" y="1592262"/>
            <a:ext cx="6444206" cy="4679001"/>
          </a:xfrm>
          <a:prstGeom prst="rect">
            <a:avLst/>
          </a:prstGeom>
        </p:spPr>
      </p:pic>
    </p:spTree>
    <p:extLst>
      <p:ext uri="{BB962C8B-B14F-4D97-AF65-F5344CB8AC3E}">
        <p14:creationId xmlns:p14="http://schemas.microsoft.com/office/powerpoint/2010/main" val="1091980347"/>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Angular $scope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0354" y="1260286"/>
            <a:ext cx="7418133" cy="5062915"/>
          </a:xfrm>
          <a:prstGeom prst="rect">
            <a:avLst/>
          </a:prstGeom>
          <a:solidFill>
            <a:schemeClr val="tx1"/>
          </a:solidFill>
        </p:spPr>
      </p:pic>
    </p:spTree>
    <p:extLst>
      <p:ext uri="{BB962C8B-B14F-4D97-AF65-F5344CB8AC3E}">
        <p14:creationId xmlns:p14="http://schemas.microsoft.com/office/powerpoint/2010/main" val="2211694927"/>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Angular using "Controller As"</a:t>
            </a:r>
          </a:p>
        </p:txBody>
      </p:sp>
      <p:pic>
        <p:nvPicPr>
          <p:cNvPr id="5" name="Picture 2" descr="https://docs.angularjs.org/img/guide/concepts-databinding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681" y="1363662"/>
            <a:ext cx="8175479" cy="5020628"/>
          </a:xfrm>
          <a:prstGeom prst="rect">
            <a:avLst/>
          </a:prstGeom>
          <a:solidFill>
            <a:schemeClr val="tx1"/>
          </a:solidFill>
          <a:extLst/>
        </p:spPr>
      </p:pic>
    </p:spTree>
    <p:extLst>
      <p:ext uri="{BB962C8B-B14F-4D97-AF65-F5344CB8AC3E}">
        <p14:creationId xmlns:p14="http://schemas.microsoft.com/office/powerpoint/2010/main" val="3041448755"/>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a:t>
            </a:r>
          </a:p>
        </p:txBody>
      </p:sp>
      <p:sp>
        <p:nvSpPr>
          <p:cNvPr id="5" name="Rectangle 2"/>
          <p:cNvSpPr>
            <a:spLocks noGrp="1" noChangeArrowheads="1"/>
          </p:cNvSpPr>
          <p:nvPr>
            <p:ph type="body" sz="quarter" idx="10"/>
          </p:nvPr>
        </p:nvSpPr>
        <p:spPr bwMode="auto">
          <a:xfrm>
            <a:off x="274638" y="1481038"/>
            <a:ext cx="11776247" cy="22467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var</a:t>
            </a:r>
            <a:r>
              <a:rPr kumimoji="0" lang="en-US" altLang="en-US" sz="28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User = $resource(</a:t>
            </a:r>
            <a:r>
              <a:rPr kumimoji="0" lang="en-US" altLang="en-US" sz="28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'/user/:</a:t>
            </a:r>
            <a:r>
              <a:rPr kumimoji="0" lang="en-US" altLang="en-US" sz="2800" b="0" i="0" u="none" strike="noStrike" cap="none" normalizeH="0" baseline="0" dirty="0" err="1">
                <a:ln>
                  <a:noFill/>
                </a:ln>
                <a:solidFill>
                  <a:srgbClr val="A31515"/>
                </a:solidFill>
                <a:effectLst/>
                <a:latin typeface="Consolas" panose="020B0609020204030204" pitchFamily="49" charset="0"/>
                <a:cs typeface="Consolas" panose="020B0609020204030204" pitchFamily="49" charset="0"/>
              </a:rPr>
              <a:t>userId</a:t>
            </a:r>
            <a:r>
              <a:rPr kumimoji="0" lang="en-US" altLang="en-US" sz="28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a:t>
            </a:r>
            <a:r>
              <a:rPr kumimoji="0" lang="en-US" altLang="en-US" sz="28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28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userId</a:t>
            </a:r>
            <a:r>
              <a:rPr kumimoji="0" lang="en-US" altLang="en-US" sz="28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2800" b="0" i="0" u="none" strike="noStrike" cap="none" normalizeH="0" baseline="0" dirty="0">
                <a:ln>
                  <a:noFill/>
                </a:ln>
                <a:solidFill>
                  <a:srgbClr val="A31515"/>
                </a:solidFill>
                <a:effectLst/>
                <a:latin typeface="Consolas" panose="020B0609020204030204" pitchFamily="49" charset="0"/>
                <a:cs typeface="Consolas" panose="020B0609020204030204" pitchFamily="49" charset="0"/>
              </a:rPr>
              <a:t>'@id'</a:t>
            </a:r>
            <a:r>
              <a:rPr kumimoji="0" lang="en-US" altLang="en-US" sz="28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User.get</a:t>
            </a:r>
            <a:r>
              <a:rPr kumimoji="0" lang="en-US" altLang="en-US" sz="28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28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userId</a:t>
            </a:r>
            <a:r>
              <a:rPr kumimoji="0" lang="en-US" altLang="en-US" sz="28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123 }, </a:t>
            </a:r>
            <a:r>
              <a:rPr kumimoji="0" lang="en-US" altLang="en-US" sz="28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function</a:t>
            </a:r>
            <a:r>
              <a:rPr kumimoji="0" lang="en-US" altLang="en-US" sz="28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(user)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28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user.abc</a:t>
            </a:r>
            <a:r>
              <a:rPr kumimoji="0" lang="en-US" altLang="en-US" sz="28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28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true</a:t>
            </a:r>
            <a:r>
              <a:rPr kumimoji="0" lang="en-US" altLang="en-US" sz="28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28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user.$save</a:t>
            </a:r>
            <a:r>
              <a:rPr kumimoji="0" lang="en-US" altLang="en-US" sz="28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81177726"/>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Restangular</a:t>
            </a:r>
            <a:endParaRPr lang="en-GB" dirty="0"/>
          </a:p>
        </p:txBody>
      </p:sp>
      <p:sp>
        <p:nvSpPr>
          <p:cNvPr id="4" name="Rectangle 1"/>
          <p:cNvSpPr>
            <a:spLocks noGrp="1" noChangeArrowheads="1"/>
          </p:cNvSpPr>
          <p:nvPr>
            <p:ph type="body" sz="quarter" idx="10"/>
          </p:nvPr>
        </p:nvSpPr>
        <p:spPr bwMode="auto">
          <a:xfrm>
            <a:off x="240533" y="1553046"/>
            <a:ext cx="12014828" cy="35394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rgbClr val="000000"/>
                </a:solidFill>
                <a:effectLst/>
              </a:rPr>
              <a:t>Restangular.all</a:t>
            </a:r>
            <a:r>
              <a:rPr kumimoji="0" lang="en-US" altLang="en-US" sz="2800" b="0" i="0" u="none" strike="noStrike" cap="none" normalizeH="0" baseline="0" dirty="0">
                <a:ln>
                  <a:noFill/>
                </a:ln>
                <a:solidFill>
                  <a:srgbClr val="000000"/>
                </a:solidFill>
                <a:effectLst/>
              </a:rPr>
              <a:t>(</a:t>
            </a:r>
            <a:r>
              <a:rPr kumimoji="0" lang="en-US" altLang="en-US" sz="2800" b="0" i="0" u="none" strike="noStrike" cap="none" normalizeH="0" baseline="0" dirty="0">
                <a:ln>
                  <a:noFill/>
                </a:ln>
                <a:solidFill>
                  <a:srgbClr val="A31515"/>
                </a:solidFill>
                <a:effectLst/>
              </a:rPr>
              <a:t>'users'</a:t>
            </a:r>
            <a:r>
              <a:rPr kumimoji="0" lang="en-US" altLang="en-US" sz="2800" b="0" i="0" u="none" strike="noStrike" cap="none" normalizeH="0" baseline="0" dirty="0">
                <a:ln>
                  <a:noFill/>
                </a:ln>
                <a:solidFill>
                  <a:srgbClr val="000000"/>
                </a:solidFill>
                <a:effectLst/>
              </a:rPr>
              <a:t>).</a:t>
            </a:r>
            <a:r>
              <a:rPr kumimoji="0" lang="en-US" altLang="en-US" sz="2800" b="0" i="0" u="none" strike="noStrike" cap="none" normalizeH="0" baseline="0" dirty="0" err="1">
                <a:ln>
                  <a:noFill/>
                </a:ln>
                <a:solidFill>
                  <a:srgbClr val="000000"/>
                </a:solidFill>
                <a:effectLst/>
              </a:rPr>
              <a:t>getList</a:t>
            </a:r>
            <a:r>
              <a:rPr kumimoji="0" lang="en-US" altLang="en-US" sz="2800" b="0" i="0" u="none" strike="noStrike" cap="none" normalizeH="0" baseline="0" dirty="0">
                <a:ln>
                  <a:noFill/>
                </a:ln>
                <a:solidFill>
                  <a:srgbClr val="000000"/>
                </a:solidFill>
                <a:effectLst/>
              </a:rPr>
              <a:t>()  </a:t>
            </a:r>
            <a:r>
              <a:rPr kumimoji="0" lang="en-US" altLang="en-US" sz="2800" b="0" i="0" u="none" strike="noStrike" cap="none" normalizeH="0" baseline="0" dirty="0">
                <a:ln>
                  <a:noFill/>
                </a:ln>
                <a:solidFill>
                  <a:srgbClr val="008000"/>
                </a:solidFill>
                <a:effectLst/>
              </a:rPr>
              <a:t>// GET: /users</a:t>
            </a:r>
            <a:r>
              <a:rPr kumimoji="0" lang="en-US" altLang="en-US" sz="2800" b="0" i="0" u="none" strike="noStrike" cap="none" normalizeH="0" baseline="0" dirty="0">
                <a:ln>
                  <a:noFill/>
                </a:ln>
                <a:solidFill>
                  <a:srgbClr val="000000"/>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rPr>
              <a:t>.then(</a:t>
            </a:r>
            <a:r>
              <a:rPr kumimoji="0" lang="en-US" altLang="en-US" sz="2800" b="0" i="0" u="none" strike="noStrike" cap="none" normalizeH="0" baseline="0" dirty="0">
                <a:ln>
                  <a:noFill/>
                </a:ln>
                <a:solidFill>
                  <a:srgbClr val="0000FF"/>
                </a:solidFill>
                <a:effectLst/>
              </a:rPr>
              <a:t>function</a:t>
            </a:r>
            <a:r>
              <a:rPr kumimoji="0" lang="en-US" altLang="en-US" sz="2800" b="0" i="0" u="none" strike="noStrike" cap="none" normalizeH="0" baseline="0" dirty="0">
                <a:ln>
                  <a:noFill/>
                </a:ln>
                <a:solidFill>
                  <a:srgbClr val="000000"/>
                </a:solidFill>
                <a:effectLst/>
              </a:rPr>
              <a:t> (users)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rPr>
              <a:t>    $</a:t>
            </a:r>
            <a:r>
              <a:rPr kumimoji="0" lang="en-US" altLang="en-US" sz="2800" b="0" i="0" u="none" strike="noStrike" cap="none" normalizeH="0" baseline="0" dirty="0" err="1">
                <a:ln>
                  <a:noFill/>
                </a:ln>
                <a:solidFill>
                  <a:srgbClr val="000000"/>
                </a:solidFill>
                <a:effectLst/>
              </a:rPr>
              <a:t>scope.user</a:t>
            </a:r>
            <a:r>
              <a:rPr kumimoji="0" lang="en-US" altLang="en-US" sz="2800" b="0" i="0" u="none" strike="noStrike" cap="none" normalizeH="0" baseline="0" dirty="0">
                <a:ln>
                  <a:noFill/>
                </a:ln>
                <a:solidFill>
                  <a:srgbClr val="000000"/>
                </a:solidFill>
                <a:effectLst/>
              </a:rPr>
              <a:t> = users[0]; </a:t>
            </a:r>
            <a:r>
              <a:rPr kumimoji="0" lang="en-US" altLang="en-US" sz="2800" b="0" i="0" u="none" strike="noStrike" cap="none" normalizeH="0" baseline="0" dirty="0">
                <a:ln>
                  <a:noFill/>
                </a:ln>
                <a:solidFill>
                  <a:srgbClr val="008000"/>
                </a:solidFill>
                <a:effectLst/>
              </a:rPr>
              <a:t>// { id: 123 }</a:t>
            </a:r>
            <a:r>
              <a:rPr kumimoji="0" lang="en-US" altLang="en-US" sz="2800" b="0" i="0" u="none" strike="noStrike" cap="none" normalizeH="0" baseline="0" dirty="0">
                <a:ln>
                  <a:noFill/>
                </a:ln>
                <a:solidFill>
                  <a:srgbClr val="000000"/>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rPr>
              <a:t>});</a:t>
            </a:r>
            <a:endParaRPr kumimoji="0" lang="en-US" altLang="en-US" sz="2800" b="0" i="0" u="none" strike="noStrike" cap="none" normalizeH="0" baseline="0" dirty="0">
              <a:ln>
                <a:noFill/>
              </a:ln>
              <a:solidFill>
                <a:srgbClr val="008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rgbClr val="008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rPr>
              <a:t>$</a:t>
            </a:r>
            <a:r>
              <a:rPr kumimoji="0" lang="en-US" altLang="en-US" sz="2800" b="0" i="0" u="none" strike="noStrike" cap="none" normalizeH="0" baseline="0" dirty="0" err="1">
                <a:ln>
                  <a:noFill/>
                </a:ln>
                <a:solidFill>
                  <a:srgbClr val="000000"/>
                </a:solidFill>
                <a:effectLst/>
              </a:rPr>
              <a:t>scope.user.getList</a:t>
            </a:r>
            <a:r>
              <a:rPr kumimoji="0" lang="en-US" altLang="en-US" sz="2800" b="0" i="0" u="none" strike="noStrike" cap="none" normalizeH="0" baseline="0" dirty="0">
                <a:ln>
                  <a:noFill/>
                </a:ln>
                <a:solidFill>
                  <a:srgbClr val="000000"/>
                </a:solidFill>
                <a:effectLst/>
              </a:rPr>
              <a:t>(</a:t>
            </a:r>
            <a:r>
              <a:rPr kumimoji="0" lang="en-US" altLang="en-US" sz="2800" b="0" i="0" u="none" strike="noStrike" cap="none" normalizeH="0" baseline="0" dirty="0">
                <a:ln>
                  <a:noFill/>
                </a:ln>
                <a:solidFill>
                  <a:srgbClr val="A31515"/>
                </a:solidFill>
                <a:effectLst/>
              </a:rPr>
              <a:t>'cars'</a:t>
            </a:r>
            <a:r>
              <a:rPr kumimoji="0" lang="en-US" altLang="en-US" sz="2800" b="0" i="0" u="none" strike="noStrike" cap="none" normalizeH="0" baseline="0" dirty="0">
                <a:ln>
                  <a:noFill/>
                </a:ln>
                <a:solidFill>
                  <a:srgbClr val="000000"/>
                </a:solidFill>
                <a:effectLst/>
              </a:rPr>
              <a:t>);  </a:t>
            </a:r>
            <a:r>
              <a:rPr kumimoji="0" lang="en-US" altLang="en-US" sz="2800" b="0" i="0" u="none" strike="noStrike" cap="none" normalizeH="0" baseline="0" dirty="0">
                <a:ln>
                  <a:noFill/>
                </a:ln>
                <a:solidFill>
                  <a:srgbClr val="008000"/>
                </a:solidFill>
                <a:effectLst/>
              </a:rPr>
              <a:t>// GET: /users/123/cars</a:t>
            </a:r>
            <a:r>
              <a:rPr kumimoji="0" lang="en-US" altLang="en-US" sz="2800" b="0" i="0" u="none" strike="noStrike" cap="none" normalizeH="0" baseline="0" dirty="0">
                <a:ln>
                  <a:noFill/>
                </a:ln>
                <a:solidFill>
                  <a:srgbClr val="000000"/>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rgbClr val="00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rPr>
              <a:t>$</a:t>
            </a:r>
            <a:r>
              <a:rPr kumimoji="0" lang="en-US" altLang="en-US" sz="2800" b="0" i="0" u="none" strike="noStrike" cap="none" normalizeH="0" baseline="0" dirty="0" err="1">
                <a:ln>
                  <a:noFill/>
                </a:ln>
                <a:solidFill>
                  <a:srgbClr val="000000"/>
                </a:solidFill>
                <a:effectLst/>
              </a:rPr>
              <a:t>scope.user.sendMessage</a:t>
            </a:r>
            <a:r>
              <a:rPr kumimoji="0" lang="en-US" altLang="en-US" sz="2800" b="0" i="0" u="none" strike="noStrike" cap="none" normalizeH="0" baseline="0" dirty="0">
                <a:ln>
                  <a:noFill/>
                </a:ln>
                <a:solidFill>
                  <a:srgbClr val="000000"/>
                </a:solidFill>
                <a:effectLst/>
              </a:rPr>
              <a:t>();  </a:t>
            </a:r>
            <a:r>
              <a:rPr kumimoji="0" lang="en-US" altLang="en-US" sz="2800" b="0" i="0" u="none" strike="noStrike" cap="none" normalizeH="0" baseline="0" dirty="0">
                <a:ln>
                  <a:noFill/>
                </a:ln>
                <a:solidFill>
                  <a:srgbClr val="008000"/>
                </a:solidFill>
                <a:effectLst/>
              </a:rPr>
              <a:t>// POST: /users/123/</a:t>
            </a:r>
            <a:r>
              <a:rPr kumimoji="0" lang="en-US" altLang="en-US" sz="2800" b="0" i="0" u="none" strike="noStrike" cap="none" normalizeH="0" baseline="0" dirty="0" err="1">
                <a:ln>
                  <a:noFill/>
                </a:ln>
                <a:solidFill>
                  <a:srgbClr val="008000"/>
                </a:solidFill>
                <a:effectLst/>
              </a:rPr>
              <a:t>sendMessage</a:t>
            </a:r>
            <a:r>
              <a:rPr kumimoji="0" lang="en-US" altLang="en-US" sz="2800" b="0" i="0" u="none" strike="noStrike" cap="none" normalizeH="0" baseline="0" dirty="0">
                <a:ln>
                  <a:noFill/>
                </a:ln>
                <a:solidFill>
                  <a:srgbClr val="000000"/>
                </a:solidFill>
                <a:effectLst/>
              </a:rPr>
              <a:t> </a:t>
            </a:r>
          </a:p>
        </p:txBody>
      </p:sp>
    </p:spTree>
    <p:extLst>
      <p:ext uri="{BB962C8B-B14F-4D97-AF65-F5344CB8AC3E}">
        <p14:creationId xmlns:p14="http://schemas.microsoft.com/office/powerpoint/2010/main" val="3413256098"/>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#8</a:t>
            </a:r>
          </a:p>
        </p:txBody>
      </p:sp>
      <p:sp>
        <p:nvSpPr>
          <p:cNvPr id="5" name="Text Placeholder 4"/>
          <p:cNvSpPr>
            <a:spLocks noGrp="1"/>
          </p:cNvSpPr>
          <p:nvPr>
            <p:ph type="body" sz="quarter" idx="12"/>
          </p:nvPr>
        </p:nvSpPr>
        <p:spPr>
          <a:xfrm>
            <a:off x="274639" y="4685507"/>
            <a:ext cx="8153398" cy="1829593"/>
          </a:xfrm>
        </p:spPr>
        <p:txBody>
          <a:bodyPr/>
          <a:lstStyle/>
          <a:p>
            <a:r>
              <a:rPr lang="en-US" dirty="0" err="1"/>
              <a:t>Restangular</a:t>
            </a:r>
            <a:r>
              <a:rPr lang="en-US" dirty="0"/>
              <a:t> + Web API</a:t>
            </a:r>
          </a:p>
          <a:p>
            <a:r>
              <a:rPr lang="en-US" sz="2800" dirty="0"/>
              <a:t> </a:t>
            </a:r>
          </a:p>
        </p:txBody>
      </p:sp>
    </p:spTree>
    <p:extLst>
      <p:ext uri="{BB962C8B-B14F-4D97-AF65-F5344CB8AC3E}">
        <p14:creationId xmlns:p14="http://schemas.microsoft.com/office/powerpoint/2010/main" val="60170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Restangular</a:t>
            </a:r>
            <a:r>
              <a:rPr lang="en-US" dirty="0"/>
              <a:t> steps</a:t>
            </a:r>
          </a:p>
        </p:txBody>
      </p:sp>
      <p:sp>
        <p:nvSpPr>
          <p:cNvPr id="2" name="Text Placeholder 1"/>
          <p:cNvSpPr>
            <a:spLocks noGrp="1"/>
          </p:cNvSpPr>
          <p:nvPr>
            <p:ph type="body" sz="quarter" idx="10"/>
          </p:nvPr>
        </p:nvSpPr>
        <p:spPr>
          <a:xfrm>
            <a:off x="274638" y="4259262"/>
            <a:ext cx="11887200" cy="1979612"/>
          </a:xfrm>
        </p:spPr>
        <p:txBody>
          <a:bodyPr/>
          <a:lstStyle/>
          <a:p>
            <a:pPr marL="742950" indent="-742950">
              <a:buFont typeface="+mj-lt"/>
              <a:buAutoNum type="arabicPeriod"/>
            </a:pPr>
            <a:r>
              <a:rPr lang="en-US" dirty="0"/>
              <a:t>Download it: </a:t>
            </a:r>
            <a:r>
              <a:rPr lang="en-US" dirty="0">
                <a:hlinkClick r:id="rId3"/>
              </a:rPr>
              <a:t>https://github.com/mgonto/restangular</a:t>
            </a:r>
            <a:endParaRPr lang="en-US" dirty="0"/>
          </a:p>
          <a:p>
            <a:pPr marL="742950" indent="-742950">
              <a:buFont typeface="+mj-lt"/>
              <a:buAutoNum type="arabicPeriod"/>
            </a:pPr>
            <a:r>
              <a:rPr lang="en-US" dirty="0"/>
              <a:t>Also download dependency - </a:t>
            </a:r>
            <a:r>
              <a:rPr lang="en-US" dirty="0" err="1"/>
              <a:t>lodash</a:t>
            </a:r>
            <a:endParaRPr lang="en-US" dirty="0"/>
          </a:p>
          <a:p>
            <a:pPr marL="742950" indent="-742950">
              <a:buFont typeface="+mj-lt"/>
              <a:buAutoNum type="arabicPeriod"/>
            </a:pPr>
            <a:endParaRPr lang="en-US" dirty="0"/>
          </a:p>
        </p:txBody>
      </p:sp>
      <p:sp>
        <p:nvSpPr>
          <p:cNvPr id="4" name="Text Placeholder 1"/>
          <p:cNvSpPr txBox="1">
            <a:spLocks/>
          </p:cNvSpPr>
          <p:nvPr/>
        </p:nvSpPr>
        <p:spPr>
          <a:xfrm>
            <a:off x="302746" y="1320283"/>
            <a:ext cx="11887200" cy="141577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950" marR="0" lvl="0" indent="-742950" algn="l" defTabSz="932742" rtl="0" eaLnBrk="1" fontAlgn="auto" latinLnBrk="0" hangingPunct="1">
              <a:lnSpc>
                <a:spcPct val="90000"/>
              </a:lnSpc>
              <a:spcBef>
                <a:spcPct val="20000"/>
              </a:spcBef>
              <a:spcAft>
                <a:spcPts val="0"/>
              </a:spcAft>
              <a:buClr>
                <a:srgbClr val="D2D2D2"/>
              </a:buClr>
              <a:buSzPct val="90000"/>
              <a:buFont typeface="+mj-lt"/>
              <a:buAutoNum type="arabicPeriod"/>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Create Visual Studio Web App with Web API</a:t>
            </a:r>
          </a:p>
          <a:p>
            <a:pPr marL="742950" marR="0" lvl="0" indent="-742950" algn="l" defTabSz="932742" rtl="0" eaLnBrk="1" fontAlgn="auto" latinLnBrk="0" hangingPunct="1">
              <a:lnSpc>
                <a:spcPct val="90000"/>
              </a:lnSpc>
              <a:spcBef>
                <a:spcPct val="20000"/>
              </a:spcBef>
              <a:spcAft>
                <a:spcPts val="0"/>
              </a:spcAft>
              <a:buClr>
                <a:srgbClr val="D2D2D2"/>
              </a:buClr>
              <a:buSzPct val="90000"/>
              <a:buFont typeface="+mj-lt"/>
              <a:buAutoNum type="arabicPeriod"/>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Use </a:t>
            </a:r>
            <a:r>
              <a:rPr kumimoji="0" lang="en-US" sz="4000" b="0" i="0" u="none" strike="noStrike" kern="1200" cap="none" spc="0" normalizeH="0" baseline="0" noProof="0" dirty="0" err="1">
                <a:ln>
                  <a:noFill/>
                </a:ln>
                <a:gradFill>
                  <a:gsLst>
                    <a:gs pos="13869">
                      <a:srgbClr val="D2D2D2"/>
                    </a:gs>
                    <a:gs pos="42000">
                      <a:srgbClr val="D2D2D2"/>
                    </a:gs>
                  </a:gsLst>
                  <a:lin ang="5400000" scaled="0"/>
                </a:gradFill>
                <a:effectLst/>
                <a:uLnTx/>
                <a:uFillTx/>
                <a:latin typeface="Segoe UI Light"/>
                <a:ea typeface="+mn-ea"/>
                <a:cs typeface="+mn-cs"/>
              </a:rPr>
              <a:t>NuGet</a:t>
            </a: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 to install Angular and </a:t>
            </a:r>
            <a:r>
              <a:rPr kumimoji="0" lang="en-US" sz="4000" b="0" i="0" u="none" strike="noStrike" kern="1200" cap="none" spc="0" normalizeH="0" baseline="0" noProof="0" dirty="0" err="1">
                <a:ln>
                  <a:noFill/>
                </a:ln>
                <a:gradFill>
                  <a:gsLst>
                    <a:gs pos="13869">
                      <a:srgbClr val="D2D2D2"/>
                    </a:gs>
                    <a:gs pos="42000">
                      <a:srgbClr val="D2D2D2"/>
                    </a:gs>
                  </a:gsLst>
                  <a:lin ang="5400000" scaled="0"/>
                </a:gradFill>
                <a:effectLst/>
                <a:uLnTx/>
                <a:uFillTx/>
                <a:latin typeface="Segoe UI Light"/>
                <a:ea typeface="+mn-ea"/>
                <a:cs typeface="+mn-cs"/>
              </a:rPr>
              <a:t>Restangular</a:t>
            </a:r>
            <a:endPar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endParaRPr>
          </a:p>
        </p:txBody>
      </p:sp>
      <p:sp>
        <p:nvSpPr>
          <p:cNvPr id="5" name="Title 16"/>
          <p:cNvSpPr txBox="1">
            <a:spLocks/>
          </p:cNvSpPr>
          <p:nvPr/>
        </p:nvSpPr>
        <p:spPr>
          <a:xfrm>
            <a:off x="242111" y="3341126"/>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Manual steps</a:t>
            </a:r>
          </a:p>
        </p:txBody>
      </p:sp>
    </p:spTree>
    <p:extLst>
      <p:ext uri="{BB962C8B-B14F-4D97-AF65-F5344CB8AC3E}">
        <p14:creationId xmlns:p14="http://schemas.microsoft.com/office/powerpoint/2010/main" val="261782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Create Angular module</a:t>
            </a:r>
          </a:p>
        </p:txBody>
      </p:sp>
      <p:sp>
        <p:nvSpPr>
          <p:cNvPr id="4" name="Text Placeholder 1"/>
          <p:cNvSpPr txBox="1">
            <a:spLocks/>
          </p:cNvSpPr>
          <p:nvPr/>
        </p:nvSpPr>
        <p:spPr>
          <a:xfrm>
            <a:off x="302746" y="1320283"/>
            <a:ext cx="11887200" cy="276998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950" marR="0" lvl="0" indent="-742950" algn="l" defTabSz="932742" rtl="0" eaLnBrk="1" fontAlgn="auto" latinLnBrk="0" hangingPunct="1">
              <a:lnSpc>
                <a:spcPct val="90000"/>
              </a:lnSpc>
              <a:spcBef>
                <a:spcPct val="20000"/>
              </a:spcBef>
              <a:spcAft>
                <a:spcPts val="0"/>
              </a:spcAft>
              <a:buClr>
                <a:srgbClr val="D2D2D2"/>
              </a:buClr>
              <a:buSzPct val="90000"/>
              <a:buFont typeface="+mj-lt"/>
              <a:buAutoNum type="arabicPeriod"/>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app.js</a:t>
            </a:r>
          </a:p>
          <a:p>
            <a:pPr marL="742950" marR="0" lvl="0" indent="-742950" algn="l" defTabSz="932742" rtl="0" eaLnBrk="1" fontAlgn="auto" latinLnBrk="0" hangingPunct="1">
              <a:lnSpc>
                <a:spcPct val="90000"/>
              </a:lnSpc>
              <a:spcBef>
                <a:spcPct val="20000"/>
              </a:spcBef>
              <a:spcAft>
                <a:spcPts val="0"/>
              </a:spcAft>
              <a:buClr>
                <a:srgbClr val="D2D2D2"/>
              </a:buClr>
              <a:buSzPct val="90000"/>
              <a:buFont typeface="+mj-lt"/>
              <a:buAutoNum type="arabicPeriod"/>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create view</a:t>
            </a:r>
          </a:p>
          <a:p>
            <a:pPr marL="742950" marR="0" lvl="0" indent="-742950" algn="l" defTabSz="932742" rtl="0" eaLnBrk="1" fontAlgn="auto" latinLnBrk="0" hangingPunct="1">
              <a:lnSpc>
                <a:spcPct val="90000"/>
              </a:lnSpc>
              <a:spcBef>
                <a:spcPct val="20000"/>
              </a:spcBef>
              <a:spcAft>
                <a:spcPts val="0"/>
              </a:spcAft>
              <a:buClr>
                <a:srgbClr val="D2D2D2"/>
              </a:buClr>
              <a:buSzPct val="90000"/>
              <a:buFont typeface="+mj-lt"/>
              <a:buAutoNum type="arabicPeriod"/>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create controller with hard-coded data</a:t>
            </a:r>
          </a:p>
          <a:p>
            <a:pPr marL="742950" marR="0" lvl="0" indent="-742950" algn="l" defTabSz="932742" rtl="0" eaLnBrk="1" fontAlgn="auto" latinLnBrk="0" hangingPunct="1">
              <a:lnSpc>
                <a:spcPct val="90000"/>
              </a:lnSpc>
              <a:spcBef>
                <a:spcPct val="20000"/>
              </a:spcBef>
              <a:spcAft>
                <a:spcPts val="0"/>
              </a:spcAft>
              <a:buClr>
                <a:srgbClr val="D2D2D2"/>
              </a:buClr>
              <a:buSzPct val="90000"/>
              <a:buFont typeface="+mj-lt"/>
              <a:buAutoNum type="arabicPeriod"/>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test it</a:t>
            </a:r>
          </a:p>
        </p:txBody>
      </p:sp>
    </p:spTree>
    <p:extLst>
      <p:ext uri="{BB962C8B-B14F-4D97-AF65-F5344CB8AC3E}">
        <p14:creationId xmlns:p14="http://schemas.microsoft.com/office/powerpoint/2010/main" val="67313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4345805"/>
          </a:xfrm>
        </p:spPr>
        <p:txBody>
          <a:bodyPr/>
          <a:lstStyle/>
          <a:p>
            <a:r>
              <a:rPr lang="en-US" dirty="0"/>
              <a:t>Uniform </a:t>
            </a:r>
            <a:r>
              <a:rPr lang="en-US" dirty="0">
                <a:solidFill>
                  <a:srgbClr val="FFFF00"/>
                </a:solidFill>
                <a:latin typeface="Segoe Print" panose="02000600000000000000" pitchFamily="2" charset="0"/>
              </a:rPr>
              <a:t>Protocol</a:t>
            </a:r>
            <a:r>
              <a:rPr lang="en-US" dirty="0">
                <a:solidFill>
                  <a:srgbClr val="AC0000"/>
                </a:solidFill>
                <a:latin typeface="Segoe Print" panose="02000600000000000000" pitchFamily="2" charset="0"/>
              </a:rPr>
              <a:t> </a:t>
            </a:r>
            <a:r>
              <a:rPr lang="en-US" dirty="0"/>
              <a:t>for querying/manipulating data via web</a:t>
            </a:r>
          </a:p>
          <a:p>
            <a:r>
              <a:rPr lang="en-US" dirty="0"/>
              <a:t>Based on </a:t>
            </a:r>
            <a:r>
              <a:rPr lang="en-US" dirty="0">
                <a:solidFill>
                  <a:srgbClr val="FFFF00"/>
                </a:solidFill>
                <a:latin typeface="Segoe Print" panose="02000600000000000000" pitchFamily="2" charset="0"/>
              </a:rPr>
              <a:t>RESTful patterns</a:t>
            </a:r>
          </a:p>
          <a:p>
            <a:r>
              <a:rPr lang="en-US" dirty="0"/>
              <a:t>Open…</a:t>
            </a:r>
          </a:p>
          <a:p>
            <a:pPr lvl="1"/>
            <a:r>
              <a:rPr lang="en-US" dirty="0"/>
              <a:t>Proposed by Microsoft, adopted by disparate platform vendors</a:t>
            </a:r>
          </a:p>
          <a:p>
            <a:r>
              <a:rPr lang="en-US" dirty="0"/>
              <a:t>Supported by broad ecosystem…</a:t>
            </a:r>
          </a:p>
          <a:p>
            <a:pPr lvl="2"/>
            <a:r>
              <a:rPr lang="en-US" sz="2000" dirty="0"/>
              <a:t>Node, PHP, Java, SQL Reporting Services, SharePoint, Windows Azure Table Storage, IMV WebSphere, DB2, Informix, Excel, Data.Js, Breeze.Js</a:t>
            </a:r>
            <a:endParaRPr lang="en-US" dirty="0"/>
          </a:p>
        </p:txBody>
      </p:sp>
      <p:sp>
        <p:nvSpPr>
          <p:cNvPr id="17" name="Title 16"/>
          <p:cNvSpPr>
            <a:spLocks noGrp="1"/>
          </p:cNvSpPr>
          <p:nvPr>
            <p:ph type="title"/>
          </p:nvPr>
        </p:nvSpPr>
        <p:spPr/>
        <p:txBody>
          <a:bodyPr/>
          <a:lstStyle/>
          <a:p>
            <a:r>
              <a:rPr lang="en-US" dirty="0"/>
              <a:t>What is OData?</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3373" y="220662"/>
            <a:ext cx="2584664" cy="1001712"/>
          </a:xfrm>
          <a:prstGeom prst="rect">
            <a:avLst/>
          </a:prstGeom>
        </p:spPr>
      </p:pic>
    </p:spTree>
    <p:extLst>
      <p:ext uri="{BB962C8B-B14F-4D97-AF65-F5344CB8AC3E}">
        <p14:creationId xmlns:p14="http://schemas.microsoft.com/office/powerpoint/2010/main" val="291765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dirty="0"/>
              <a:t>What are REST APIs used for?</a:t>
            </a:r>
          </a:p>
        </p:txBody>
      </p:sp>
    </p:spTree>
    <p:extLst>
      <p:ext uri="{BB962C8B-B14F-4D97-AF65-F5344CB8AC3E}">
        <p14:creationId xmlns:p14="http://schemas.microsoft.com/office/powerpoint/2010/main" val="2774229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OData with ASP.NET Web API</a:t>
            </a:r>
          </a:p>
        </p:txBody>
      </p:sp>
      <p:sp>
        <p:nvSpPr>
          <p:cNvPr id="6" name="Text Placeholder 5"/>
          <p:cNvSpPr>
            <a:spLocks noGrp="1"/>
          </p:cNvSpPr>
          <p:nvPr>
            <p:ph type="body" sz="quarter" idx="10"/>
          </p:nvPr>
        </p:nvSpPr>
        <p:spPr>
          <a:xfrm>
            <a:off x="427037" y="1537005"/>
            <a:ext cx="11201400" cy="2820259"/>
          </a:xfrm>
          <a:solidFill>
            <a:srgbClr val="FFC000"/>
          </a:solidFill>
        </p:spPr>
        <p:txBody>
          <a:bodyPr/>
          <a:lstStyle/>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a:t>
            </a:r>
            <a:r>
              <a:rPr lang="en-US" b="1" dirty="0" err="1">
                <a:solidFill>
                  <a:srgbClr val="9005DD"/>
                </a:solidFill>
                <a:latin typeface="Consolas" panose="020B0609020204030204" pitchFamily="49" charset="0"/>
                <a:cs typeface="Consolas" panose="020B0609020204030204" pitchFamily="49" charset="0"/>
              </a:rPr>
              <a:t>EnableQuery</a:t>
            </a:r>
            <a:r>
              <a:rPr lang="en-US" dirty="0">
                <a:solidFill>
                  <a:schemeClr val="bg1">
                    <a:lumMod val="50000"/>
                  </a:schemeClr>
                </a:solidFill>
                <a:latin typeface="Consolas" panose="020B0609020204030204" pitchFamily="49" charset="0"/>
                <a:cs typeface="Consolas" panose="020B0609020204030204" pitchFamily="49" charset="0"/>
              </a:rPr>
              <a:t>]</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public </a:t>
            </a:r>
            <a:r>
              <a:rPr lang="en-US" b="1" dirty="0" err="1">
                <a:solidFill>
                  <a:srgbClr val="9005DD"/>
                </a:solidFill>
                <a:latin typeface="Consolas" panose="020B0609020204030204" pitchFamily="49" charset="0"/>
                <a:cs typeface="Consolas" panose="020B0609020204030204" pitchFamily="49" charset="0"/>
              </a:rPr>
              <a:t>IQueryable</a:t>
            </a:r>
            <a:r>
              <a:rPr lang="en-US" b="1" dirty="0">
                <a:solidFill>
                  <a:srgbClr val="9005DD"/>
                </a:solidFill>
                <a:latin typeface="Consolas" panose="020B0609020204030204" pitchFamily="49" charset="0"/>
                <a:cs typeface="Consolas" panose="020B0609020204030204" pitchFamily="49" charset="0"/>
              </a:rPr>
              <a:t>&lt;Product</a:t>
            </a:r>
            <a:r>
              <a:rPr lang="en-US" dirty="0">
                <a:solidFill>
                  <a:schemeClr val="bg1">
                    <a:lumMod val="50000"/>
                  </a:schemeClr>
                </a:solidFill>
                <a:latin typeface="Consolas" panose="020B0609020204030204" pitchFamily="49" charset="0"/>
                <a:cs typeface="Consolas" panose="020B0609020204030204" pitchFamily="49" charset="0"/>
              </a:rPr>
              <a:t>&gt; Get()</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 .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return _</a:t>
            </a:r>
            <a:r>
              <a:rPr lang="en-US" dirty="0" err="1">
                <a:solidFill>
                  <a:schemeClr val="bg1">
                    <a:lumMod val="50000"/>
                  </a:schemeClr>
                </a:solidFill>
                <a:latin typeface="Consolas" panose="020B0609020204030204" pitchFamily="49" charset="0"/>
                <a:cs typeface="Consolas" panose="020B0609020204030204" pitchFamily="49" charset="0"/>
              </a:rPr>
              <a:t>productRepo.Retrieve</a:t>
            </a:r>
            <a:r>
              <a:rPr lang="en-US" dirty="0">
                <a:solidFill>
                  <a:schemeClr val="bg1">
                    <a:lumMod val="50000"/>
                  </a:schemeClr>
                </a:solidFill>
                <a:latin typeface="Consolas" panose="020B0609020204030204" pitchFamily="49" charset="0"/>
                <a:cs typeface="Consolas" panose="020B0609020204030204" pitchFamily="49" charset="0"/>
              </a:rPr>
              <a:t>().</a:t>
            </a:r>
            <a:r>
              <a:rPr lang="en-US" b="1" dirty="0" err="1">
                <a:solidFill>
                  <a:srgbClr val="9005DD"/>
                </a:solidFill>
                <a:latin typeface="Consolas" panose="020B0609020204030204" pitchFamily="49" charset="0"/>
                <a:cs typeface="Consolas" panose="020B0609020204030204" pitchFamily="49" charset="0"/>
              </a:rPr>
              <a:t>AsQueryable</a:t>
            </a:r>
            <a:r>
              <a:rPr lang="en-US" dirty="0">
                <a:solidFill>
                  <a:schemeClr val="bg1">
                    <a:lumMod val="50000"/>
                  </a:schemeClr>
                </a:solidFill>
                <a:latin typeface="Consolas" panose="020B0609020204030204" pitchFamily="49" charset="0"/>
                <a:cs typeface="Consolas" panose="020B0609020204030204" pitchFamily="49" charset="0"/>
              </a:rPr>
              <a:t>();</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a:t>
            </a:r>
          </a:p>
        </p:txBody>
      </p:sp>
      <p:sp>
        <p:nvSpPr>
          <p:cNvPr id="4" name="Title 16"/>
          <p:cNvSpPr txBox="1">
            <a:spLocks/>
          </p:cNvSpPr>
          <p:nvPr/>
        </p:nvSpPr>
        <p:spPr>
          <a:xfrm>
            <a:off x="274639" y="4792662"/>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Requires </a:t>
            </a:r>
            <a:r>
              <a:rPr kumimoji="0" lang="en-US" sz="4800" b="0" i="0" u="none" strike="noStrike" kern="1200" cap="none" spc="-102" normalizeH="0" baseline="0" noProof="0" dirty="0" err="1">
                <a:ln w="3175">
                  <a:noFill/>
                </a:ln>
                <a:gradFill>
                  <a:gsLst>
                    <a:gs pos="1250">
                      <a:srgbClr val="FFFFFF"/>
                    </a:gs>
                    <a:gs pos="100000">
                      <a:srgbClr val="FFFFFF"/>
                    </a:gs>
                  </a:gsLst>
                  <a:lin ang="5400000" scaled="0"/>
                </a:gradFill>
                <a:effectLst/>
                <a:uLnTx/>
                <a:uFillTx/>
                <a:latin typeface="Segoe UI Light"/>
                <a:ea typeface="+mn-ea"/>
                <a:cs typeface="Segoe UI" pitchFamily="34" charset="0"/>
              </a:rPr>
              <a:t>NuGet</a:t>
            </a:r>
            <a:r>
              <a:rPr kumimoji="0" lang="en-US" sz="48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package: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Microsoft ASP.NET </a:t>
            </a:r>
            <a:r>
              <a:rPr kumimoji="0" lang="en-US" sz="4800" b="0" i="0" u="none" strike="noStrike" kern="1200" cap="none" spc="-102" normalizeH="0" baseline="0" noProof="0" dirty="0" err="1">
                <a:ln w="3175">
                  <a:noFill/>
                </a:ln>
                <a:gradFill>
                  <a:gsLst>
                    <a:gs pos="1250">
                      <a:srgbClr val="FFFFFF"/>
                    </a:gs>
                    <a:gs pos="100000">
                      <a:srgbClr val="FFFFFF"/>
                    </a:gs>
                  </a:gsLst>
                  <a:lin ang="5400000" scaled="0"/>
                </a:gradFill>
                <a:effectLst/>
                <a:uLnTx/>
                <a:uFillTx/>
                <a:latin typeface="Segoe UI Light"/>
                <a:ea typeface="+mn-ea"/>
                <a:cs typeface="Segoe UI" pitchFamily="34" charset="0"/>
              </a:rPr>
              <a:t>WebAPI</a:t>
            </a:r>
            <a:r>
              <a:rPr kumimoji="0" lang="en-US" sz="48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2.2 for OData 4.0</a:t>
            </a:r>
          </a:p>
        </p:txBody>
      </p:sp>
      <p:sp>
        <p:nvSpPr>
          <p:cNvPr id="5" name="Left Arrow 4"/>
          <p:cNvSpPr/>
          <p:nvPr/>
        </p:nvSpPr>
        <p:spPr>
          <a:xfrm>
            <a:off x="3206375" y="1425763"/>
            <a:ext cx="8060203" cy="685150"/>
          </a:xfrm>
          <a:prstGeom prst="leftArrow">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Action filter that converts query string into LINQ expression</a:t>
            </a:r>
          </a:p>
        </p:txBody>
      </p:sp>
    </p:spTree>
    <p:extLst>
      <p:ext uri="{BB962C8B-B14F-4D97-AF65-F5344CB8AC3E}">
        <p14:creationId xmlns:p14="http://schemas.microsoft.com/office/powerpoint/2010/main" val="138850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Calling from Angular</a:t>
            </a:r>
          </a:p>
        </p:txBody>
      </p:sp>
      <p:sp>
        <p:nvSpPr>
          <p:cNvPr id="6" name="Text Placeholder 5"/>
          <p:cNvSpPr>
            <a:spLocks noGrp="1"/>
          </p:cNvSpPr>
          <p:nvPr>
            <p:ph type="body" sz="quarter" idx="10"/>
          </p:nvPr>
        </p:nvSpPr>
        <p:spPr>
          <a:xfrm>
            <a:off x="427037" y="1537005"/>
            <a:ext cx="11201400" cy="2820259"/>
          </a:xfrm>
          <a:solidFill>
            <a:srgbClr val="FFC000"/>
          </a:solidFill>
        </p:spPr>
        <p:txBody>
          <a:bodyPr/>
          <a:lstStyle/>
          <a:p>
            <a:pPr marL="342900" lvl="1" indent="0">
              <a:spcBef>
                <a:spcPts val="1000"/>
              </a:spcBef>
              <a:buNone/>
            </a:pPr>
            <a:r>
              <a:rPr lang="en-US" dirty="0" err="1">
                <a:solidFill>
                  <a:schemeClr val="bg1">
                    <a:lumMod val="50000"/>
                  </a:schemeClr>
                </a:solidFill>
                <a:latin typeface="Consolas" panose="020B0609020204030204" pitchFamily="49" charset="0"/>
                <a:cs typeface="Consolas" panose="020B0609020204030204" pitchFamily="49" charset="0"/>
              </a:rPr>
              <a:t>productResource.query</a:t>
            </a:r>
            <a:r>
              <a:rPr lang="en-US" dirty="0">
                <a:solidFill>
                  <a:schemeClr val="bg1">
                    <a:lumMod val="50000"/>
                  </a:schemeClr>
                </a:solidFill>
                <a:latin typeface="Consolas" panose="020B0609020204030204" pitchFamily="49" charset="0"/>
                <a:cs typeface="Consolas" panose="020B0609020204030204" pitchFamily="49" charset="0"/>
              </a:rPr>
              <a:t>({</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$filter: "contains(</a:t>
            </a:r>
            <a:r>
              <a:rPr lang="en-US" dirty="0" err="1">
                <a:solidFill>
                  <a:schemeClr val="bg1">
                    <a:lumMod val="50000"/>
                  </a:schemeClr>
                </a:solidFill>
                <a:latin typeface="Consolas" panose="020B0609020204030204" pitchFamily="49" charset="0"/>
                <a:cs typeface="Consolas" panose="020B0609020204030204" pitchFamily="49" charset="0"/>
              </a:rPr>
              <a:t>ProductCode</a:t>
            </a:r>
            <a:r>
              <a:rPr lang="en-US" dirty="0">
                <a:solidFill>
                  <a:schemeClr val="bg1">
                    <a:lumMod val="50000"/>
                  </a:schemeClr>
                </a:solidFill>
                <a:latin typeface="Consolas" panose="020B0609020204030204" pitchFamily="49" charset="0"/>
                <a:cs typeface="Consolas" panose="020B0609020204030204" pitchFamily="49" charset="0"/>
              </a:rPr>
              <a:t>, 'XYZ') and Price </a:t>
            </a:r>
            <a:r>
              <a:rPr lang="en-US" dirty="0" err="1">
                <a:solidFill>
                  <a:schemeClr val="bg1">
                    <a:lumMod val="50000"/>
                  </a:schemeClr>
                </a:solidFill>
                <a:latin typeface="Consolas" panose="020B0609020204030204" pitchFamily="49" charset="0"/>
                <a:cs typeface="Consolas" panose="020B0609020204030204" pitchFamily="49" charset="0"/>
              </a:rPr>
              <a:t>lt</a:t>
            </a:r>
            <a:r>
              <a:rPr lang="en-US" dirty="0">
                <a:solidFill>
                  <a:schemeClr val="bg1">
                    <a:lumMod val="50000"/>
                  </a:schemeClr>
                </a:solidFill>
                <a:latin typeface="Consolas" panose="020B0609020204030204" pitchFamily="49" charset="0"/>
                <a:cs typeface="Consolas" panose="020B0609020204030204" pitchFamily="49" charset="0"/>
              </a:rPr>
              <a:t> 10",</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a:t>
            </a:r>
            <a:r>
              <a:rPr lang="en-US" dirty="0" err="1">
                <a:solidFill>
                  <a:schemeClr val="bg1">
                    <a:lumMod val="50000"/>
                  </a:schemeClr>
                </a:solidFill>
                <a:latin typeface="Consolas" panose="020B0609020204030204" pitchFamily="49" charset="0"/>
                <a:cs typeface="Consolas" panose="020B0609020204030204" pitchFamily="49" charset="0"/>
              </a:rPr>
              <a:t>orderby</a:t>
            </a:r>
            <a:r>
              <a:rPr lang="en-US" dirty="0">
                <a:solidFill>
                  <a:schemeClr val="bg1">
                    <a:lumMod val="50000"/>
                  </a:schemeClr>
                </a:solidFill>
                <a:latin typeface="Consolas" panose="020B0609020204030204" pitchFamily="49" charset="0"/>
                <a:cs typeface="Consolas" panose="020B0609020204030204" pitchFamily="49" charset="0"/>
              </a:rPr>
              <a:t>: "Price </a:t>
            </a:r>
            <a:r>
              <a:rPr lang="en-US" dirty="0" err="1">
                <a:solidFill>
                  <a:schemeClr val="bg1">
                    <a:lumMod val="50000"/>
                  </a:schemeClr>
                </a:solidFill>
                <a:latin typeface="Consolas" panose="020B0609020204030204" pitchFamily="49" charset="0"/>
                <a:cs typeface="Consolas" panose="020B0609020204030204" pitchFamily="49" charset="0"/>
              </a:rPr>
              <a:t>desc</a:t>
            </a:r>
            <a:r>
              <a:rPr lang="en-US" dirty="0">
                <a:solidFill>
                  <a:schemeClr val="bg1">
                    <a:lumMod val="50000"/>
                  </a:schemeClr>
                </a:solidFill>
                <a:latin typeface="Consolas" panose="020B0609020204030204" pitchFamily="49" charset="0"/>
                <a:cs typeface="Consolas" panose="020B0609020204030204" pitchFamily="49" charset="0"/>
              </a:rPr>
              <a:t>" }, function(data)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a:t>
            </a:r>
            <a:r>
              <a:rPr lang="en-US" dirty="0" err="1">
                <a:solidFill>
                  <a:schemeClr val="bg1">
                    <a:lumMod val="50000"/>
                  </a:schemeClr>
                </a:solidFill>
                <a:latin typeface="Consolas" panose="020B0609020204030204" pitchFamily="49" charset="0"/>
                <a:cs typeface="Consolas" panose="020B0609020204030204" pitchFamily="49" charset="0"/>
              </a:rPr>
              <a:t>self.products</a:t>
            </a:r>
            <a:r>
              <a:rPr lang="en-US" dirty="0">
                <a:solidFill>
                  <a:schemeClr val="bg1">
                    <a:lumMod val="50000"/>
                  </a:schemeClr>
                </a:solidFill>
                <a:latin typeface="Consolas" panose="020B0609020204030204" pitchFamily="49" charset="0"/>
                <a:cs typeface="Consolas" panose="020B0609020204030204" pitchFamily="49" charset="0"/>
              </a:rPr>
              <a:t> = data;</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61687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Performance and Security Considerations</a:t>
            </a:r>
          </a:p>
        </p:txBody>
      </p:sp>
      <p:sp>
        <p:nvSpPr>
          <p:cNvPr id="2" name="Text Placeholder 1"/>
          <p:cNvSpPr>
            <a:spLocks noGrp="1"/>
          </p:cNvSpPr>
          <p:nvPr>
            <p:ph type="body" sz="quarter" idx="10"/>
          </p:nvPr>
        </p:nvSpPr>
        <p:spPr>
          <a:xfrm>
            <a:off x="278216" y="1516062"/>
            <a:ext cx="11887200" cy="4678204"/>
          </a:xfrm>
        </p:spPr>
        <p:txBody>
          <a:bodyPr/>
          <a:lstStyle/>
          <a:p>
            <a:r>
              <a:rPr lang="en-US" dirty="0"/>
              <a:t>Use </a:t>
            </a:r>
            <a:r>
              <a:rPr lang="en-US" dirty="0" err="1"/>
              <a:t>JsonIgnore</a:t>
            </a:r>
            <a:r>
              <a:rPr lang="en-US" dirty="0"/>
              <a:t> attribute</a:t>
            </a:r>
          </a:p>
          <a:p>
            <a:r>
              <a:rPr lang="en-US" dirty="0"/>
              <a:t>Use </a:t>
            </a:r>
            <a:r>
              <a:rPr lang="en-US" dirty="0" err="1"/>
              <a:t>EnableQuery</a:t>
            </a:r>
            <a:r>
              <a:rPr lang="en-US" dirty="0"/>
              <a:t> sparingly</a:t>
            </a:r>
          </a:p>
          <a:p>
            <a:r>
              <a:rPr lang="en-US" dirty="0"/>
              <a:t>[</a:t>
            </a:r>
            <a:r>
              <a:rPr lang="en-US" dirty="0" err="1"/>
              <a:t>EnableQuery</a:t>
            </a:r>
            <a:r>
              <a:rPr lang="en-US" dirty="0"/>
              <a:t>(</a:t>
            </a:r>
            <a:r>
              <a:rPr lang="en-US" dirty="0" err="1"/>
              <a:t>PageSize</a:t>
            </a:r>
            <a:r>
              <a:rPr lang="en-US" dirty="0"/>
              <a:t>=50)]</a:t>
            </a:r>
          </a:p>
          <a:p>
            <a:r>
              <a:rPr lang="en-US" dirty="0"/>
              <a:t>[</a:t>
            </a:r>
            <a:r>
              <a:rPr lang="en-US" dirty="0" err="1"/>
              <a:t>EnableQuery</a:t>
            </a:r>
            <a:r>
              <a:rPr lang="en-US" dirty="0"/>
              <a:t>(     </a:t>
            </a:r>
            <a:r>
              <a:rPr lang="en-US" dirty="0" err="1"/>
              <a:t>AllowedQueryOptions</a:t>
            </a:r>
            <a:r>
              <a:rPr lang="en-US" dirty="0"/>
              <a:t>=</a:t>
            </a:r>
            <a:r>
              <a:rPr lang="en-US" dirty="0" err="1"/>
              <a:t>AllowedQueryOptions.Skip</a:t>
            </a:r>
            <a:r>
              <a:rPr lang="en-US" dirty="0"/>
              <a:t> |</a:t>
            </a:r>
          </a:p>
          <a:p>
            <a:pPr marL="0" indent="0">
              <a:buNone/>
            </a:pPr>
            <a:r>
              <a:rPr lang="en-US" dirty="0"/>
              <a:t>                                       </a:t>
            </a:r>
            <a:r>
              <a:rPr lang="en-US" dirty="0" err="1"/>
              <a:t>AllowedQueryOptions.Top</a:t>
            </a:r>
            <a:r>
              <a:rPr lang="en-US" dirty="0"/>
              <a:t>)]</a:t>
            </a:r>
          </a:p>
          <a:p>
            <a:r>
              <a:rPr lang="en-US" dirty="0"/>
              <a:t>Override </a:t>
            </a:r>
            <a:r>
              <a:rPr lang="en-US" dirty="0" err="1"/>
              <a:t>ValidateQuery</a:t>
            </a:r>
            <a:r>
              <a:rPr lang="en-US" dirty="0"/>
              <a:t>()</a:t>
            </a:r>
          </a:p>
        </p:txBody>
      </p:sp>
    </p:spTree>
    <p:extLst>
      <p:ext uri="{BB962C8B-B14F-4D97-AF65-F5344CB8AC3E}">
        <p14:creationId xmlns:p14="http://schemas.microsoft.com/office/powerpoint/2010/main" val="45261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555093"/>
          </a:xfrm>
        </p:spPr>
        <p:txBody>
          <a:bodyPr/>
          <a:lstStyle/>
          <a:p>
            <a:r>
              <a:rPr lang="en-US" dirty="0"/>
              <a:t>Let’s reset expectations</a:t>
            </a:r>
          </a:p>
          <a:p>
            <a:r>
              <a:rPr lang="en-US" dirty="0"/>
              <a:t>Before – you could unintentionally                                        expose your entire database to the world</a:t>
            </a:r>
          </a:p>
          <a:p>
            <a:r>
              <a:rPr lang="en-US" dirty="0"/>
              <a:t>However, Granular Access Control DOES exists!</a:t>
            </a:r>
          </a:p>
          <a:p>
            <a:r>
              <a:rPr lang="en-US" dirty="0"/>
              <a:t>Now – you protect/disclose what you choose…</a:t>
            </a:r>
          </a:p>
          <a:p>
            <a:r>
              <a:rPr lang="en-US" dirty="0"/>
              <a:t>Complete control – you can intelligently decide what to share or protect</a:t>
            </a:r>
          </a:p>
        </p:txBody>
      </p:sp>
      <p:sp>
        <p:nvSpPr>
          <p:cNvPr id="3" name="Title 2"/>
          <p:cNvSpPr>
            <a:spLocks noGrp="1"/>
          </p:cNvSpPr>
          <p:nvPr>
            <p:ph type="title"/>
          </p:nvPr>
        </p:nvSpPr>
        <p:spPr/>
        <p:txBody>
          <a:bodyPr/>
          <a:lstStyle/>
          <a:p>
            <a:r>
              <a:rPr lang="en-US" dirty="0"/>
              <a:t>OData not OMG Data!</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9637" y="354012"/>
            <a:ext cx="2362200" cy="1771650"/>
          </a:xfrm>
          <a:prstGeom prst="rect">
            <a:avLst/>
          </a:prstGeom>
        </p:spPr>
      </p:pic>
    </p:spTree>
    <p:extLst>
      <p:ext uri="{BB962C8B-B14F-4D97-AF65-F5344CB8AC3E}">
        <p14:creationId xmlns:p14="http://schemas.microsoft.com/office/powerpoint/2010/main" val="461240286"/>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a:spLocks noChangeAspect="1"/>
          </p:cNvSpPr>
          <p:nvPr/>
        </p:nvSpPr>
        <p:spPr bwMode="auto">
          <a:xfrm>
            <a:off x="503237" y="1973262"/>
            <a:ext cx="5562600" cy="46482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marL="0" marR="0" lvl="1" indent="0" algn="l"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a:ea typeface="+mn-ea"/>
                <a:cs typeface="+mn-cs"/>
              </a:rPr>
              <a:t>Basic Usage</a:t>
            </a:r>
          </a:p>
          <a:p>
            <a:pPr marL="342900" marR="0" lvl="1"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Family Sedan – Inexpensive, ease of use?</a:t>
            </a:r>
          </a:p>
          <a:p>
            <a:pPr marL="342900" marR="0" lvl="1"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342900" marR="0" lvl="1"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342900" marR="0" lvl="1"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342900" marR="0" lvl="1"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342900" marR="0" lvl="1"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342900" marR="0" lvl="1"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342900" marR="0" lvl="1"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Simply add OData expressions to URI</a:t>
            </a:r>
          </a:p>
          <a:p>
            <a:pPr marL="342900" marR="0" lvl="1"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Get custom coding scenarios out-of-the-box</a:t>
            </a:r>
          </a:p>
        </p:txBody>
      </p:sp>
      <p:sp>
        <p:nvSpPr>
          <p:cNvPr id="34" name="Title 33"/>
          <p:cNvSpPr>
            <a:spLocks noGrp="1"/>
          </p:cNvSpPr>
          <p:nvPr>
            <p:ph type="title"/>
          </p:nvPr>
        </p:nvSpPr>
        <p:spPr/>
        <p:txBody>
          <a:bodyPr/>
          <a:lstStyle/>
          <a:p>
            <a:r>
              <a:rPr lang="en-US" dirty="0"/>
              <a:t>Web API/OData Partnership</a:t>
            </a:r>
            <a:endParaRPr lang="en-US" sz="3200" dirty="0">
              <a:gradFill>
                <a:gsLst>
                  <a:gs pos="1250">
                    <a:schemeClr val="tx1"/>
                  </a:gs>
                  <a:gs pos="100000">
                    <a:schemeClr val="tx1"/>
                  </a:gs>
                </a:gsLst>
                <a:lin ang="5400000" scaled="0"/>
              </a:gradFill>
            </a:endParaRPr>
          </a:p>
        </p:txBody>
      </p:sp>
      <p:pic>
        <p:nvPicPr>
          <p:cNvPr id="21" name="Picture 2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ltGray">
          <a:xfrm>
            <a:off x="7589837" y="2125662"/>
            <a:ext cx="3657600" cy="3657600"/>
          </a:xfrm>
          <a:prstGeom prst="rect">
            <a:avLst/>
          </a:prstGeom>
        </p:spPr>
      </p:pic>
      <p:sp>
        <p:nvSpPr>
          <p:cNvPr id="24" name="Rectangle 23"/>
          <p:cNvSpPr>
            <a:spLocks noChangeAspect="1"/>
          </p:cNvSpPr>
          <p:nvPr/>
        </p:nvSpPr>
        <p:spPr bwMode="auto">
          <a:xfrm>
            <a:off x="6446837" y="1973262"/>
            <a:ext cx="5562600" cy="464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marL="0" marR="0" lvl="1" indent="0" algn="l"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a:ea typeface="+mn-ea"/>
                <a:cs typeface="+mn-cs"/>
              </a:rPr>
              <a:t>Advanced Services</a:t>
            </a:r>
          </a:p>
          <a:p>
            <a:pPr marL="342900" marR="0" lvl="1"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Manly-Man Power Truck?</a:t>
            </a:r>
          </a:p>
          <a:p>
            <a:pPr marL="342900" marR="0" lvl="1"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342900" marR="0" lvl="1"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342900" marR="0" lvl="1"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342900" marR="0" lvl="1"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342900" marR="0" lvl="1"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342900" marR="0" lvl="1"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342900" marR="0" lvl="1"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342900" marR="0" lvl="1"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Create OData endpoints inside of Web API</a:t>
            </a:r>
          </a:p>
          <a:p>
            <a:pPr marL="342900" marR="0" lvl="1"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Get access to powerful features</a:t>
            </a:r>
          </a:p>
        </p:txBody>
      </p:sp>
      <p:sp>
        <p:nvSpPr>
          <p:cNvPr id="12" name="TextBox 11"/>
          <p:cNvSpPr txBox="1"/>
          <p:nvPr/>
        </p:nvSpPr>
        <p:spPr>
          <a:xfrm>
            <a:off x="273047" y="1212850"/>
            <a:ext cx="11565419" cy="912428"/>
          </a:xfrm>
          <a:prstGeom prst="rect">
            <a:avLst/>
          </a:prstGeom>
          <a:noFill/>
        </p:spPr>
        <p:txBody>
          <a:bodyPr wrap="square" lIns="182880" tIns="146304" rIns="182880" bIns="146304" rtlCol="0">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1250">
                      <a:srgbClr val="FFFFFF"/>
                    </a:gs>
                    <a:gs pos="99000">
                      <a:srgbClr val="FFFFFF"/>
                    </a:gs>
                  </a:gsLst>
                  <a:lin ang="5400000" scaled="0"/>
                </a:gradFill>
                <a:effectLst/>
                <a:uLnTx/>
                <a:uFillTx/>
                <a:latin typeface="Segoe UI"/>
                <a:ea typeface="+mn-ea"/>
                <a:cs typeface="+mn-cs"/>
              </a:rPr>
              <a:t>Like buying new vehicle. What do you need?</a:t>
            </a:r>
          </a:p>
        </p:txBody>
      </p:sp>
      <p:pic>
        <p:nvPicPr>
          <p:cNvPr id="8" name="Picture 7"/>
          <p:cNvPicPr>
            <a:picLocks noChangeAspect="1"/>
          </p:cNvPicPr>
          <p:nvPr/>
        </p:nvPicPr>
        <p:blipFill>
          <a:blip r:embed="rId4"/>
          <a:stretch>
            <a:fillRect/>
          </a:stretch>
        </p:blipFill>
        <p:spPr>
          <a:xfrm>
            <a:off x="7668587" y="3116262"/>
            <a:ext cx="3069262" cy="1928946"/>
          </a:xfrm>
          <a:prstGeom prst="rect">
            <a:avLst/>
          </a:prstGeom>
        </p:spPr>
      </p:pic>
      <p:pic>
        <p:nvPicPr>
          <p:cNvPr id="2" name="Picture 1"/>
          <p:cNvPicPr>
            <a:picLocks noChangeAspect="1"/>
          </p:cNvPicPr>
          <p:nvPr/>
        </p:nvPicPr>
        <p:blipFill>
          <a:blip r:embed="rId5"/>
          <a:stretch>
            <a:fillRect/>
          </a:stretch>
        </p:blipFill>
        <p:spPr>
          <a:xfrm>
            <a:off x="2103437" y="3076708"/>
            <a:ext cx="2362200" cy="1968500"/>
          </a:xfrm>
          <a:prstGeom prst="rect">
            <a:avLst/>
          </a:prstGeom>
        </p:spPr>
      </p:pic>
    </p:spTree>
    <p:extLst>
      <p:ext uri="{BB962C8B-B14F-4D97-AF65-F5344CB8AC3E}">
        <p14:creationId xmlns:p14="http://schemas.microsoft.com/office/powerpoint/2010/main" val="1524024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Basic Usage…</a:t>
            </a:r>
          </a:p>
        </p:txBody>
      </p:sp>
      <p:sp>
        <p:nvSpPr>
          <p:cNvPr id="8" name="Text Placeholder 5"/>
          <p:cNvSpPr txBox="1">
            <a:spLocks/>
          </p:cNvSpPr>
          <p:nvPr/>
        </p:nvSpPr>
        <p:spPr>
          <a:xfrm>
            <a:off x="350837" y="1254536"/>
            <a:ext cx="11887200" cy="466589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Inexpensive, efficient, ease of use</a:t>
            </a:r>
          </a:p>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Helps you move beyond </a:t>
            </a:r>
            <a:r>
              <a:rPr kumimoji="0" lang="en-US" sz="4000" b="0" i="0" u="none" strike="noStrike" kern="1200" cap="none" spc="0" normalizeH="0" baseline="0" noProof="0" dirty="0">
                <a:ln>
                  <a:noFill/>
                </a:ln>
                <a:solidFill>
                  <a:srgbClr val="FFFF00"/>
                </a:solidFill>
                <a:effectLst/>
                <a:uLnTx/>
                <a:uFillTx/>
                <a:latin typeface="Segoe Print" panose="02000600000000000000" pitchFamily="2" charset="0"/>
                <a:ea typeface="+mn-ea"/>
                <a:cs typeface="+mn-cs"/>
              </a:rPr>
              <a:t>CRUD</a:t>
            </a:r>
            <a:endPar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endParaRPr>
          </a:p>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Expression-based query capability</a:t>
            </a:r>
          </a:p>
          <a:p>
            <a:pPr marL="584200" marR="0" lvl="1" indent="-24130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Add OData query </a:t>
            </a:r>
            <a:r>
              <a:rPr kumimoji="0" lang="en-US" sz="2400" b="0" i="0" u="none" strike="noStrike" kern="1200" cap="none" spc="0" normalizeH="0" baseline="0" noProof="0" dirty="0">
                <a:ln>
                  <a:noFill/>
                </a:ln>
                <a:solidFill>
                  <a:srgbClr val="FFFF00"/>
                </a:solidFill>
                <a:effectLst/>
                <a:uLnTx/>
                <a:uFillTx/>
                <a:latin typeface="Segoe Print" panose="02000600000000000000" pitchFamily="2" charset="0"/>
                <a:ea typeface="+mn-ea"/>
                <a:cs typeface="+mn-cs"/>
              </a:rPr>
              <a:t>expressions</a:t>
            </a: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 to URI</a:t>
            </a:r>
          </a:p>
          <a:p>
            <a:pPr marL="584200" marR="0" lvl="1" indent="-24130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Return data with specific ordering, filtering and column (property) selection</a:t>
            </a:r>
          </a:p>
          <a:p>
            <a:pPr marL="584200" marR="0" lvl="1" indent="-24130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FFFF00"/>
                </a:solidFill>
                <a:effectLst/>
                <a:uLnTx/>
                <a:uFillTx/>
                <a:latin typeface="Segoe Print" panose="02000600000000000000" pitchFamily="2" charset="0"/>
                <a:ea typeface="+mn-ea"/>
                <a:cs typeface="+mn-cs"/>
              </a:rPr>
              <a:t>Without writing additional code</a:t>
            </a: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t>
            </a:r>
          </a:p>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endPar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endParaRPr>
          </a:p>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endPar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endParaRPr>
          </a:p>
        </p:txBody>
      </p:sp>
      <p:sp>
        <p:nvSpPr>
          <p:cNvPr id="6" name="Rectangle 5"/>
          <p:cNvSpPr/>
          <p:nvPr/>
        </p:nvSpPr>
        <p:spPr bwMode="auto">
          <a:xfrm>
            <a:off x="274639" y="4720639"/>
            <a:ext cx="3509568" cy="557214"/>
          </a:xfrm>
          <a:prstGeom prst="rect">
            <a:avLst/>
          </a:prstGeom>
          <a:solidFill>
            <a:srgbClr val="FFFF00"/>
          </a:solidFill>
          <a:ln w="57150">
            <a:solidFill>
              <a:schemeClr val="tx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CC"/>
                </a:solidFill>
                <a:effectLst/>
                <a:uLnTx/>
                <a:uFillTx/>
                <a:latin typeface="Segoe UI"/>
                <a:ea typeface="+mn-ea"/>
                <a:cs typeface="+mn-cs"/>
              </a:rPr>
              <a:t>  </a:t>
            </a:r>
            <a:r>
              <a:rPr kumimoji="0" lang="en-US" sz="2200" b="0" i="0" u="none" strike="noStrike" kern="1200" cap="none" spc="0" normalizeH="0" baseline="0" noProof="0" dirty="0">
                <a:ln>
                  <a:noFill/>
                </a:ln>
                <a:solidFill>
                  <a:srgbClr val="FFFFFF">
                    <a:lumMod val="50000"/>
                  </a:srgbClr>
                </a:solidFill>
                <a:effectLst/>
                <a:uLnTx/>
                <a:uFillTx/>
                <a:latin typeface="Segoe UI"/>
                <a:ea typeface="+mn-ea"/>
                <a:cs typeface="+mn-cs"/>
              </a:rPr>
              <a:t>http://&lt;hostname&gt;/odata</a:t>
            </a:r>
          </a:p>
        </p:txBody>
      </p:sp>
      <p:sp>
        <p:nvSpPr>
          <p:cNvPr id="7" name="Rectangle 6"/>
          <p:cNvSpPr/>
          <p:nvPr/>
        </p:nvSpPr>
        <p:spPr bwMode="auto">
          <a:xfrm>
            <a:off x="3814202" y="4720639"/>
            <a:ext cx="2827044" cy="557214"/>
          </a:xfrm>
          <a:prstGeom prst="rect">
            <a:avLst/>
          </a:prstGeom>
          <a:solidFill>
            <a:srgbClr val="FFFF00"/>
          </a:solidFill>
          <a:ln w="63500">
            <a:solidFill>
              <a:schemeClr val="tx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CC"/>
                </a:solidFill>
                <a:effectLst/>
                <a:uLnTx/>
                <a:uFillTx/>
                <a:latin typeface="Segoe UI"/>
                <a:ea typeface="+mn-ea"/>
                <a:cs typeface="+mn-cs"/>
              </a:rPr>
              <a:t> </a:t>
            </a:r>
            <a:r>
              <a:rPr kumimoji="0" lang="en-US" sz="2200" b="0" i="0" u="none" strike="noStrike" kern="1200" cap="none" spc="0" normalizeH="0" baseline="0" noProof="0" dirty="0">
                <a:ln>
                  <a:noFill/>
                </a:ln>
                <a:solidFill>
                  <a:srgbClr val="FFFFFF">
                    <a:lumMod val="50000"/>
                  </a:srgbClr>
                </a:solidFill>
                <a:effectLst/>
                <a:uLnTx/>
                <a:uFillTx/>
                <a:latin typeface="Segoe UI"/>
                <a:ea typeface="+mn-ea"/>
                <a:cs typeface="+mn-cs"/>
              </a:rPr>
              <a:t>/Products(1)/Supplier</a:t>
            </a:r>
          </a:p>
        </p:txBody>
      </p:sp>
      <p:sp>
        <p:nvSpPr>
          <p:cNvPr id="10" name="Rectangle 9"/>
          <p:cNvSpPr/>
          <p:nvPr/>
        </p:nvSpPr>
        <p:spPr bwMode="auto">
          <a:xfrm>
            <a:off x="6717444" y="4720639"/>
            <a:ext cx="5291993" cy="557214"/>
          </a:xfrm>
          <a:prstGeom prst="rect">
            <a:avLst/>
          </a:prstGeom>
          <a:solidFill>
            <a:srgbClr val="FFFF00"/>
          </a:solidFill>
          <a:ln w="635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CC"/>
                </a:solidFill>
                <a:effectLst/>
                <a:uLnTx/>
                <a:uFillTx/>
                <a:latin typeface="Segoe UI"/>
                <a:ea typeface="+mn-ea"/>
                <a:cs typeface="+mn-cs"/>
              </a:rPr>
              <a:t> </a:t>
            </a:r>
            <a:r>
              <a:rPr kumimoji="0" lang="en-US" sz="2200" b="1" i="0" u="none" strike="noStrike" kern="1200" cap="none" spc="0" normalizeH="0" baseline="0" noProof="0" dirty="0">
                <a:ln>
                  <a:noFill/>
                </a:ln>
                <a:solidFill>
                  <a:srgbClr val="0000CC"/>
                </a:solidFill>
                <a:effectLst/>
                <a:uLnTx/>
                <a:uFillTx/>
                <a:latin typeface="Segoe UI"/>
                <a:ea typeface="+mn-ea"/>
                <a:cs typeface="+mn-cs"/>
              </a:rPr>
              <a:t>?$</a:t>
            </a:r>
            <a:r>
              <a:rPr kumimoji="0" lang="en-US" sz="2200" b="1" i="0" u="none" strike="noStrike" kern="1200" cap="none" spc="0" normalizeH="0" baseline="0" noProof="0" dirty="0" err="1">
                <a:ln>
                  <a:noFill/>
                </a:ln>
                <a:solidFill>
                  <a:srgbClr val="0000CC"/>
                </a:solidFill>
                <a:effectLst/>
                <a:uLnTx/>
                <a:uFillTx/>
                <a:latin typeface="Segoe UI"/>
                <a:ea typeface="+mn-ea"/>
                <a:cs typeface="+mn-cs"/>
              </a:rPr>
              <a:t>Orderby</a:t>
            </a:r>
            <a:r>
              <a:rPr kumimoji="0" lang="en-US" sz="2200" b="1" i="0" u="none" strike="noStrike" kern="1200" cap="none" spc="0" normalizeH="0" baseline="0" noProof="0" dirty="0">
                <a:ln>
                  <a:noFill/>
                </a:ln>
                <a:solidFill>
                  <a:srgbClr val="0000CC"/>
                </a:solidFill>
                <a:effectLst/>
                <a:uLnTx/>
                <a:uFillTx/>
                <a:latin typeface="Segoe UI"/>
                <a:ea typeface="+mn-ea"/>
                <a:cs typeface="+mn-cs"/>
              </a:rPr>
              <a:t>=Name&amp;$Skip=20&amp;$Top10 </a:t>
            </a:r>
          </a:p>
        </p:txBody>
      </p:sp>
      <p:sp>
        <p:nvSpPr>
          <p:cNvPr id="11" name="Text Placeholder 1"/>
          <p:cNvSpPr txBox="1">
            <a:spLocks/>
          </p:cNvSpPr>
          <p:nvPr/>
        </p:nvSpPr>
        <p:spPr>
          <a:xfrm>
            <a:off x="848733" y="5466128"/>
            <a:ext cx="3454878" cy="359360"/>
          </a:xfrm>
          <a:prstGeom prst="rect">
            <a:avLst/>
          </a:prstGeom>
        </p:spPr>
        <p:txBody>
          <a:bodyPr vert="horz" wrap="square" lIns="0" tIns="0" rIns="0" bIns="0" rtlCol="0">
            <a:normAutofit/>
          </a:bodyPr>
          <a:lstStyle>
            <a:lvl1pPr marL="27432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3"/>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1000"/>
              </a:spcBef>
              <a:spcAft>
                <a:spcPts val="0"/>
              </a:spcAft>
              <a:buClr>
                <a:srgbClr val="DC3C00"/>
              </a:buClr>
              <a:buSzPct val="100000"/>
              <a:buFontTx/>
              <a:buNone/>
              <a:tabLst/>
              <a:defRPr/>
            </a:pPr>
            <a:r>
              <a:rPr kumimoji="0" lang="en-US" sz="2000" b="0" i="0" u="none" strike="noStrike" kern="1200" cap="none" spc="0" normalizeH="0" baseline="0" noProof="0" dirty="0">
                <a:ln>
                  <a:noFill/>
                </a:ln>
                <a:solidFill>
                  <a:srgbClr val="FFFF00"/>
                </a:solidFill>
                <a:effectLst/>
                <a:uLnTx/>
                <a:uFillTx/>
                <a:latin typeface="Segoe UI" pitchFamily="34" charset="0"/>
                <a:cs typeface="Segoe UI" pitchFamily="34" charset="0"/>
              </a:rPr>
              <a:t>Service Root</a:t>
            </a:r>
          </a:p>
        </p:txBody>
      </p:sp>
      <p:sp>
        <p:nvSpPr>
          <p:cNvPr id="12" name="Text Placeholder 1"/>
          <p:cNvSpPr txBox="1">
            <a:spLocks/>
          </p:cNvSpPr>
          <p:nvPr/>
        </p:nvSpPr>
        <p:spPr>
          <a:xfrm>
            <a:off x="4244887" y="5491716"/>
            <a:ext cx="2849986" cy="359360"/>
          </a:xfrm>
          <a:prstGeom prst="rect">
            <a:avLst/>
          </a:prstGeom>
        </p:spPr>
        <p:txBody>
          <a:bodyPr vert="horz" wrap="square" lIns="0" tIns="0" rIns="0" bIns="0" rtlCol="0">
            <a:normAutofit/>
          </a:bodyPr>
          <a:lstStyle>
            <a:lvl1pPr marL="27432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3"/>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1000"/>
              </a:spcBef>
              <a:spcAft>
                <a:spcPts val="0"/>
              </a:spcAft>
              <a:buClr>
                <a:srgbClr val="DC3C00"/>
              </a:buClr>
              <a:buSzPct val="100000"/>
              <a:buFontTx/>
              <a:buNone/>
              <a:tabLst/>
              <a:defRPr/>
            </a:pPr>
            <a:r>
              <a:rPr kumimoji="0" lang="en-US" sz="2000" b="0" i="0" u="none" strike="noStrike" kern="1200" cap="none" spc="0" normalizeH="0" baseline="0" noProof="0" dirty="0">
                <a:ln>
                  <a:noFill/>
                </a:ln>
                <a:solidFill>
                  <a:srgbClr val="FFFF00"/>
                </a:solidFill>
                <a:effectLst/>
                <a:uLnTx/>
                <a:uFillTx/>
                <a:latin typeface="Segoe UI" pitchFamily="34" charset="0"/>
                <a:cs typeface="Segoe UI" pitchFamily="34" charset="0"/>
              </a:rPr>
              <a:t>Resource Path</a:t>
            </a:r>
          </a:p>
        </p:txBody>
      </p:sp>
      <p:sp>
        <p:nvSpPr>
          <p:cNvPr id="13" name="Text Placeholder 1"/>
          <p:cNvSpPr txBox="1">
            <a:spLocks/>
          </p:cNvSpPr>
          <p:nvPr/>
        </p:nvSpPr>
        <p:spPr>
          <a:xfrm>
            <a:off x="8050661" y="5531969"/>
            <a:ext cx="2971800" cy="587038"/>
          </a:xfrm>
          <a:prstGeom prst="rect">
            <a:avLst/>
          </a:prstGeom>
        </p:spPr>
        <p:txBody>
          <a:bodyPr vert="horz" wrap="square" lIns="0" tIns="0" rIns="0" bIns="0" rtlCol="0">
            <a:normAutofit fontScale="92500" lnSpcReduction="10000"/>
          </a:bodyPr>
          <a:lstStyle>
            <a:lvl1pPr marL="27432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3"/>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1000"/>
              </a:spcBef>
              <a:spcAft>
                <a:spcPts val="0"/>
              </a:spcAft>
              <a:buClr>
                <a:srgbClr val="DC3C00"/>
              </a:buClr>
              <a:buSzPct val="100000"/>
              <a:buFontTx/>
              <a:buNone/>
              <a:tabLst/>
              <a:defRPr/>
            </a:pPr>
            <a:r>
              <a:rPr kumimoji="0" lang="en-US" sz="2200" b="0" i="0" u="none" strike="noStrike" kern="1200" cap="none" spc="0" normalizeH="0" baseline="0" noProof="0" dirty="0">
                <a:ln>
                  <a:noFill/>
                </a:ln>
                <a:solidFill>
                  <a:srgbClr val="FFFF00"/>
                </a:solidFill>
                <a:effectLst/>
                <a:uLnTx/>
                <a:uFillTx/>
                <a:latin typeface="Segoe UI" pitchFamily="34" charset="0"/>
                <a:cs typeface="Segoe UI" pitchFamily="34" charset="0"/>
              </a:rPr>
              <a:t>Query</a:t>
            </a:r>
            <a:r>
              <a:rPr kumimoji="0" lang="en-US" sz="2000" b="0" i="0" u="none" strike="noStrike" kern="1200" cap="none" spc="0" normalizeH="0" baseline="0" noProof="0" dirty="0">
                <a:ln>
                  <a:noFill/>
                </a:ln>
                <a:solidFill>
                  <a:srgbClr val="FFFF00"/>
                </a:solidFill>
                <a:effectLst/>
                <a:uLnTx/>
                <a:uFillTx/>
                <a:latin typeface="Segoe UI" pitchFamily="34" charset="0"/>
                <a:cs typeface="Segoe UI" pitchFamily="34" charset="0"/>
              </a:rPr>
              <a:t> Expressions as Query String Arguments</a:t>
            </a:r>
          </a:p>
        </p:txBody>
      </p:sp>
      <p:sp>
        <p:nvSpPr>
          <p:cNvPr id="2" name="Rounded Rectangle 1"/>
          <p:cNvSpPr/>
          <p:nvPr/>
        </p:nvSpPr>
        <p:spPr bwMode="auto">
          <a:xfrm>
            <a:off x="6717444" y="4644439"/>
            <a:ext cx="5368193" cy="762000"/>
          </a:xfrm>
          <a:prstGeom prst="roundRect">
            <a:avLst/>
          </a:prstGeom>
          <a:noFill/>
          <a:ln w="50800">
            <a:solidFill>
              <a:schemeClr val="accent4">
                <a:lumMod val="40000"/>
                <a:lumOff val="6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4" name="Picture 13"/>
          <p:cNvPicPr>
            <a:picLocks noChangeAspect="1"/>
          </p:cNvPicPr>
          <p:nvPr/>
        </p:nvPicPr>
        <p:blipFill>
          <a:blip r:embed="rId4"/>
          <a:stretch>
            <a:fillRect/>
          </a:stretch>
        </p:blipFill>
        <p:spPr>
          <a:xfrm>
            <a:off x="9841361" y="322262"/>
            <a:ext cx="2362200" cy="1968500"/>
          </a:xfrm>
          <a:prstGeom prst="rect">
            <a:avLst/>
          </a:prstGeom>
        </p:spPr>
      </p:pic>
    </p:spTree>
    <p:extLst>
      <p:ext uri="{BB962C8B-B14F-4D97-AF65-F5344CB8AC3E}">
        <p14:creationId xmlns:p14="http://schemas.microsoft.com/office/powerpoint/2010/main" val="64709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Two Easy Steps…</a:t>
            </a:r>
          </a:p>
        </p:txBody>
      </p:sp>
      <p:sp>
        <p:nvSpPr>
          <p:cNvPr id="8" name="Text Placeholder 5"/>
          <p:cNvSpPr txBox="1">
            <a:spLocks/>
          </p:cNvSpPr>
          <p:nvPr/>
        </p:nvSpPr>
        <p:spPr>
          <a:xfrm>
            <a:off x="277003" y="1248454"/>
            <a:ext cx="11887200" cy="4727448"/>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1) Add OData </a:t>
            </a:r>
            <a:r>
              <a:rPr kumimoji="0" lang="en-US" sz="4000" b="0" i="0" u="none" strike="noStrike" kern="1200" cap="none" spc="0" normalizeH="0" baseline="0" noProof="0" dirty="0" err="1">
                <a:ln>
                  <a:noFill/>
                </a:ln>
                <a:gradFill>
                  <a:gsLst>
                    <a:gs pos="13869">
                      <a:srgbClr val="D2D2D2"/>
                    </a:gs>
                    <a:gs pos="42000">
                      <a:srgbClr val="D2D2D2"/>
                    </a:gs>
                  </a:gsLst>
                  <a:lin ang="5400000" scaled="0"/>
                </a:gradFill>
                <a:effectLst/>
                <a:uLnTx/>
                <a:uFillTx/>
                <a:latin typeface="Segoe UI Light"/>
                <a:ea typeface="+mn-ea"/>
                <a:cs typeface="+mn-cs"/>
              </a:rPr>
              <a:t>NuGet</a:t>
            </a: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 Package</a:t>
            </a:r>
          </a:p>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2) Decorate action with [</a:t>
            </a:r>
            <a:r>
              <a:rPr kumimoji="0" lang="en-US" sz="3200" b="0" i="0" u="none" strike="noStrike" kern="1200" cap="none" spc="0" normalizeH="0" baseline="0" noProof="0" dirty="0" err="1">
                <a:ln>
                  <a:noFill/>
                </a:ln>
                <a:solidFill>
                  <a:srgbClr val="FFFF00"/>
                </a:solidFill>
                <a:effectLst/>
                <a:uLnTx/>
                <a:uFillTx/>
                <a:latin typeface="Segoe Print" panose="02000600000000000000" pitchFamily="2" charset="0"/>
                <a:ea typeface="+mn-ea"/>
                <a:cs typeface="+mn-cs"/>
              </a:rPr>
              <a:t>Queryable</a:t>
            </a: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a:t>
            </a:r>
          </a:p>
          <a:p>
            <a:pPr marL="800100" marR="0" lvl="2" indent="-22860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Converts query into LINQ expression tree</a:t>
            </a:r>
          </a:p>
          <a:p>
            <a:pPr marL="800100" marR="0" lvl="2" indent="-22860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Resolved by Queryable data source</a:t>
            </a:r>
          </a:p>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Not locked into IQueryable!</a:t>
            </a:r>
          </a:p>
          <a:p>
            <a:pPr marL="584200" marR="0" lvl="1" indent="-24130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Manage query with </a:t>
            </a:r>
            <a:r>
              <a:rPr kumimoji="0" lang="en-US" sz="2400" b="0" i="0" u="none" strike="noStrike" kern="1200" cap="none" spc="0" normalizeH="0" baseline="0" noProof="0" dirty="0">
                <a:ln>
                  <a:noFill/>
                </a:ln>
                <a:solidFill>
                  <a:srgbClr val="FFFF00"/>
                </a:solidFill>
                <a:effectLst/>
                <a:uLnTx/>
                <a:uFillTx/>
                <a:latin typeface="Segoe Print" panose="02000600000000000000" pitchFamily="2" charset="0"/>
                <a:ea typeface="+mn-ea"/>
                <a:cs typeface="+mn-cs"/>
              </a:rPr>
              <a:t>ODataQueryOptions</a:t>
            </a: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 parameter</a:t>
            </a:r>
          </a:p>
          <a:p>
            <a:pPr marL="342900" marR="0" lvl="1"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Best practice: Control access</a:t>
            </a:r>
          </a:p>
          <a:p>
            <a:pPr marL="558800" marR="0" lvl="2"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OData gives you a key to keep secrets secret                                                                             with the </a:t>
            </a:r>
            <a:r>
              <a:rPr kumimoji="0" lang="en-US" sz="2400" b="0" i="0" u="none" strike="noStrike" kern="1200" cap="none" spc="0" normalizeH="0" baseline="0" noProof="0" dirty="0">
                <a:ln>
                  <a:noFill/>
                </a:ln>
                <a:solidFill>
                  <a:srgbClr val="FFFF00"/>
                </a:solidFill>
                <a:effectLst/>
                <a:uLnTx/>
                <a:uFillTx/>
                <a:latin typeface="Segoe Print" panose="02000600000000000000" pitchFamily="2" charset="0"/>
                <a:ea typeface="+mn-ea"/>
                <a:cs typeface="+mn-cs"/>
              </a:rPr>
              <a:t>ODataValidationSettings</a:t>
            </a: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 Class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837" y="297451"/>
            <a:ext cx="2159000" cy="2159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2637" y="4521603"/>
            <a:ext cx="2221215" cy="1828800"/>
          </a:xfrm>
          <a:prstGeom prst="rect">
            <a:avLst/>
          </a:prstGeom>
        </p:spPr>
      </p:pic>
    </p:spTree>
    <p:extLst>
      <p:ext uri="{BB962C8B-B14F-4D97-AF65-F5344CB8AC3E}">
        <p14:creationId xmlns:p14="http://schemas.microsoft.com/office/powerpoint/2010/main" val="171769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#9</a:t>
            </a:r>
          </a:p>
        </p:txBody>
      </p:sp>
      <p:sp>
        <p:nvSpPr>
          <p:cNvPr id="5" name="Text Placeholder 4"/>
          <p:cNvSpPr>
            <a:spLocks noGrp="1"/>
          </p:cNvSpPr>
          <p:nvPr>
            <p:ph type="body" sz="quarter" idx="12"/>
          </p:nvPr>
        </p:nvSpPr>
        <p:spPr>
          <a:xfrm>
            <a:off x="274639" y="4685507"/>
            <a:ext cx="8153398" cy="1829593"/>
          </a:xfrm>
        </p:spPr>
        <p:txBody>
          <a:bodyPr/>
          <a:lstStyle/>
          <a:p>
            <a:r>
              <a:rPr lang="en-US" dirty="0"/>
              <a:t>OData Query Syntax</a:t>
            </a:r>
          </a:p>
          <a:p>
            <a:r>
              <a:rPr lang="en-US" sz="2800" dirty="0"/>
              <a:t> </a:t>
            </a:r>
          </a:p>
        </p:txBody>
      </p:sp>
    </p:spTree>
    <p:extLst>
      <p:ext uri="{BB962C8B-B14F-4D97-AF65-F5344CB8AC3E}">
        <p14:creationId xmlns:p14="http://schemas.microsoft.com/office/powerpoint/2010/main" val="77544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 Placeholder 5"/>
          <p:cNvSpPr txBox="1">
            <a:spLocks/>
          </p:cNvSpPr>
          <p:nvPr/>
        </p:nvSpPr>
        <p:spPr>
          <a:xfrm>
            <a:off x="277003" y="1248454"/>
            <a:ext cx="11887200" cy="360714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Need bigger engine, loaded, lots of power</a:t>
            </a:r>
          </a:p>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Transform your Web API controller                                          into an OData endpoint</a:t>
            </a:r>
          </a:p>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Provides out-of-the box solutions to common Web API design challenges…</a:t>
            </a:r>
          </a:p>
          <a:p>
            <a:pPr marL="584200" marR="0" lvl="1" indent="-24130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Char char="§"/>
              <a:tabLst/>
              <a:defRPr/>
            </a:pP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p:txBody>
          <a:bodyPr/>
          <a:lstStyle/>
          <a:p>
            <a:r>
              <a:rPr lang="en-US" dirty="0"/>
              <a:t>More Power</a:t>
            </a:r>
          </a:p>
        </p:txBody>
      </p:sp>
      <p:graphicFrame>
        <p:nvGraphicFramePr>
          <p:cNvPr id="2" name="Table 1"/>
          <p:cNvGraphicFramePr>
            <a:graphicFrameLocks noGrp="1"/>
          </p:cNvGraphicFramePr>
          <p:nvPr>
            <p:extLst/>
          </p:nvPr>
        </p:nvGraphicFramePr>
        <p:xfrm>
          <a:off x="1036637" y="4564061"/>
          <a:ext cx="9220200" cy="1849120"/>
        </p:xfrm>
        <a:graphic>
          <a:graphicData uri="http://schemas.openxmlformats.org/drawingml/2006/table">
            <a:tbl>
              <a:tblPr firstRow="1" bandRow="1">
                <a:tableStyleId>{69CF1AB2-1976-4502-BF36-3FF5EA218861}</a:tableStyleId>
              </a:tblPr>
              <a:tblGrid>
                <a:gridCol w="4949059">
                  <a:extLst>
                    <a:ext uri="{9D8B030D-6E8A-4147-A177-3AD203B41FA5}">
                      <a16:colId xmlns:a16="http://schemas.microsoft.com/office/drawing/2014/main" val="20000"/>
                    </a:ext>
                  </a:extLst>
                </a:gridCol>
                <a:gridCol w="4271141">
                  <a:extLst>
                    <a:ext uri="{9D8B030D-6E8A-4147-A177-3AD203B41FA5}">
                      <a16:colId xmlns:a16="http://schemas.microsoft.com/office/drawing/2014/main" val="20001"/>
                    </a:ext>
                  </a:extLst>
                </a:gridCol>
              </a:tblGrid>
              <a:tr h="302832">
                <a:tc>
                  <a:txBody>
                    <a:bodyPr/>
                    <a:lstStyle/>
                    <a:p>
                      <a:r>
                        <a:rPr lang="en-US" b="0" dirty="0"/>
                        <a:t>Metadata generation</a:t>
                      </a:r>
                    </a:p>
                  </a:txBody>
                  <a:tcPr/>
                </a:tc>
                <a:tc>
                  <a:txBody>
                    <a:bodyPr/>
                    <a:lstStyle/>
                    <a:p>
                      <a:r>
                        <a:rPr lang="en-US" sz="1800" b="0" dirty="0"/>
                        <a:t>Batching support</a:t>
                      </a:r>
                      <a:endParaRPr lang="en-US" b="0" dirty="0"/>
                    </a:p>
                  </a:txBody>
                  <a:tcPr/>
                </a:tc>
                <a:extLst>
                  <a:ext uri="{0D108BD9-81ED-4DB2-BD59-A6C34878D82A}">
                    <a16:rowId xmlns:a16="http://schemas.microsoft.com/office/drawing/2014/main" val="10000"/>
                  </a:ext>
                </a:extLst>
              </a:tr>
              <a:tr h="370840">
                <a:tc>
                  <a:txBody>
                    <a:bodyPr/>
                    <a:lstStyle/>
                    <a:p>
                      <a:r>
                        <a:rPr lang="en-US" sz="1800" dirty="0"/>
                        <a:t>Query relationships</a:t>
                      </a:r>
                      <a:endParaRPr lang="en-US" dirty="0"/>
                    </a:p>
                  </a:txBody>
                  <a:tcPr/>
                </a:tc>
                <a:tc>
                  <a:txBody>
                    <a:bodyPr/>
                    <a:lstStyle/>
                    <a:p>
                      <a:r>
                        <a:rPr lang="en-US" dirty="0"/>
                        <a:t>Page with links</a:t>
                      </a:r>
                    </a:p>
                  </a:txBody>
                  <a:tcPr/>
                </a:tc>
                <a:extLst>
                  <a:ext uri="{0D108BD9-81ED-4DB2-BD59-A6C34878D82A}">
                    <a16:rowId xmlns:a16="http://schemas.microsoft.com/office/drawing/2014/main" val="10001"/>
                  </a:ext>
                </a:extLst>
              </a:tr>
              <a:tr h="370840">
                <a:tc>
                  <a:txBody>
                    <a:bodyPr/>
                    <a:lstStyle/>
                    <a:p>
                      <a:r>
                        <a:rPr lang="en-US" sz="1800" dirty="0"/>
                        <a:t>Invoke</a:t>
                      </a:r>
                      <a:r>
                        <a:rPr lang="en-US" sz="1800" baseline="0" dirty="0"/>
                        <a:t> operations (behaviors)</a:t>
                      </a:r>
                      <a:endParaRPr lang="en-US" dirty="0"/>
                    </a:p>
                  </a:txBody>
                  <a:tcPr/>
                </a:tc>
                <a:tc>
                  <a:txBody>
                    <a:bodyPr/>
                    <a:lstStyle/>
                    <a:p>
                      <a:r>
                        <a:rPr lang="en-US" dirty="0"/>
                        <a:t>Automatic Inline</a:t>
                      </a:r>
                      <a:r>
                        <a:rPr lang="en-US" baseline="0" dirty="0"/>
                        <a:t> Count</a:t>
                      </a:r>
                      <a:endParaRPr lang="en-US" dirty="0"/>
                    </a:p>
                  </a:txBody>
                  <a:tcPr/>
                </a:tc>
                <a:extLst>
                  <a:ext uri="{0D108BD9-81ED-4DB2-BD59-A6C34878D82A}">
                    <a16:rowId xmlns:a16="http://schemas.microsoft.com/office/drawing/2014/main" val="10002"/>
                  </a:ext>
                </a:extLst>
              </a:tr>
              <a:tr h="370840">
                <a:tc>
                  <a:txBody>
                    <a:bodyPr/>
                    <a:lstStyle/>
                    <a:p>
                      <a:r>
                        <a:rPr lang="en-US" sz="1800" dirty="0"/>
                        <a:t>Specify columns (properties)</a:t>
                      </a:r>
                      <a:endParaRPr lang="en-US" dirty="0"/>
                    </a:p>
                  </a:txBody>
                  <a:tcPr/>
                </a:tc>
                <a:tc>
                  <a:txBody>
                    <a:bodyPr/>
                    <a:lstStyle/>
                    <a:p>
                      <a:r>
                        <a:rPr lang="en-US" dirty="0"/>
                        <a:t>Partial</a:t>
                      </a:r>
                      <a:r>
                        <a:rPr lang="en-US" baseline="0" dirty="0"/>
                        <a:t> Updates (Patch)</a:t>
                      </a:r>
                      <a:endParaRPr lang="en-US" dirty="0"/>
                    </a:p>
                  </a:txBody>
                  <a:tcPr/>
                </a:tc>
                <a:extLst>
                  <a:ext uri="{0D108BD9-81ED-4DB2-BD59-A6C34878D82A}">
                    <a16:rowId xmlns:a16="http://schemas.microsoft.com/office/drawing/2014/main" val="10003"/>
                  </a:ext>
                </a:extLst>
              </a:tr>
              <a:tr h="370840">
                <a:tc>
                  <a:txBody>
                    <a:bodyPr/>
                    <a:lstStyle/>
                    <a:p>
                      <a:r>
                        <a:rPr lang="en-US" sz="1800" dirty="0"/>
                        <a:t>Expand related objects</a:t>
                      </a:r>
                      <a:endParaRPr lang="en-US" dirty="0"/>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
        <p:nvSpPr>
          <p:cNvPr id="3" name="Left Arrow 2"/>
          <p:cNvSpPr/>
          <p:nvPr/>
        </p:nvSpPr>
        <p:spPr bwMode="auto">
          <a:xfrm rot="420000">
            <a:off x="8875764" y="4443830"/>
            <a:ext cx="3164857" cy="2221662"/>
          </a:xfrm>
          <a:prstGeom prst="leftArrow">
            <a:avLst/>
          </a:prstGeom>
          <a:ln w="3175">
            <a:noFill/>
            <a:headEnd type="none" w="med" len="med"/>
            <a:tailEnd type="none" w="med" len="med"/>
          </a:ln>
          <a:effectLst>
            <a:glow rad="127000">
              <a:schemeClr val="accent1">
                <a:alpha val="65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a:ea typeface="+mn-ea"/>
                <a:cs typeface="+mn-cs"/>
              </a:rPr>
              <a:t>Code you don’t have to write, test, maintain</a:t>
            </a:r>
          </a:p>
        </p:txBody>
      </p:sp>
      <p:pic>
        <p:nvPicPr>
          <p:cNvPr id="6" name="Picture 5"/>
          <p:cNvPicPr>
            <a:picLocks noChangeAspect="1"/>
          </p:cNvPicPr>
          <p:nvPr/>
        </p:nvPicPr>
        <p:blipFill>
          <a:blip r:embed="rId3"/>
          <a:stretch>
            <a:fillRect/>
          </a:stretch>
        </p:blipFill>
        <p:spPr>
          <a:xfrm>
            <a:off x="9915180" y="160721"/>
            <a:ext cx="2399057" cy="1507741"/>
          </a:xfrm>
          <a:prstGeom prst="rect">
            <a:avLst/>
          </a:prstGeom>
        </p:spPr>
      </p:pic>
    </p:spTree>
    <p:extLst>
      <p:ext uri="{BB962C8B-B14F-4D97-AF65-F5344CB8AC3E}">
        <p14:creationId xmlns:p14="http://schemas.microsoft.com/office/powerpoint/2010/main" val="3252987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3" y="3145040"/>
            <a:ext cx="3288507"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1756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REST APIs used for?</a:t>
            </a:r>
          </a:p>
        </p:txBody>
      </p:sp>
      <p:sp>
        <p:nvSpPr>
          <p:cNvPr id="4" name="Text Placeholder 3"/>
          <p:cNvSpPr>
            <a:spLocks noGrp="1"/>
          </p:cNvSpPr>
          <p:nvPr>
            <p:ph type="body" sz="quarter" idx="10"/>
          </p:nvPr>
        </p:nvSpPr>
        <p:spPr>
          <a:xfrm>
            <a:off x="283716" y="1058862"/>
            <a:ext cx="11880487" cy="5493812"/>
          </a:xfrm>
        </p:spPr>
        <p:txBody>
          <a:bodyPr/>
          <a:lstStyle/>
          <a:p>
            <a:pPr lvl="1"/>
            <a:r>
              <a:rPr lang="en-NZ" sz="2400" dirty="0"/>
              <a:t>Advantages: (</a:t>
            </a:r>
            <a:r>
              <a:rPr lang="en-NZ" sz="2400" dirty="0">
                <a:hlinkClick r:id="rId3"/>
              </a:rPr>
              <a:t>from</a:t>
            </a:r>
            <a:r>
              <a:rPr lang="en-NZ" sz="2400" dirty="0"/>
              <a:t> the guy who came up with REST)</a:t>
            </a:r>
          </a:p>
          <a:p>
            <a:pPr lvl="2"/>
            <a:r>
              <a:rPr lang="en-NZ" sz="2200" dirty="0"/>
              <a:t>emphasizes scalability of component interactions, </a:t>
            </a:r>
          </a:p>
          <a:p>
            <a:pPr lvl="2"/>
            <a:r>
              <a:rPr lang="en-NZ" sz="2200" dirty="0"/>
              <a:t>generality of interfaces, </a:t>
            </a:r>
          </a:p>
          <a:p>
            <a:pPr lvl="2"/>
            <a:r>
              <a:rPr lang="en-NZ" sz="2200" dirty="0"/>
              <a:t>independent deployment of components, and intermediary components to reduce interaction latency, </a:t>
            </a:r>
          </a:p>
          <a:p>
            <a:pPr lvl="2"/>
            <a:r>
              <a:rPr lang="en-NZ" sz="2200" dirty="0"/>
              <a:t>enforce security, and </a:t>
            </a:r>
          </a:p>
          <a:p>
            <a:pPr lvl="2"/>
            <a:r>
              <a:rPr lang="en-NZ" sz="2200" dirty="0"/>
              <a:t>encapsulate legacy systems</a:t>
            </a:r>
            <a:endParaRPr lang="en-US" sz="2200" dirty="0"/>
          </a:p>
          <a:p>
            <a:pPr lvl="1"/>
            <a:r>
              <a:rPr lang="en-US" sz="2400" dirty="0"/>
              <a:t>Also (from my understanding)</a:t>
            </a:r>
          </a:p>
          <a:p>
            <a:pPr lvl="2"/>
            <a:r>
              <a:rPr lang="en-US" sz="2200" dirty="0"/>
              <a:t>Decoupling client and server</a:t>
            </a:r>
          </a:p>
          <a:p>
            <a:pPr lvl="2"/>
            <a:r>
              <a:rPr lang="en-US" sz="2200" dirty="0"/>
              <a:t>Designing clients that automatically adapt to API changes (remember they navigate by the links they see after each request, rather than following a pre-written API description as in with traditional RPC APIs). </a:t>
            </a:r>
          </a:p>
          <a:p>
            <a:pPr lvl="2"/>
            <a:r>
              <a:rPr lang="en-US" sz="2200" dirty="0"/>
              <a:t>Providing APIs as a business service (e.g. charge per API call). </a:t>
            </a:r>
          </a:p>
          <a:p>
            <a:pPr lvl="2"/>
            <a:r>
              <a:rPr lang="en-US" sz="2200" dirty="0"/>
              <a:t>Protecting the backend by implementing load-balancing at the API layer (e.g. Azure API Gateway &lt;- </a:t>
            </a:r>
            <a:r>
              <a:rPr lang="en-US" sz="2200" i="1" dirty="0">
                <a:solidFill>
                  <a:srgbClr val="FF0000"/>
                </a:solidFill>
              </a:rPr>
              <a:t>check this I’m only guessing!</a:t>
            </a:r>
            <a:r>
              <a:rPr lang="en-US" sz="2200" dirty="0">
                <a:solidFill>
                  <a:schemeClr val="tx1"/>
                </a:solidFill>
              </a:rPr>
              <a:t>)</a:t>
            </a:r>
          </a:p>
        </p:txBody>
      </p:sp>
    </p:spTree>
    <p:extLst>
      <p:ext uri="{BB962C8B-B14F-4D97-AF65-F5344CB8AC3E}">
        <p14:creationId xmlns:p14="http://schemas.microsoft.com/office/powerpoint/2010/main" val="3539810980"/>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56435" y="1620"/>
          <a:ext cx="1215" cy="1619"/>
        </p:xfrm>
        <a:graphic>
          <a:graphicData uri="http://schemas.openxmlformats.org/presentationml/2006/ole">
            <mc:AlternateContent xmlns:mc="http://schemas.openxmlformats.org/markup-compatibility/2006">
              <mc:Choice xmlns:v="urn:schemas-microsoft-com:vml" Requires="v">
                <p:oleObj spid="_x0000_s1026" name="think-cell Slide" r:id="rId15" imgW="270" imgH="270" progId="TCLayout.ActiveDocument.1">
                  <p:embed/>
                </p:oleObj>
              </mc:Choice>
              <mc:Fallback>
                <p:oleObj name="think-cell Slide" r:id="rId15" imgW="270" imgH="270" progId="TCLayout.ActiveDocument.1">
                  <p:embed/>
                  <p:pic>
                    <p:nvPicPr>
                      <p:cNvPr id="2" name="Object 1" hidden="1"/>
                      <p:cNvPicPr/>
                      <p:nvPr/>
                    </p:nvPicPr>
                    <p:blipFill>
                      <a:blip r:embed="rId16"/>
                      <a:stretch>
                        <a:fillRect/>
                      </a:stretch>
                    </p:blipFill>
                    <p:spPr>
                      <a:xfrm>
                        <a:off x="1556435" y="1620"/>
                        <a:ext cx="1215" cy="1619"/>
                      </a:xfrm>
                      <a:prstGeom prst="rect">
                        <a:avLst/>
                      </a:prstGeom>
                    </p:spPr>
                  </p:pic>
                </p:oleObj>
              </mc:Fallback>
            </mc:AlternateContent>
          </a:graphicData>
        </a:graphic>
      </p:graphicFrame>
      <p:sp>
        <p:nvSpPr>
          <p:cNvPr id="8" name="Title 7"/>
          <p:cNvSpPr>
            <a:spLocks noGrp="1"/>
          </p:cNvSpPr>
          <p:nvPr>
            <p:ph type="title"/>
          </p:nvPr>
        </p:nvSpPr>
        <p:spPr/>
        <p:txBody>
          <a:bodyPr/>
          <a:lstStyle/>
          <a:p>
            <a:pPr algn="l"/>
            <a:r>
              <a:rPr lang="en-US" dirty="0"/>
              <a:t>What is a Web API?</a:t>
            </a:r>
          </a:p>
        </p:txBody>
      </p:sp>
      <p:grpSp>
        <p:nvGrpSpPr>
          <p:cNvPr id="5" name="Group 4"/>
          <p:cNvGrpSpPr/>
          <p:nvPr/>
        </p:nvGrpSpPr>
        <p:grpSpPr>
          <a:xfrm>
            <a:off x="1964068" y="1301677"/>
            <a:ext cx="8540259" cy="880614"/>
            <a:chOff x="519113" y="1649486"/>
            <a:chExt cx="11161845" cy="718809"/>
          </a:xfrm>
          <a:solidFill>
            <a:srgbClr val="1008AA"/>
          </a:solidFill>
        </p:grpSpPr>
        <p:sp>
          <p:nvSpPr>
            <p:cNvPr id="17" name="Rectangle 16"/>
            <p:cNvSpPr/>
            <p:nvPr>
              <p:custDataLst>
                <p:tags r:id="rId11"/>
              </p:custDataLst>
            </p:nvPr>
          </p:nvSpPr>
          <p:spPr bwMode="auto">
            <a:xfrm>
              <a:off x="519113" y="1649486"/>
              <a:ext cx="11161845" cy="718809"/>
            </a:xfrm>
            <a:prstGeom prst="rect">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srgbClr val="FFFFFF">
                    <a:alpha val="99000"/>
                  </a:srgbClr>
                </a:solidFill>
                <a:effectLst/>
                <a:uLnTx/>
                <a:uFillTx/>
                <a:latin typeface="Segoe"/>
                <a:ea typeface="Segoe UI" pitchFamily="34" charset="0"/>
                <a:cs typeface="Segoe UI" pitchFamily="34" charset="0"/>
              </a:endParaRPr>
            </a:p>
          </p:txBody>
        </p:sp>
        <p:sp>
          <p:nvSpPr>
            <p:cNvPr id="18" name="Rectangle 17"/>
            <p:cNvSpPr/>
            <p:nvPr>
              <p:custDataLst>
                <p:tags r:id="rId12"/>
              </p:custDataLst>
            </p:nvPr>
          </p:nvSpPr>
          <p:spPr>
            <a:xfrm>
              <a:off x="567226" y="1782680"/>
              <a:ext cx="10920742" cy="442738"/>
            </a:xfrm>
            <a:prstGeom prst="rect">
              <a:avLst/>
            </a:prstGeom>
            <a:grpFill/>
          </p:spPr>
          <p:txBody>
            <a:bodyPr wrap="square" lIns="186521" rIns="93260" anchor="ctr">
              <a:spAutoFit/>
            </a:bodyPr>
            <a:lstStyle/>
            <a:p>
              <a:pPr marL="0" marR="0" lvl="0" indent="0" algn="l" defTabSz="932559" rtl="0" eaLnBrk="1" fontAlgn="auto" latinLnBrk="0" hangingPunct="1">
                <a:lnSpc>
                  <a:spcPct val="100000"/>
                </a:lnSpc>
                <a:spcBef>
                  <a:spcPts val="0"/>
                </a:spcBef>
                <a:spcAft>
                  <a:spcPts val="0"/>
                </a:spcAft>
                <a:buClrTx/>
                <a:buSzPct val="105000"/>
                <a:buFontTx/>
                <a:buNone/>
                <a:tabLst/>
                <a:defRPr/>
              </a:pPr>
              <a:r>
                <a:rPr kumimoji="0" lang="en-US" sz="2856" b="0" i="0" u="none" strike="noStrike" kern="1200" cap="none" spc="0" normalizeH="0" baseline="0" noProof="0" dirty="0">
                  <a:ln>
                    <a:noFill/>
                  </a:ln>
                  <a:solidFill>
                    <a:srgbClr val="FFFFFF"/>
                  </a:solidFill>
                  <a:effectLst/>
                  <a:uLnTx/>
                  <a:uFillTx/>
                  <a:latin typeface="Segoe"/>
                  <a:ea typeface="+mn-ea"/>
                  <a:cs typeface="+mn-cs"/>
                </a:rPr>
                <a:t>Programmatic interface to a system (an API)</a:t>
              </a:r>
            </a:p>
          </p:txBody>
        </p:sp>
      </p:grpSp>
      <p:grpSp>
        <p:nvGrpSpPr>
          <p:cNvPr id="4" name="Group 3"/>
          <p:cNvGrpSpPr/>
          <p:nvPr/>
        </p:nvGrpSpPr>
        <p:grpSpPr>
          <a:xfrm>
            <a:off x="1952410" y="3486176"/>
            <a:ext cx="8540260" cy="812360"/>
            <a:chOff x="519113" y="2592528"/>
            <a:chExt cx="11161845" cy="796504"/>
          </a:xfrm>
        </p:grpSpPr>
        <p:sp>
          <p:nvSpPr>
            <p:cNvPr id="19" name="Rectangle 18"/>
            <p:cNvSpPr/>
            <p:nvPr>
              <p:custDataLst>
                <p:tags r:id="rId9"/>
              </p:custDataLst>
            </p:nvPr>
          </p:nvSpPr>
          <p:spPr bwMode="auto">
            <a:xfrm>
              <a:off x="519113" y="2592528"/>
              <a:ext cx="11161845" cy="796504"/>
            </a:xfrm>
            <a:prstGeom prst="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srgbClr val="FFFFFF">
                    <a:alpha val="99000"/>
                  </a:srgbClr>
                </a:solidFill>
                <a:effectLst/>
                <a:uLnTx/>
                <a:uFillTx/>
                <a:latin typeface="Segoe"/>
                <a:ea typeface="Segoe UI" pitchFamily="34" charset="0"/>
                <a:cs typeface="Segoe UI" pitchFamily="34" charset="0"/>
              </a:endParaRPr>
            </a:p>
          </p:txBody>
        </p:sp>
        <p:sp>
          <p:nvSpPr>
            <p:cNvPr id="20" name="Rectangle 19"/>
            <p:cNvSpPr/>
            <p:nvPr>
              <p:custDataLst>
                <p:tags r:id="rId10"/>
              </p:custDataLst>
            </p:nvPr>
          </p:nvSpPr>
          <p:spPr>
            <a:xfrm>
              <a:off x="519113" y="2714947"/>
              <a:ext cx="11161845" cy="531812"/>
            </a:xfrm>
            <a:prstGeom prst="rect">
              <a:avLst/>
            </a:prstGeom>
          </p:spPr>
          <p:txBody>
            <a:bodyPr wrap="square" lIns="186521" rIns="93260" anchor="ctr">
              <a:spAutoFit/>
            </a:bodyPr>
            <a:lstStyle/>
            <a:p>
              <a:pPr marL="0" marR="0" lvl="0" indent="0" algn="l" defTabSz="932559" rtl="0" eaLnBrk="1" fontAlgn="auto" latinLnBrk="0" hangingPunct="1">
                <a:lnSpc>
                  <a:spcPct val="100000"/>
                </a:lnSpc>
                <a:spcBef>
                  <a:spcPts val="0"/>
                </a:spcBef>
                <a:spcAft>
                  <a:spcPts val="0"/>
                </a:spcAft>
                <a:buClrTx/>
                <a:buSzPct val="105000"/>
                <a:buFontTx/>
                <a:buNone/>
                <a:tabLst/>
                <a:defRPr/>
              </a:pPr>
              <a:r>
                <a:rPr kumimoji="0" lang="en-US" sz="2856" b="0" i="0" u="none" strike="noStrike" kern="1200" cap="none" spc="0" normalizeH="0" baseline="0" noProof="0" dirty="0">
                  <a:ln>
                    <a:noFill/>
                  </a:ln>
                  <a:solidFill>
                    <a:srgbClr val="000000">
                      <a:alpha val="99000"/>
                    </a:srgbClr>
                  </a:solidFill>
                  <a:effectLst/>
                  <a:uLnTx/>
                  <a:uFillTx/>
                  <a:latin typeface="Segoe"/>
                  <a:ea typeface="+mn-ea"/>
                  <a:cs typeface="+mn-cs"/>
                </a:rPr>
                <a:t>With REST-</a:t>
              </a:r>
              <a:r>
                <a:rPr kumimoji="0" lang="en-US" sz="2856" b="0" i="1" u="sng" strike="noStrike" kern="1200" cap="none" spc="0" normalizeH="0" baseline="0" noProof="0" dirty="0">
                  <a:ln>
                    <a:noFill/>
                  </a:ln>
                  <a:solidFill>
                    <a:srgbClr val="000000">
                      <a:alpha val="99000"/>
                    </a:srgbClr>
                  </a:solidFill>
                  <a:effectLst/>
                  <a:uLnTx/>
                  <a:uFillTx/>
                  <a:latin typeface="Segoe"/>
                  <a:ea typeface="+mn-ea"/>
                  <a:cs typeface="+mn-cs"/>
                </a:rPr>
                <a:t>style</a:t>
              </a:r>
              <a:r>
                <a:rPr kumimoji="0" lang="en-US" sz="2856" b="0" i="0" u="none" strike="noStrike" kern="1200" cap="none" spc="0" normalizeH="0" baseline="0" noProof="0" dirty="0">
                  <a:ln>
                    <a:noFill/>
                  </a:ln>
                  <a:solidFill>
                    <a:srgbClr val="000000">
                      <a:alpha val="99000"/>
                    </a:srgbClr>
                  </a:solidFill>
                  <a:effectLst/>
                  <a:uLnTx/>
                  <a:uFillTx/>
                  <a:latin typeface="Segoe"/>
                  <a:ea typeface="+mn-ea"/>
                  <a:cs typeface="+mn-cs"/>
                </a:rPr>
                <a:t> communication</a:t>
              </a:r>
              <a:endParaRPr kumimoji="0" lang="en-US" sz="2856" b="1" i="0" u="none" strike="noStrike" kern="1200" cap="none" spc="0" normalizeH="0" baseline="0" noProof="0" dirty="0">
                <a:ln>
                  <a:noFill/>
                </a:ln>
                <a:solidFill>
                  <a:srgbClr val="000000">
                    <a:alpha val="99000"/>
                  </a:srgbClr>
                </a:solidFill>
                <a:effectLst/>
                <a:uLnTx/>
                <a:uFillTx/>
                <a:latin typeface="Segoe"/>
                <a:ea typeface="+mn-ea"/>
                <a:cs typeface="+mn-cs"/>
              </a:endParaRPr>
            </a:p>
          </p:txBody>
        </p:sp>
      </p:grpSp>
      <p:grpSp>
        <p:nvGrpSpPr>
          <p:cNvPr id="3" name="Group 2"/>
          <p:cNvGrpSpPr/>
          <p:nvPr/>
        </p:nvGrpSpPr>
        <p:grpSpPr>
          <a:xfrm>
            <a:off x="1952410" y="4551766"/>
            <a:ext cx="8540260" cy="937144"/>
            <a:chOff x="519113" y="3575833"/>
            <a:chExt cx="11161845" cy="914400"/>
          </a:xfrm>
          <a:solidFill>
            <a:srgbClr val="C00000"/>
          </a:solidFill>
        </p:grpSpPr>
        <p:sp>
          <p:nvSpPr>
            <p:cNvPr id="21" name="Rectangle 20"/>
            <p:cNvSpPr/>
            <p:nvPr>
              <p:custDataLst>
                <p:tags r:id="rId7"/>
              </p:custDataLst>
            </p:nvPr>
          </p:nvSpPr>
          <p:spPr bwMode="auto">
            <a:xfrm>
              <a:off x="519113" y="3575833"/>
              <a:ext cx="11161845" cy="914400"/>
            </a:xfrm>
            <a:prstGeom prst="rect">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srgbClr val="FFFFFF">
                    <a:alpha val="99000"/>
                  </a:srgbClr>
                </a:solidFill>
                <a:effectLst/>
                <a:uLnTx/>
                <a:uFillTx/>
                <a:latin typeface="Segoe"/>
                <a:ea typeface="Segoe UI" pitchFamily="34" charset="0"/>
                <a:cs typeface="Segoe UI" pitchFamily="34" charset="0"/>
              </a:endParaRPr>
            </a:p>
          </p:txBody>
        </p:sp>
        <p:sp>
          <p:nvSpPr>
            <p:cNvPr id="22" name="Rectangle 21"/>
            <p:cNvSpPr/>
            <p:nvPr>
              <p:custDataLst>
                <p:tags r:id="rId8"/>
              </p:custDataLst>
            </p:nvPr>
          </p:nvSpPr>
          <p:spPr>
            <a:xfrm>
              <a:off x="519113" y="3768415"/>
              <a:ext cx="11161845" cy="529235"/>
            </a:xfrm>
            <a:prstGeom prst="rect">
              <a:avLst/>
            </a:prstGeom>
            <a:grpFill/>
          </p:spPr>
          <p:txBody>
            <a:bodyPr wrap="square" lIns="186521" rIns="93260" anchor="ctr">
              <a:spAutoFit/>
            </a:bodyPr>
            <a:lstStyle/>
            <a:p>
              <a:pPr marL="0" marR="0" lvl="0" indent="0" algn="l" defTabSz="932559" rtl="0" eaLnBrk="1" fontAlgn="auto" latinLnBrk="0" hangingPunct="1">
                <a:lnSpc>
                  <a:spcPct val="100000"/>
                </a:lnSpc>
                <a:spcBef>
                  <a:spcPts val="0"/>
                </a:spcBef>
                <a:spcAft>
                  <a:spcPts val="0"/>
                </a:spcAft>
                <a:buClrTx/>
                <a:buSzPct val="105000"/>
                <a:buFontTx/>
                <a:buNone/>
                <a:tabLst/>
                <a:defRPr/>
              </a:pPr>
              <a:r>
                <a:rPr kumimoji="0" lang="en-US" sz="2856" b="0" i="0" u="none" strike="noStrike" kern="1200" cap="none" spc="0" normalizeH="0" baseline="0" noProof="0" dirty="0">
                  <a:ln>
                    <a:noFill/>
                  </a:ln>
                  <a:solidFill>
                    <a:srgbClr val="FFFFFF">
                      <a:alpha val="99000"/>
                    </a:srgbClr>
                  </a:solidFill>
                  <a:effectLst/>
                  <a:uLnTx/>
                  <a:uFillTx/>
                  <a:latin typeface="Segoe"/>
                  <a:ea typeface="+mn-ea"/>
                  <a:cs typeface="+mn-cs"/>
                </a:rPr>
                <a:t>Expressed in JSON, XML or other format</a:t>
              </a:r>
            </a:p>
          </p:txBody>
        </p:sp>
      </p:grpSp>
      <p:grpSp>
        <p:nvGrpSpPr>
          <p:cNvPr id="13" name="Group 12"/>
          <p:cNvGrpSpPr/>
          <p:nvPr/>
        </p:nvGrpSpPr>
        <p:grpSpPr>
          <a:xfrm>
            <a:off x="1935517" y="5688392"/>
            <a:ext cx="8540260" cy="911371"/>
            <a:chOff x="519113" y="2523653"/>
            <a:chExt cx="11161845" cy="914400"/>
          </a:xfrm>
          <a:solidFill>
            <a:srgbClr val="BEBEBE"/>
          </a:solidFill>
        </p:grpSpPr>
        <p:sp>
          <p:nvSpPr>
            <p:cNvPr id="14" name="Rectangle 13"/>
            <p:cNvSpPr/>
            <p:nvPr>
              <p:custDataLst>
                <p:tags r:id="rId5"/>
              </p:custDataLst>
            </p:nvPr>
          </p:nvSpPr>
          <p:spPr bwMode="auto">
            <a:xfrm>
              <a:off x="519113" y="2523653"/>
              <a:ext cx="11161845" cy="914400"/>
            </a:xfrm>
            <a:prstGeom prst="rect">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srgbClr val="FFFFFF">
                    <a:alpha val="99000"/>
                  </a:srgbClr>
                </a:solidFill>
                <a:effectLst/>
                <a:uLnTx/>
                <a:uFillTx/>
                <a:latin typeface="Segoe"/>
                <a:ea typeface="Segoe UI" pitchFamily="34" charset="0"/>
                <a:cs typeface="Segoe UI" pitchFamily="34" charset="0"/>
              </a:endParaRPr>
            </a:p>
          </p:txBody>
        </p:sp>
        <p:sp>
          <p:nvSpPr>
            <p:cNvPr id="15" name="Rectangle 14"/>
            <p:cNvSpPr/>
            <p:nvPr>
              <p:custDataLst>
                <p:tags r:id="rId6"/>
              </p:custDataLst>
            </p:nvPr>
          </p:nvSpPr>
          <p:spPr>
            <a:xfrm>
              <a:off x="519113" y="2708752"/>
              <a:ext cx="11161845" cy="544202"/>
            </a:xfrm>
            <a:prstGeom prst="rect">
              <a:avLst/>
            </a:prstGeom>
            <a:grpFill/>
          </p:spPr>
          <p:txBody>
            <a:bodyPr wrap="square" lIns="186521" rIns="93260" anchor="ctr">
              <a:spAutoFit/>
            </a:bodyPr>
            <a:lstStyle/>
            <a:p>
              <a:pPr marL="0" marR="0" lvl="0" indent="0" algn="l" defTabSz="932559" rtl="0" eaLnBrk="1" fontAlgn="auto" latinLnBrk="0" hangingPunct="1">
                <a:lnSpc>
                  <a:spcPct val="100000"/>
                </a:lnSpc>
                <a:spcBef>
                  <a:spcPts val="0"/>
                </a:spcBef>
                <a:spcAft>
                  <a:spcPts val="0"/>
                </a:spcAft>
                <a:buClrTx/>
                <a:buSzPct val="105000"/>
                <a:buFontTx/>
                <a:buNone/>
                <a:tabLst/>
                <a:defRPr/>
              </a:pPr>
              <a:r>
                <a:rPr kumimoji="0" lang="en-US" sz="2856" b="0" i="0" u="none" strike="noStrike" kern="1200" cap="none" spc="0" normalizeH="0" baseline="0" noProof="0" dirty="0">
                  <a:ln>
                    <a:noFill/>
                  </a:ln>
                  <a:solidFill>
                    <a:srgbClr val="000000">
                      <a:alpha val="99000"/>
                    </a:srgbClr>
                  </a:solidFill>
                  <a:effectLst/>
                  <a:uLnTx/>
                  <a:uFillTx/>
                  <a:latin typeface="Segoe"/>
                  <a:ea typeface="+mn-ea"/>
                  <a:cs typeface="+mn-cs"/>
                </a:rPr>
                <a:t>Designed for </a:t>
              </a:r>
              <a:r>
                <a:rPr kumimoji="0" lang="en-US" sz="2856" b="1" i="0" u="none" strike="noStrike" kern="1200" cap="none" spc="0" normalizeH="0" baseline="0" noProof="0" dirty="0">
                  <a:ln>
                    <a:noFill/>
                  </a:ln>
                  <a:solidFill>
                    <a:srgbClr val="000000">
                      <a:alpha val="99000"/>
                    </a:srgbClr>
                  </a:solidFill>
                  <a:effectLst/>
                  <a:uLnTx/>
                  <a:uFillTx/>
                  <a:latin typeface="Segoe"/>
                  <a:ea typeface="+mn-ea"/>
                  <a:cs typeface="+mn-cs"/>
                </a:rPr>
                <a:t>broad reach</a:t>
              </a:r>
            </a:p>
          </p:txBody>
        </p:sp>
      </p:grpSp>
      <p:grpSp>
        <p:nvGrpSpPr>
          <p:cNvPr id="23" name="Group 22"/>
          <p:cNvGrpSpPr/>
          <p:nvPr/>
        </p:nvGrpSpPr>
        <p:grpSpPr>
          <a:xfrm>
            <a:off x="1977565" y="2407604"/>
            <a:ext cx="8540260" cy="901432"/>
            <a:chOff x="546911" y="1467907"/>
            <a:chExt cx="11161845" cy="824040"/>
          </a:xfrm>
          <a:solidFill>
            <a:srgbClr val="009A46"/>
          </a:solidFill>
        </p:grpSpPr>
        <p:sp>
          <p:nvSpPr>
            <p:cNvPr id="24" name="Rectangle 23"/>
            <p:cNvSpPr/>
            <p:nvPr>
              <p:custDataLst>
                <p:tags r:id="rId3"/>
              </p:custDataLst>
            </p:nvPr>
          </p:nvSpPr>
          <p:spPr bwMode="auto">
            <a:xfrm>
              <a:off x="546911" y="1467907"/>
              <a:ext cx="11161845" cy="824040"/>
            </a:xfrm>
            <a:prstGeom prst="rect">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srgbClr val="FFFFFF">
                    <a:alpha val="99000"/>
                  </a:srgbClr>
                </a:solidFill>
                <a:effectLst/>
                <a:uLnTx/>
                <a:uFillTx/>
                <a:latin typeface="Segoe"/>
                <a:ea typeface="Segoe UI" pitchFamily="34" charset="0"/>
                <a:cs typeface="Segoe UI" pitchFamily="34" charset="0"/>
              </a:endParaRPr>
            </a:p>
          </p:txBody>
        </p:sp>
        <p:sp>
          <p:nvSpPr>
            <p:cNvPr id="25" name="Rectangle 24"/>
            <p:cNvSpPr/>
            <p:nvPr>
              <p:custDataLst>
                <p:tags r:id="rId4"/>
              </p:custDataLst>
            </p:nvPr>
          </p:nvSpPr>
          <p:spPr>
            <a:xfrm>
              <a:off x="549585" y="1624750"/>
              <a:ext cx="10887595" cy="495832"/>
            </a:xfrm>
            <a:prstGeom prst="rect">
              <a:avLst/>
            </a:prstGeom>
            <a:grpFill/>
          </p:spPr>
          <p:txBody>
            <a:bodyPr wrap="square" lIns="186521" rIns="93260" anchor="ctr">
              <a:spAutoFit/>
            </a:bodyPr>
            <a:lstStyle/>
            <a:p>
              <a:pPr marL="0" marR="0" lvl="0" indent="0" algn="l" defTabSz="932559" rtl="0" eaLnBrk="1" fontAlgn="auto" latinLnBrk="0" hangingPunct="1">
                <a:lnSpc>
                  <a:spcPct val="100000"/>
                </a:lnSpc>
                <a:spcBef>
                  <a:spcPts val="0"/>
                </a:spcBef>
                <a:spcAft>
                  <a:spcPts val="0"/>
                </a:spcAft>
                <a:buClrTx/>
                <a:buSzPct val="105000"/>
                <a:buFontTx/>
                <a:buNone/>
                <a:tabLst/>
                <a:defRPr/>
              </a:pPr>
              <a:r>
                <a:rPr kumimoji="0" lang="en-US" sz="2856" b="0" i="0" u="none" strike="noStrike" kern="1200" cap="none" spc="0" normalizeH="0" baseline="0" noProof="0" dirty="0">
                  <a:ln>
                    <a:noFill/>
                  </a:ln>
                  <a:solidFill>
                    <a:srgbClr val="FFFFFF"/>
                  </a:solidFill>
                  <a:effectLst/>
                  <a:uLnTx/>
                  <a:uFillTx/>
                  <a:latin typeface="Segoe"/>
                  <a:ea typeface="+mn-ea"/>
                  <a:cs typeface="+mn-cs"/>
                </a:rPr>
                <a:t>Exposed as </a:t>
              </a:r>
              <a:r>
                <a:rPr kumimoji="0" lang="en-US" sz="2856" b="0" i="1" u="sng" strike="noStrike" kern="1200" cap="none" spc="0" normalizeH="0" baseline="0" noProof="0" dirty="0">
                  <a:ln>
                    <a:noFill/>
                  </a:ln>
                  <a:solidFill>
                    <a:srgbClr val="FFFF00"/>
                  </a:solidFill>
                  <a:effectLst/>
                  <a:uLnTx/>
                  <a:uFillTx/>
                  <a:latin typeface="Segoe"/>
                  <a:ea typeface="+mn-ea"/>
                  <a:cs typeface="+mn-cs"/>
                </a:rPr>
                <a:t>web service</a:t>
              </a:r>
              <a:r>
                <a:rPr kumimoji="0" lang="en-US" sz="2856" b="0" i="0" u="none" strike="noStrike" kern="1200" cap="none" spc="0" normalizeH="0" baseline="0" noProof="0" dirty="0">
                  <a:ln>
                    <a:noFill/>
                  </a:ln>
                  <a:solidFill>
                    <a:srgbClr val="FFFFFF"/>
                  </a:solidFill>
                  <a:effectLst/>
                  <a:uLnTx/>
                  <a:uFillTx/>
                  <a:latin typeface="Segoe"/>
                  <a:ea typeface="+mn-ea"/>
                  <a:cs typeface="+mn-cs"/>
                </a:rPr>
                <a:t> over raw </a:t>
              </a:r>
              <a:r>
                <a:rPr kumimoji="0" lang="en-US" sz="2856" b="1" i="0" u="none" strike="noStrike" kern="1200" cap="none" spc="0" normalizeH="0" baseline="0" noProof="0" dirty="0">
                  <a:ln>
                    <a:noFill/>
                  </a:ln>
                  <a:solidFill>
                    <a:srgbClr val="FFFFFF"/>
                  </a:solidFill>
                  <a:effectLst/>
                  <a:uLnTx/>
                  <a:uFillTx/>
                  <a:latin typeface="Segoe"/>
                  <a:ea typeface="+mn-ea"/>
                  <a:cs typeface="+mn-cs"/>
                </a:rPr>
                <a:t>HTTP</a:t>
              </a:r>
              <a:endParaRPr kumimoji="0" lang="en-US" sz="2856" b="0" i="0" u="none" strike="noStrike" kern="1200" cap="none" spc="0" normalizeH="0" baseline="0" noProof="0" dirty="0">
                <a:ln>
                  <a:noFill/>
                </a:ln>
                <a:solidFill>
                  <a:srgbClr val="FFFFFF"/>
                </a:solidFill>
                <a:effectLst/>
                <a:uLnTx/>
                <a:uFillTx/>
                <a:latin typeface="Segoe"/>
                <a:ea typeface="+mn-ea"/>
                <a:cs typeface="+mn-cs"/>
              </a:endParaRPr>
            </a:p>
          </p:txBody>
        </p:sp>
      </p:grpSp>
    </p:spTree>
    <p:extLst>
      <p:ext uri="{BB962C8B-B14F-4D97-AF65-F5344CB8AC3E}">
        <p14:creationId xmlns:p14="http://schemas.microsoft.com/office/powerpoint/2010/main" val="295552100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Relationships</a:t>
            </a:r>
          </a:p>
        </p:txBody>
      </p:sp>
      <p:sp>
        <p:nvSpPr>
          <p:cNvPr id="23" name="Text Placeholder 5"/>
          <p:cNvSpPr>
            <a:spLocks noGrp="1"/>
          </p:cNvSpPr>
          <p:nvPr>
            <p:ph type="body" sz="quarter" idx="10"/>
          </p:nvPr>
        </p:nvSpPr>
        <p:spPr>
          <a:xfrm>
            <a:off x="274638" y="1212850"/>
            <a:ext cx="11506199" cy="3877985"/>
          </a:xfrm>
        </p:spPr>
        <p:txBody>
          <a:bodyPr/>
          <a:lstStyle/>
          <a:p>
            <a:r>
              <a:rPr lang="en-US" dirty="0"/>
              <a:t>Relationships between resources via hyperlinks</a:t>
            </a:r>
          </a:p>
          <a:p>
            <a:r>
              <a:rPr lang="en-US" dirty="0"/>
              <a:t>Relationships are used for containment, reference, and state transitions</a:t>
            </a:r>
          </a:p>
          <a:p>
            <a:r>
              <a:rPr lang="en-US" dirty="0"/>
              <a:t>Hyperlinks are followed for more details, navigation, or to perform state transitions</a:t>
            </a:r>
          </a:p>
          <a:p>
            <a:endParaRPr lang="en-US" dirty="0"/>
          </a:p>
        </p:txBody>
      </p:sp>
    </p:spTree>
    <p:extLst>
      <p:ext uri="{BB962C8B-B14F-4D97-AF65-F5344CB8AC3E}">
        <p14:creationId xmlns:p14="http://schemas.microsoft.com/office/powerpoint/2010/main" val="279258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7" y="1212851"/>
            <a:ext cx="12161837" cy="738664"/>
          </a:xfrm>
        </p:spPr>
        <p:txBody>
          <a:bodyPr/>
          <a:lstStyle/>
          <a:p>
            <a:pPr>
              <a:spcBef>
                <a:spcPts val="1000"/>
              </a:spcBef>
            </a:pPr>
            <a:r>
              <a:rPr lang="en-US" dirty="0"/>
              <a:t>Components</a:t>
            </a:r>
          </a:p>
        </p:txBody>
      </p:sp>
      <p:sp>
        <p:nvSpPr>
          <p:cNvPr id="17" name="Title 16"/>
          <p:cNvSpPr>
            <a:spLocks noGrp="1"/>
          </p:cNvSpPr>
          <p:nvPr>
            <p:ph type="title"/>
          </p:nvPr>
        </p:nvSpPr>
        <p:spPr/>
        <p:txBody>
          <a:bodyPr/>
          <a:lstStyle/>
          <a:p>
            <a:r>
              <a:rPr lang="en-US" dirty="0"/>
              <a:t>REST Architectural Elements</a:t>
            </a:r>
          </a:p>
        </p:txBody>
      </p:sp>
      <p:graphicFrame>
        <p:nvGraphicFramePr>
          <p:cNvPr id="4" name="Table 3"/>
          <p:cNvGraphicFramePr>
            <a:graphicFrameLocks noGrp="1"/>
          </p:cNvGraphicFramePr>
          <p:nvPr>
            <p:extLst/>
          </p:nvPr>
        </p:nvGraphicFramePr>
        <p:xfrm>
          <a:off x="427037" y="2278062"/>
          <a:ext cx="11430000" cy="2651760"/>
        </p:xfrm>
        <a:graphic>
          <a:graphicData uri="http://schemas.openxmlformats.org/drawingml/2006/table">
            <a:tbl>
              <a:tblPr firstRow="1" bandRow="1">
                <a:tableStyleId>{7DF18680-E054-41AD-8BC1-D1AEF772440D}</a:tableStyleId>
              </a:tblPr>
              <a:tblGrid>
                <a:gridCol w="4004726">
                  <a:extLst>
                    <a:ext uri="{9D8B030D-6E8A-4147-A177-3AD203B41FA5}">
                      <a16:colId xmlns:a16="http://schemas.microsoft.com/office/drawing/2014/main" val="20000"/>
                    </a:ext>
                  </a:extLst>
                </a:gridCol>
                <a:gridCol w="7425274">
                  <a:extLst>
                    <a:ext uri="{9D8B030D-6E8A-4147-A177-3AD203B41FA5}">
                      <a16:colId xmlns:a16="http://schemas.microsoft.com/office/drawing/2014/main" val="20001"/>
                    </a:ext>
                  </a:extLst>
                </a:gridCol>
              </a:tblGrid>
              <a:tr h="370840">
                <a:tc>
                  <a:txBody>
                    <a:bodyPr/>
                    <a:lstStyle/>
                    <a:p>
                      <a:r>
                        <a:rPr lang="en-US" sz="2400" dirty="0"/>
                        <a:t>Component</a:t>
                      </a:r>
                    </a:p>
                  </a:txBody>
                  <a:tcPr/>
                </a:tc>
                <a:tc>
                  <a:txBody>
                    <a:bodyPr/>
                    <a:lstStyle/>
                    <a:p>
                      <a:r>
                        <a:rPr lang="en-US" sz="2400" dirty="0"/>
                        <a:t>Role</a:t>
                      </a:r>
                    </a:p>
                  </a:txBody>
                  <a:tcPr/>
                </a:tc>
                <a:extLst>
                  <a:ext uri="{0D108BD9-81ED-4DB2-BD59-A6C34878D82A}">
                    <a16:rowId xmlns:a16="http://schemas.microsoft.com/office/drawing/2014/main" val="10000"/>
                  </a:ext>
                </a:extLst>
              </a:tr>
              <a:tr h="370840">
                <a:tc>
                  <a:txBody>
                    <a:bodyPr/>
                    <a:lstStyle/>
                    <a:p>
                      <a:r>
                        <a:rPr lang="en-US" sz="2400" dirty="0"/>
                        <a:t>Origin Server</a:t>
                      </a:r>
                    </a:p>
                  </a:txBody>
                  <a:tcPr/>
                </a:tc>
                <a:tc>
                  <a:txBody>
                    <a:bodyPr/>
                    <a:lstStyle/>
                    <a:p>
                      <a:r>
                        <a:rPr lang="en-US" sz="2400" dirty="0"/>
                        <a:t>listens for request and returns responses</a:t>
                      </a:r>
                    </a:p>
                  </a:txBody>
                  <a:tcPr/>
                </a:tc>
                <a:extLst>
                  <a:ext uri="{0D108BD9-81ED-4DB2-BD59-A6C34878D82A}">
                    <a16:rowId xmlns:a16="http://schemas.microsoft.com/office/drawing/2014/main" val="10001"/>
                  </a:ext>
                </a:extLst>
              </a:tr>
              <a:tr h="370840">
                <a:tc>
                  <a:txBody>
                    <a:bodyPr/>
                    <a:lstStyle/>
                    <a:p>
                      <a:r>
                        <a:rPr lang="en-US" sz="2400" dirty="0"/>
                        <a:t>User Agent</a:t>
                      </a:r>
                    </a:p>
                  </a:txBody>
                  <a:tcPr/>
                </a:tc>
                <a:tc>
                  <a:txBody>
                    <a:bodyPr/>
                    <a:lstStyle/>
                    <a:p>
                      <a:r>
                        <a:rPr lang="en-US" sz="2400" dirty="0"/>
                        <a:t>initiates a request or state transition</a:t>
                      </a:r>
                    </a:p>
                  </a:txBody>
                  <a:tcPr/>
                </a:tc>
                <a:extLst>
                  <a:ext uri="{0D108BD9-81ED-4DB2-BD59-A6C34878D82A}">
                    <a16:rowId xmlns:a16="http://schemas.microsoft.com/office/drawing/2014/main" val="10002"/>
                  </a:ext>
                </a:extLst>
              </a:tr>
              <a:tr h="370840">
                <a:tc>
                  <a:txBody>
                    <a:bodyPr/>
                    <a:lstStyle/>
                    <a:p>
                      <a:r>
                        <a:rPr lang="en-US" sz="2400" dirty="0"/>
                        <a:t>Proxy</a:t>
                      </a:r>
                    </a:p>
                  </a:txBody>
                  <a:tcPr/>
                </a:tc>
                <a:tc>
                  <a:txBody>
                    <a:bodyPr/>
                    <a:lstStyle/>
                    <a:p>
                      <a:r>
                        <a:rPr lang="en-US" sz="2400" dirty="0"/>
                        <a:t>represents multiple user agents to the network and clients decides whether to use it</a:t>
                      </a:r>
                    </a:p>
                  </a:txBody>
                  <a:tcPr/>
                </a:tc>
                <a:extLst>
                  <a:ext uri="{0D108BD9-81ED-4DB2-BD59-A6C34878D82A}">
                    <a16:rowId xmlns:a16="http://schemas.microsoft.com/office/drawing/2014/main" val="10003"/>
                  </a:ext>
                </a:extLst>
              </a:tr>
              <a:tr h="370840">
                <a:tc>
                  <a:txBody>
                    <a:bodyPr/>
                    <a:lstStyle/>
                    <a:p>
                      <a:r>
                        <a:rPr lang="en-US" sz="2400" dirty="0"/>
                        <a:t>Gateway (reverse proxy)</a:t>
                      </a:r>
                    </a:p>
                  </a:txBody>
                  <a:tcPr/>
                </a:tc>
                <a:tc>
                  <a:txBody>
                    <a:bodyPr/>
                    <a:lstStyle/>
                    <a:p>
                      <a:r>
                        <a:rPr lang="en-US" sz="2400" dirty="0"/>
                        <a:t>represents multiple origin servers to the network</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1058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7" y="1212851"/>
            <a:ext cx="12161837" cy="738664"/>
          </a:xfrm>
        </p:spPr>
        <p:txBody>
          <a:bodyPr/>
          <a:lstStyle/>
          <a:p>
            <a:pPr>
              <a:spcBef>
                <a:spcPts val="1000"/>
              </a:spcBef>
            </a:pPr>
            <a:r>
              <a:rPr lang="en-US" dirty="0"/>
              <a:t>Connectors</a:t>
            </a:r>
          </a:p>
        </p:txBody>
      </p:sp>
      <p:sp>
        <p:nvSpPr>
          <p:cNvPr id="17" name="Title 16"/>
          <p:cNvSpPr>
            <a:spLocks noGrp="1"/>
          </p:cNvSpPr>
          <p:nvPr>
            <p:ph type="title"/>
          </p:nvPr>
        </p:nvSpPr>
        <p:spPr/>
        <p:txBody>
          <a:bodyPr/>
          <a:lstStyle/>
          <a:p>
            <a:r>
              <a:rPr lang="en-US" dirty="0"/>
              <a:t>REST Architectural Elements</a:t>
            </a:r>
          </a:p>
        </p:txBody>
      </p:sp>
      <p:graphicFrame>
        <p:nvGraphicFramePr>
          <p:cNvPr id="4" name="Table 3"/>
          <p:cNvGraphicFramePr>
            <a:graphicFrameLocks noGrp="1"/>
          </p:cNvGraphicFramePr>
          <p:nvPr>
            <p:extLst/>
          </p:nvPr>
        </p:nvGraphicFramePr>
        <p:xfrm>
          <a:off x="427037" y="2278062"/>
          <a:ext cx="11658600" cy="4206240"/>
        </p:xfrm>
        <a:graphic>
          <a:graphicData uri="http://schemas.openxmlformats.org/drawingml/2006/table">
            <a:tbl>
              <a:tblPr firstRow="1" bandRow="1">
                <a:tableStyleId>{7DF18680-E054-41AD-8BC1-D1AEF772440D}</a:tableStyleId>
              </a:tblPr>
              <a:tblGrid>
                <a:gridCol w="2020824">
                  <a:extLst>
                    <a:ext uri="{9D8B030D-6E8A-4147-A177-3AD203B41FA5}">
                      <a16:colId xmlns:a16="http://schemas.microsoft.com/office/drawing/2014/main" val="20000"/>
                    </a:ext>
                  </a:extLst>
                </a:gridCol>
                <a:gridCol w="9637776">
                  <a:extLst>
                    <a:ext uri="{9D8B030D-6E8A-4147-A177-3AD203B41FA5}">
                      <a16:colId xmlns:a16="http://schemas.microsoft.com/office/drawing/2014/main" val="20001"/>
                    </a:ext>
                  </a:extLst>
                </a:gridCol>
              </a:tblGrid>
              <a:tr h="370840">
                <a:tc>
                  <a:txBody>
                    <a:bodyPr/>
                    <a:lstStyle/>
                    <a:p>
                      <a:r>
                        <a:rPr lang="en-US" sz="2400" dirty="0"/>
                        <a:t>Connector</a:t>
                      </a:r>
                    </a:p>
                  </a:txBody>
                  <a:tcPr/>
                </a:tc>
                <a:tc>
                  <a:txBody>
                    <a:bodyPr/>
                    <a:lstStyle/>
                    <a:p>
                      <a:r>
                        <a:rPr lang="en-US" sz="2400" dirty="0"/>
                        <a:t>Role</a:t>
                      </a:r>
                    </a:p>
                  </a:txBody>
                  <a:tcPr/>
                </a:tc>
                <a:extLst>
                  <a:ext uri="{0D108BD9-81ED-4DB2-BD59-A6C34878D82A}">
                    <a16:rowId xmlns:a16="http://schemas.microsoft.com/office/drawing/2014/main" val="10000"/>
                  </a:ext>
                </a:extLst>
              </a:tr>
              <a:tr h="370840">
                <a:tc>
                  <a:txBody>
                    <a:bodyPr/>
                    <a:lstStyle/>
                    <a:p>
                      <a:r>
                        <a:rPr lang="en-US" sz="2400" dirty="0"/>
                        <a:t>Client</a:t>
                      </a:r>
                    </a:p>
                  </a:txBody>
                  <a:tcPr/>
                </a:tc>
                <a:tc>
                  <a:txBody>
                    <a:bodyPr/>
                    <a:lstStyle/>
                    <a:p>
                      <a:r>
                        <a:rPr lang="en-US" sz="2400" dirty="0"/>
                        <a:t>initiates a resource request or state transfer</a:t>
                      </a:r>
                    </a:p>
                  </a:txBody>
                  <a:tcPr/>
                </a:tc>
                <a:extLst>
                  <a:ext uri="{0D108BD9-81ED-4DB2-BD59-A6C34878D82A}">
                    <a16:rowId xmlns:a16="http://schemas.microsoft.com/office/drawing/2014/main" val="10001"/>
                  </a:ext>
                </a:extLst>
              </a:tr>
              <a:tr h="370840">
                <a:tc>
                  <a:txBody>
                    <a:bodyPr/>
                    <a:lstStyle/>
                    <a:p>
                      <a:r>
                        <a:rPr lang="en-US" sz="2400" dirty="0"/>
                        <a:t>Server</a:t>
                      </a:r>
                    </a:p>
                  </a:txBody>
                  <a:tcPr/>
                </a:tc>
                <a:tc>
                  <a:txBody>
                    <a:bodyPr/>
                    <a:lstStyle/>
                    <a:p>
                      <a:r>
                        <a:rPr lang="en-US" sz="2400" dirty="0"/>
                        <a:t>listens for a request and responds</a:t>
                      </a:r>
                    </a:p>
                  </a:txBody>
                  <a:tcPr/>
                </a:tc>
                <a:extLst>
                  <a:ext uri="{0D108BD9-81ED-4DB2-BD59-A6C34878D82A}">
                    <a16:rowId xmlns:a16="http://schemas.microsoft.com/office/drawing/2014/main" val="10002"/>
                  </a:ext>
                </a:extLst>
              </a:tr>
              <a:tr h="370840">
                <a:tc>
                  <a:txBody>
                    <a:bodyPr/>
                    <a:lstStyle/>
                    <a:p>
                      <a:r>
                        <a:rPr lang="en-US" sz="2400" dirty="0"/>
                        <a:t>Cache</a:t>
                      </a:r>
                    </a:p>
                  </a:txBody>
                  <a:tcPr/>
                </a:tc>
                <a:tc>
                  <a:txBody>
                    <a:bodyPr/>
                    <a:lstStyle/>
                    <a:p>
                      <a:r>
                        <a:rPr lang="en-US" sz="2400" dirty="0"/>
                        <a:t>manages a store</a:t>
                      </a:r>
                      <a:r>
                        <a:rPr lang="en-US" sz="2400" baseline="0" dirty="0"/>
                        <a:t> of representations for reuse for a specified length of time and can directly responds to requests for those representations</a:t>
                      </a:r>
                      <a:endParaRPr lang="en-US" sz="2400" dirty="0"/>
                    </a:p>
                  </a:txBody>
                  <a:tcPr/>
                </a:tc>
                <a:extLst>
                  <a:ext uri="{0D108BD9-81ED-4DB2-BD59-A6C34878D82A}">
                    <a16:rowId xmlns:a16="http://schemas.microsoft.com/office/drawing/2014/main" val="10003"/>
                  </a:ext>
                </a:extLst>
              </a:tr>
              <a:tr h="370840">
                <a:tc>
                  <a:txBody>
                    <a:bodyPr/>
                    <a:lstStyle/>
                    <a:p>
                      <a:r>
                        <a:rPr lang="en-US" sz="2400" dirty="0"/>
                        <a:t>Resolver</a:t>
                      </a:r>
                    </a:p>
                  </a:txBody>
                  <a:tcPr/>
                </a:tc>
                <a:tc>
                  <a:txBody>
                    <a:bodyPr/>
                    <a:lstStyle/>
                    <a:p>
                      <a:r>
                        <a:rPr lang="en-US" sz="2400" dirty="0"/>
                        <a:t>translates a resource identifier into an address to enable 2 components to connect, e.g. DNS translates to a URL host name</a:t>
                      </a:r>
                      <a:r>
                        <a:rPr lang="en-US" sz="2400" baseline="0" dirty="0"/>
                        <a:t> into an</a:t>
                      </a:r>
                      <a:r>
                        <a:rPr lang="en-US" sz="2400" dirty="0"/>
                        <a:t> IP address</a:t>
                      </a:r>
                    </a:p>
                  </a:txBody>
                  <a:tcPr/>
                </a:tc>
                <a:extLst>
                  <a:ext uri="{0D108BD9-81ED-4DB2-BD59-A6C34878D82A}">
                    <a16:rowId xmlns:a16="http://schemas.microsoft.com/office/drawing/2014/main" val="10004"/>
                  </a:ext>
                </a:extLst>
              </a:tr>
              <a:tr h="370840">
                <a:tc>
                  <a:txBody>
                    <a:bodyPr/>
                    <a:lstStyle/>
                    <a:p>
                      <a:r>
                        <a:rPr lang="en-US" sz="2400" dirty="0"/>
                        <a:t>Tunnel</a:t>
                      </a:r>
                    </a:p>
                  </a:txBody>
                  <a:tcPr/>
                </a:tc>
                <a:tc>
                  <a:txBody>
                    <a:bodyPr/>
                    <a:lstStyle/>
                    <a:p>
                      <a:r>
                        <a:rPr lang="en-US" sz="2400" dirty="0"/>
                        <a:t>relays communication across a boundary, e.g. how proxies deal with SSL</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8480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Text Placeholder 5"/>
          <p:cNvSpPr txBox="1">
            <a:spLocks/>
          </p:cNvSpPr>
          <p:nvPr/>
        </p:nvSpPr>
        <p:spPr>
          <a:xfrm>
            <a:off x="277003" y="1248454"/>
            <a:ext cx="11887200" cy="4327338"/>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Web API unaware of data</a:t>
            </a:r>
          </a:p>
          <a:p>
            <a:pPr marL="584200" marR="0" lvl="1" indent="-24130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Container that exposes set of services</a:t>
            </a:r>
          </a:p>
          <a:p>
            <a:pPr marL="584200" marR="0" lvl="1" indent="-24130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Passes data as </a:t>
            </a:r>
            <a:r>
              <a:rPr kumimoji="0" lang="en-US" sz="2400" b="0" i="0" u="none" strike="noStrike" kern="1200" cap="none" spc="0" normalizeH="0" baseline="0" noProof="0" dirty="0">
                <a:ln>
                  <a:noFill/>
                </a:ln>
                <a:solidFill>
                  <a:srgbClr val="FFFF00"/>
                </a:solidFill>
                <a:effectLst/>
                <a:uLnTx/>
                <a:uFillTx/>
                <a:latin typeface="Segoe Print" panose="02000600000000000000" pitchFamily="2" charset="0"/>
                <a:ea typeface="+mn-ea"/>
                <a:cs typeface="+mn-cs"/>
              </a:rPr>
              <a:t>opaque blobs</a:t>
            </a:r>
          </a:p>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OData exposes a data model</a:t>
            </a:r>
          </a:p>
          <a:p>
            <a:pPr marL="584200" marR="0" lvl="1" indent="-24130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Based on the Entity Data Model (EDM)</a:t>
            </a:r>
          </a:p>
          <a:p>
            <a:pPr marL="584200" marR="0" lvl="1" indent="-24130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Imposes structure around the opaque blob – </a:t>
            </a:r>
            <a:r>
              <a:rPr kumimoji="0" lang="en-US" sz="2800" b="0" i="0" u="none" strike="noStrike" kern="1200" cap="none" spc="0" normalizeH="0" baseline="0" noProof="0" dirty="0">
                <a:ln>
                  <a:noFill/>
                </a:ln>
                <a:solidFill>
                  <a:srgbClr val="FFFF00"/>
                </a:solidFill>
                <a:effectLst/>
                <a:uLnTx/>
                <a:uFillTx/>
                <a:latin typeface="Segoe Print" panose="02000600000000000000" pitchFamily="2" charset="0"/>
                <a:ea typeface="+mn-ea"/>
                <a:cs typeface="+mn-cs"/>
              </a:rPr>
              <a:t>data model</a:t>
            </a:r>
          </a:p>
          <a:p>
            <a:pPr marL="584200" marR="0" lvl="1" indent="-24130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Exposes metadata to </a:t>
            </a: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client for </a:t>
            </a: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navigation</a:t>
            </a:r>
          </a:p>
          <a:p>
            <a:pPr marL="584200" marR="0" lvl="1" indent="-24130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Char char="§"/>
              <a:tabLst/>
              <a:defRPr/>
            </a:pP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584200" marR="0" lvl="1" indent="-24130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Char char="§"/>
              <a:tabLst/>
              <a:defRPr/>
            </a:pP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p:txBody>
          <a:bodyPr/>
          <a:lstStyle/>
          <a:p>
            <a:r>
              <a:rPr lang="en-US" dirty="0"/>
              <a:t>OData Provides a Map</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2643" y="197869"/>
            <a:ext cx="2801560" cy="2101170"/>
          </a:xfrm>
          <a:prstGeom prst="rect">
            <a:avLst/>
          </a:prstGeom>
        </p:spPr>
      </p:pic>
    </p:spTree>
    <p:extLst>
      <p:ext uri="{BB962C8B-B14F-4D97-AF65-F5344CB8AC3E}">
        <p14:creationId xmlns:p14="http://schemas.microsoft.com/office/powerpoint/2010/main" val="1875538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p:cNvSpPr/>
          <p:nvPr/>
        </p:nvSpPr>
        <p:spPr bwMode="auto">
          <a:xfrm>
            <a:off x="6065837" y="296862"/>
            <a:ext cx="6019800" cy="632460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p:cNvSpPr/>
          <p:nvPr/>
        </p:nvSpPr>
        <p:spPr bwMode="auto">
          <a:xfrm>
            <a:off x="503237" y="296862"/>
            <a:ext cx="5181600" cy="632460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p:cNvPicPr>
            <a:picLocks noChangeAspect="1"/>
          </p:cNvPicPr>
          <p:nvPr/>
        </p:nvPicPr>
        <p:blipFill>
          <a:blip r:embed="rId3"/>
          <a:stretch>
            <a:fillRect/>
          </a:stretch>
        </p:blipFill>
        <p:spPr>
          <a:xfrm>
            <a:off x="6081856" y="920709"/>
            <a:ext cx="4800600" cy="5580403"/>
          </a:xfrm>
          <a:prstGeom prst="rect">
            <a:avLst/>
          </a:prstGeom>
        </p:spPr>
      </p:pic>
      <p:sp>
        <p:nvSpPr>
          <p:cNvPr id="11" name="Rectangle 10"/>
          <p:cNvSpPr/>
          <p:nvPr/>
        </p:nvSpPr>
        <p:spPr>
          <a:xfrm>
            <a:off x="6065837" y="337819"/>
            <a:ext cx="4800600" cy="492443"/>
          </a:xfrm>
          <a:prstGeom prst="rect">
            <a:avLst/>
          </a:prstGeom>
        </p:spPr>
        <p:txBody>
          <a:bodyPr wrap="square">
            <a:spAutoFit/>
          </a:bodyPr>
          <a:lstStyle/>
          <a:p>
            <a:pPr marL="466371" marR="0" lvl="1" indent="0" algn="ctr" defTabSz="932742"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002050"/>
                </a:solidFill>
                <a:effectLst/>
                <a:uLnTx/>
                <a:uFillTx/>
                <a:latin typeface="Segoe UI" pitchFamily="34" charset="0"/>
                <a:ea typeface="+mn-ea"/>
                <a:cs typeface="Segoe UI" pitchFamily="34" charset="0"/>
              </a:rPr>
              <a:t>OData Service</a:t>
            </a:r>
          </a:p>
        </p:txBody>
      </p:sp>
      <p:sp>
        <p:nvSpPr>
          <p:cNvPr id="14" name="Rectangle 13"/>
          <p:cNvSpPr/>
          <p:nvPr/>
        </p:nvSpPr>
        <p:spPr>
          <a:xfrm>
            <a:off x="556990" y="317343"/>
            <a:ext cx="4289647" cy="492443"/>
          </a:xfrm>
          <a:prstGeom prst="rect">
            <a:avLst/>
          </a:prstGeom>
        </p:spPr>
        <p:txBody>
          <a:bodyPr wrap="square">
            <a:spAutoFit/>
          </a:bodyPr>
          <a:lstStyle/>
          <a:p>
            <a:pPr marL="466371" marR="0" lvl="1" indent="0" algn="ctr" defTabSz="932742"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002050"/>
                </a:solidFill>
                <a:effectLst/>
                <a:uLnTx/>
                <a:uFillTx/>
                <a:latin typeface="Segoe UI" pitchFamily="34" charset="0"/>
                <a:ea typeface="+mn-ea"/>
                <a:cs typeface="Segoe UI" pitchFamily="34" charset="0"/>
              </a:rPr>
              <a:t>Web API</a:t>
            </a:r>
          </a:p>
        </p:txBody>
      </p:sp>
      <p:pic>
        <p:nvPicPr>
          <p:cNvPr id="13" name="Picture 12"/>
          <p:cNvPicPr>
            <a:picLocks noChangeAspect="1"/>
          </p:cNvPicPr>
          <p:nvPr/>
        </p:nvPicPr>
        <p:blipFill>
          <a:blip r:embed="rId4"/>
          <a:stretch>
            <a:fillRect/>
          </a:stretch>
        </p:blipFill>
        <p:spPr>
          <a:xfrm>
            <a:off x="553061" y="906462"/>
            <a:ext cx="4979376" cy="5579660"/>
          </a:xfrm>
          <a:prstGeom prst="rect">
            <a:avLst/>
          </a:prstGeom>
        </p:spPr>
      </p:pic>
      <p:sp>
        <p:nvSpPr>
          <p:cNvPr id="15" name="Oval 14"/>
          <p:cNvSpPr/>
          <p:nvPr/>
        </p:nvSpPr>
        <p:spPr bwMode="auto">
          <a:xfrm>
            <a:off x="8341930" y="1363662"/>
            <a:ext cx="3124200" cy="914400"/>
          </a:xfrm>
          <a:prstGeom prst="ellipse">
            <a:avLst/>
          </a:prstGeom>
          <a:noFill/>
          <a:ln w="28575">
            <a:solidFill>
              <a:schemeClr val="bg1">
                <a:alpha val="88000"/>
              </a:schemeClr>
            </a:solidFill>
            <a:prstDash val="sysDash"/>
            <a:headEnd type="none" w="med" len="med"/>
            <a:tailEnd type="none" w="med" len="med"/>
          </a:ln>
          <a:effectLst>
            <a:outerShdw blurRad="508000" dist="50800" dir="5400000" sx="105000" sy="105000" algn="ctr" rotWithShape="0">
              <a:srgbClr val="000000">
                <a:alpha val="69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4" name="Straight Arrow Connector 3"/>
          <p:cNvCxnSpPr/>
          <p:nvPr/>
        </p:nvCxnSpPr>
        <p:spPr>
          <a:xfrm flipH="1">
            <a:off x="10533722" y="2811462"/>
            <a:ext cx="9503" cy="1398880"/>
          </a:xfrm>
          <a:prstGeom prst="straightConnector1">
            <a:avLst/>
          </a:prstGeom>
          <a:ln w="66675">
            <a:solidFill>
              <a:srgbClr val="00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 Placeholder 1"/>
          <p:cNvSpPr txBox="1">
            <a:spLocks/>
          </p:cNvSpPr>
          <p:nvPr/>
        </p:nvSpPr>
        <p:spPr>
          <a:xfrm>
            <a:off x="9999011" y="4209907"/>
            <a:ext cx="1798927" cy="359360"/>
          </a:xfrm>
          <a:prstGeom prst="rect">
            <a:avLst/>
          </a:prstGeom>
        </p:spPr>
        <p:txBody>
          <a:bodyPr vert="horz" wrap="square" lIns="0" tIns="0" rIns="0" bIns="0" rtlCol="0">
            <a:normAutofit/>
          </a:bodyPr>
          <a:lstStyle>
            <a:lvl1pPr marL="274320" indent="-274320" algn="l" defTabSz="914363" rtl="0" eaLnBrk="1" latinLnBrk="0" hangingPunct="1">
              <a:lnSpc>
                <a:spcPct val="100000"/>
              </a:lnSpc>
              <a:spcBef>
                <a:spcPts val="600"/>
              </a:spcBef>
              <a:buClr>
                <a:schemeClr val="accent1"/>
              </a:buClr>
              <a:buSzPct val="100000"/>
              <a:buFontTx/>
              <a:buBlip>
                <a:blip r:embed="rId5"/>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5"/>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5"/>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5"/>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5"/>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1000"/>
              </a:spcBef>
              <a:spcAft>
                <a:spcPts val="0"/>
              </a:spcAft>
              <a:buClr>
                <a:srgbClr val="DC3C00"/>
              </a:buClr>
              <a:buSzPct val="100000"/>
              <a:buFontTx/>
              <a:buNone/>
              <a:tabLst/>
              <a:defRPr/>
            </a:pPr>
            <a:r>
              <a:rPr kumimoji="0" lang="en-US" sz="2000" b="0" i="0" u="none" strike="noStrike" kern="1200" cap="none" spc="0" normalizeH="0" baseline="0" noProof="0" dirty="0">
                <a:ln>
                  <a:noFill/>
                </a:ln>
                <a:solidFill>
                  <a:srgbClr val="0000CC"/>
                </a:solidFill>
                <a:effectLst/>
                <a:uLnTx/>
                <a:uFillTx/>
                <a:latin typeface="Segoe UI" pitchFamily="34" charset="0"/>
                <a:cs typeface="Segoe UI" pitchFamily="34" charset="0"/>
              </a:rPr>
              <a:t>Shared</a:t>
            </a:r>
          </a:p>
        </p:txBody>
      </p:sp>
      <p:sp>
        <p:nvSpPr>
          <p:cNvPr id="17" name="Text Placeholder 1"/>
          <p:cNvSpPr txBox="1">
            <a:spLocks/>
          </p:cNvSpPr>
          <p:nvPr/>
        </p:nvSpPr>
        <p:spPr>
          <a:xfrm>
            <a:off x="9878252" y="2511842"/>
            <a:ext cx="1798927" cy="359360"/>
          </a:xfrm>
          <a:prstGeom prst="rect">
            <a:avLst/>
          </a:prstGeom>
        </p:spPr>
        <p:txBody>
          <a:bodyPr vert="horz" wrap="square" lIns="0" tIns="0" rIns="0" bIns="0" rtlCol="0">
            <a:normAutofit/>
          </a:bodyPr>
          <a:lstStyle>
            <a:lvl1pPr marL="274320" indent="-274320" algn="l" defTabSz="914363" rtl="0" eaLnBrk="1" latinLnBrk="0" hangingPunct="1">
              <a:lnSpc>
                <a:spcPct val="100000"/>
              </a:lnSpc>
              <a:spcBef>
                <a:spcPts val="600"/>
              </a:spcBef>
              <a:buClr>
                <a:schemeClr val="accent1"/>
              </a:buClr>
              <a:buSzPct val="100000"/>
              <a:buFontTx/>
              <a:buBlip>
                <a:blip r:embed="rId5"/>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5"/>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5"/>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5"/>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5"/>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1000"/>
              </a:spcBef>
              <a:spcAft>
                <a:spcPts val="0"/>
              </a:spcAft>
              <a:buClr>
                <a:srgbClr val="DC3C00"/>
              </a:buClr>
              <a:buSzPct val="100000"/>
              <a:buFontTx/>
              <a:buNone/>
              <a:tabLst/>
              <a:defRPr/>
            </a:pPr>
            <a:r>
              <a:rPr kumimoji="0" lang="en-US" sz="2000" b="0" i="0" u="none" strike="noStrike" kern="1200" cap="none" spc="0" normalizeH="0" baseline="0" noProof="0" dirty="0">
                <a:ln>
                  <a:noFill/>
                </a:ln>
                <a:solidFill>
                  <a:srgbClr val="0000CC"/>
                </a:solidFill>
                <a:effectLst/>
                <a:uLnTx/>
                <a:uFillTx/>
                <a:latin typeface="Segoe UI" pitchFamily="34" charset="0"/>
                <a:cs typeface="Segoe UI" pitchFamily="34" charset="0"/>
              </a:rPr>
              <a:t>Independent</a:t>
            </a:r>
          </a:p>
        </p:txBody>
      </p:sp>
      <p:sp>
        <p:nvSpPr>
          <p:cNvPr id="18" name="Text Placeholder 1"/>
          <p:cNvSpPr txBox="1">
            <a:spLocks/>
          </p:cNvSpPr>
          <p:nvPr/>
        </p:nvSpPr>
        <p:spPr>
          <a:xfrm>
            <a:off x="10637837" y="3168989"/>
            <a:ext cx="1798927" cy="702260"/>
          </a:xfrm>
          <a:prstGeom prst="rect">
            <a:avLst/>
          </a:prstGeom>
        </p:spPr>
        <p:txBody>
          <a:bodyPr vert="horz" wrap="square" lIns="0" tIns="0" rIns="0" bIns="0" rtlCol="0">
            <a:normAutofit fontScale="92500" lnSpcReduction="10000"/>
          </a:bodyPr>
          <a:lstStyle>
            <a:lvl1pPr marL="274320" indent="-274320" algn="l" defTabSz="914363" rtl="0" eaLnBrk="1" latinLnBrk="0" hangingPunct="1">
              <a:lnSpc>
                <a:spcPct val="100000"/>
              </a:lnSpc>
              <a:spcBef>
                <a:spcPts val="600"/>
              </a:spcBef>
              <a:buClr>
                <a:schemeClr val="accent1"/>
              </a:buClr>
              <a:buSzPct val="100000"/>
              <a:buFontTx/>
              <a:buBlip>
                <a:blip r:embed="rId5"/>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5"/>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5"/>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5"/>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5"/>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1000"/>
              </a:spcBef>
              <a:spcAft>
                <a:spcPts val="0"/>
              </a:spcAft>
              <a:buClr>
                <a:srgbClr val="DC3C00"/>
              </a:buClr>
              <a:buSzPct val="100000"/>
              <a:buFontTx/>
              <a:buNone/>
              <a:tabLst/>
              <a:defRPr/>
            </a:pPr>
            <a:r>
              <a:rPr kumimoji="0" lang="en-US" sz="2000" b="0" i="0" u="none" strike="noStrike" kern="1200" cap="none" spc="0" normalizeH="0" baseline="0" noProof="0" dirty="0">
                <a:ln>
                  <a:noFill/>
                </a:ln>
                <a:solidFill>
                  <a:srgbClr val="000000"/>
                </a:solidFill>
                <a:effectLst/>
                <a:uLnTx/>
                <a:uFillTx/>
                <a:latin typeface="Segoe UI" pitchFamily="34" charset="0"/>
                <a:cs typeface="Segoe UI" pitchFamily="34" charset="0"/>
              </a:rPr>
              <a:t>EDM</a:t>
            </a:r>
          </a:p>
          <a:p>
            <a:pPr marL="0" marR="0" lvl="0" indent="0" algn="l" defTabSz="914363" rtl="0" eaLnBrk="1" fontAlgn="auto" latinLnBrk="0" hangingPunct="1">
              <a:lnSpc>
                <a:spcPct val="100000"/>
              </a:lnSpc>
              <a:spcBef>
                <a:spcPts val="1000"/>
              </a:spcBef>
              <a:spcAft>
                <a:spcPts val="0"/>
              </a:spcAft>
              <a:buClr>
                <a:srgbClr val="DC3C00"/>
              </a:buClr>
              <a:buSzPct val="100000"/>
              <a:buFontTx/>
              <a:buNone/>
              <a:tabLst/>
              <a:defRPr/>
            </a:pPr>
            <a:r>
              <a:rPr kumimoji="0" lang="en-US" sz="2000" b="0" i="0" u="none" strike="noStrike" kern="1200" cap="none" spc="0" normalizeH="0" baseline="0" noProof="0" dirty="0">
                <a:ln>
                  <a:noFill/>
                </a:ln>
                <a:solidFill>
                  <a:srgbClr val="000000"/>
                </a:solidFill>
                <a:effectLst/>
                <a:uLnTx/>
                <a:uFillTx/>
                <a:latin typeface="Segoe UI" pitchFamily="34" charset="0"/>
                <a:cs typeface="Segoe UI" pitchFamily="34" charset="0"/>
              </a:rPr>
              <a:t>Approaches</a:t>
            </a:r>
          </a:p>
        </p:txBody>
      </p:sp>
    </p:spTree>
    <p:extLst>
      <p:ext uri="{BB962C8B-B14F-4D97-AF65-F5344CB8AC3E}">
        <p14:creationId xmlns:p14="http://schemas.microsoft.com/office/powerpoint/2010/main" val="210102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Easy Steps…</a:t>
            </a:r>
          </a:p>
        </p:txBody>
      </p:sp>
      <p:sp>
        <p:nvSpPr>
          <p:cNvPr id="3" name="Text Placeholder 2"/>
          <p:cNvSpPr>
            <a:spLocks noGrp="1"/>
          </p:cNvSpPr>
          <p:nvPr>
            <p:ph type="body" sz="quarter" idx="4294967295"/>
          </p:nvPr>
        </p:nvSpPr>
        <p:spPr>
          <a:xfrm>
            <a:off x="274638" y="1212850"/>
            <a:ext cx="11887200" cy="5478423"/>
          </a:xfrm>
          <a:prstGeom prst="rect">
            <a:avLst/>
          </a:prstGeom>
        </p:spPr>
        <p:txBody>
          <a:bodyPr/>
          <a:lstStyle/>
          <a:p>
            <a:pPr marL="742950" indent="-742950">
              <a:buAutoNum type="arabicPeriod"/>
            </a:pPr>
            <a:r>
              <a:rPr lang="en-US" dirty="0"/>
              <a:t>Create EDM – Defines object model</a:t>
            </a:r>
          </a:p>
          <a:p>
            <a:pPr marL="742950" indent="-742950">
              <a:buAutoNum type="arabicPeriod"/>
            </a:pPr>
            <a:endParaRPr lang="en-US" dirty="0"/>
          </a:p>
          <a:p>
            <a:pPr marL="742950" indent="-742950">
              <a:buAutoNum type="arabicPeriod"/>
            </a:pPr>
            <a:endParaRPr lang="en-US" dirty="0"/>
          </a:p>
          <a:p>
            <a:pPr marL="742950" indent="-742950">
              <a:buAutoNum type="arabicPeriod"/>
            </a:pPr>
            <a:r>
              <a:rPr lang="en-US" dirty="0"/>
              <a:t>Configure OData route</a:t>
            </a:r>
          </a:p>
          <a:p>
            <a:pPr marL="742950" indent="-742950">
              <a:buAutoNum type="arabicPeriod"/>
            </a:pPr>
            <a:endParaRPr lang="en-US" dirty="0"/>
          </a:p>
          <a:p>
            <a:pPr marL="742950" indent="-742950">
              <a:buAutoNum type="arabicPeriod"/>
            </a:pPr>
            <a:r>
              <a:rPr lang="en-US" dirty="0"/>
              <a:t>Create OData controllers</a:t>
            </a:r>
          </a:p>
          <a:p>
            <a:pPr marL="742950" indent="-742950">
              <a:buAutoNum type="arabicPeriod"/>
            </a:pPr>
            <a:endParaRPr lang="en-US" dirty="0"/>
          </a:p>
          <a:p>
            <a:pPr marL="742950" indent="-742950">
              <a:buAutoNum type="arabicPeriod"/>
            </a:pPr>
            <a:endParaRPr lang="en-US" dirty="0"/>
          </a:p>
        </p:txBody>
      </p:sp>
      <p:sp>
        <p:nvSpPr>
          <p:cNvPr id="6" name="TextBox 5"/>
          <p:cNvSpPr txBox="1"/>
          <p:nvPr/>
        </p:nvSpPr>
        <p:spPr>
          <a:xfrm>
            <a:off x="1" y="1973262"/>
            <a:ext cx="12436474" cy="1280351"/>
          </a:xfrm>
          <a:prstGeom prst="rect">
            <a:avLst/>
          </a:prstGeom>
          <a:solidFill>
            <a:srgbClr val="FFFF00"/>
          </a:solidFill>
        </p:spPr>
        <p:txBody>
          <a:bodyPr wrap="square" lIns="182880" tIns="146304" rIns="182880" bIns="146304" rtlCol="0">
            <a:spAutoFit/>
          </a:bodyPr>
          <a:lstStyle/>
          <a:p>
            <a:pPr marL="932742" marR="0" lvl="2"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9028E"/>
                </a:solidFill>
                <a:effectLst/>
                <a:uLnTx/>
                <a:uFillTx/>
                <a:latin typeface="Segoe UI" panose="020B0502040204020203" pitchFamily="34" charset="0"/>
                <a:ea typeface="+mn-ea"/>
                <a:cs typeface="Segoe UI" panose="020B0502040204020203" pitchFamily="34" charset="0"/>
              </a:rPr>
              <a:t>ODataConventionModelBuilder modelBuilder = new ODataConventionModelBuilder();</a:t>
            </a:r>
          </a:p>
          <a:p>
            <a:pPr marL="932742" marR="0" lvl="2"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9028E"/>
                </a:solidFill>
                <a:effectLst/>
                <a:uLnTx/>
                <a:uFillTx/>
                <a:latin typeface="Segoe UI" panose="020B0502040204020203" pitchFamily="34" charset="0"/>
                <a:ea typeface="+mn-ea"/>
                <a:cs typeface="Segoe UI" panose="020B0502040204020203" pitchFamily="34" charset="0"/>
              </a:rPr>
              <a:t>modelBuilder.EntitySet&lt;Movie&gt;("Movies");</a:t>
            </a:r>
          </a:p>
          <a:p>
            <a:pPr marL="932742" marR="0" lvl="2"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9028E"/>
                </a:solidFill>
                <a:effectLst/>
                <a:uLnTx/>
                <a:uFillTx/>
                <a:latin typeface="Segoe UI" panose="020B0502040204020203" pitchFamily="34" charset="0"/>
                <a:ea typeface="+mn-ea"/>
                <a:cs typeface="Segoe UI" panose="020B0502040204020203" pitchFamily="34" charset="0"/>
              </a:rPr>
              <a:t>IEdmModel model = modelBuilder.GetEdmModel();</a:t>
            </a:r>
          </a:p>
        </p:txBody>
      </p:sp>
      <p:sp>
        <p:nvSpPr>
          <p:cNvPr id="8" name="TextBox 7"/>
          <p:cNvSpPr txBox="1"/>
          <p:nvPr/>
        </p:nvSpPr>
        <p:spPr>
          <a:xfrm>
            <a:off x="1" y="5326062"/>
            <a:ext cx="12436474" cy="572464"/>
          </a:xfrm>
          <a:prstGeom prst="rect">
            <a:avLst/>
          </a:prstGeom>
          <a:solidFill>
            <a:srgbClr val="FFFF00"/>
          </a:solidFill>
        </p:spPr>
        <p:txBody>
          <a:bodyPr wrap="square" lIns="182880" tIns="146304" rIns="182880" bIns="146304" rtlCol="0">
            <a:spAutoFit/>
          </a:bodyPr>
          <a:lstStyle/>
          <a:p>
            <a:pPr marL="932742" marR="0" lvl="2"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188F"/>
                </a:solidFill>
                <a:effectLst/>
                <a:uLnTx/>
                <a:uFillTx/>
                <a:latin typeface="Segoe UI" panose="020B0502040204020203" pitchFamily="34" charset="0"/>
                <a:ea typeface="+mn-ea"/>
                <a:cs typeface="Segoe UI" panose="020B0502040204020203" pitchFamily="34" charset="0"/>
              </a:rPr>
              <a:t>public class MoviesController : ODataController{...}</a:t>
            </a:r>
          </a:p>
        </p:txBody>
      </p:sp>
      <p:sp>
        <p:nvSpPr>
          <p:cNvPr id="10" name="TextBox 9"/>
          <p:cNvSpPr txBox="1"/>
          <p:nvPr/>
        </p:nvSpPr>
        <p:spPr>
          <a:xfrm>
            <a:off x="1" y="3991598"/>
            <a:ext cx="12436474" cy="572464"/>
          </a:xfrm>
          <a:prstGeom prst="rect">
            <a:avLst/>
          </a:prstGeom>
          <a:solidFill>
            <a:srgbClr val="FFFF00"/>
          </a:solidFill>
        </p:spPr>
        <p:txBody>
          <a:bodyPr wrap="square" lIns="182880" tIns="146304" rIns="182880" bIns="146304" rtlCol="0">
            <a:spAutoFit/>
          </a:bodyPr>
          <a:lstStyle/>
          <a:p>
            <a:pPr marL="932742" marR="0" lvl="2"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188F"/>
                </a:solidFill>
                <a:effectLst/>
                <a:uLnTx/>
                <a:uFillTx/>
                <a:latin typeface="Segoe UI" panose="020B0502040204020203" pitchFamily="34" charset="0"/>
                <a:ea typeface="+mn-ea"/>
                <a:cs typeface="Segoe UI" panose="020B0502040204020203" pitchFamily="34" charset="0"/>
              </a:rPr>
              <a:t>config.Routes.MapODataRoute(routeName: "OData", routePrefix: "odata", model: model);</a:t>
            </a:r>
          </a:p>
        </p:txBody>
      </p:sp>
      <p:pic>
        <p:nvPicPr>
          <p:cNvPr id="4" name="Picture 3"/>
          <p:cNvPicPr>
            <a:picLocks noChangeAspect="1"/>
          </p:cNvPicPr>
          <p:nvPr/>
        </p:nvPicPr>
        <p:blipFill>
          <a:blip r:embed="rId3"/>
          <a:stretch>
            <a:fillRect/>
          </a:stretch>
        </p:blipFill>
        <p:spPr>
          <a:xfrm>
            <a:off x="10409237" y="68262"/>
            <a:ext cx="1323975" cy="1809750"/>
          </a:xfrm>
          <a:prstGeom prst="rect">
            <a:avLst/>
          </a:prstGeom>
        </p:spPr>
      </p:pic>
    </p:spTree>
    <p:extLst>
      <p:ext uri="{BB962C8B-B14F-4D97-AF65-F5344CB8AC3E}">
        <p14:creationId xmlns:p14="http://schemas.microsoft.com/office/powerpoint/2010/main" val="2323905227"/>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#2</a:t>
            </a:r>
          </a:p>
        </p:txBody>
      </p:sp>
      <p:sp>
        <p:nvSpPr>
          <p:cNvPr id="5" name="Text Placeholder 4"/>
          <p:cNvSpPr>
            <a:spLocks noGrp="1"/>
          </p:cNvSpPr>
          <p:nvPr>
            <p:ph type="body" sz="quarter" idx="12"/>
          </p:nvPr>
        </p:nvSpPr>
        <p:spPr>
          <a:xfrm>
            <a:off x="274639" y="3770710"/>
            <a:ext cx="8153398" cy="1829593"/>
          </a:xfrm>
        </p:spPr>
        <p:txBody>
          <a:bodyPr/>
          <a:lstStyle/>
          <a:p>
            <a:r>
              <a:rPr lang="en-US" dirty="0"/>
              <a:t>OData Service</a:t>
            </a:r>
          </a:p>
          <a:p>
            <a:pPr marL="571500" indent="-571500">
              <a:buFont typeface="Arial" panose="020B0604020202020204" pitchFamily="34" charset="0"/>
              <a:buChar char="•"/>
            </a:pPr>
            <a:r>
              <a:rPr lang="en-US" sz="2800" dirty="0"/>
              <a:t>Show EDM Creation</a:t>
            </a:r>
          </a:p>
          <a:p>
            <a:pPr marL="571500" indent="-571500">
              <a:buFont typeface="Arial" panose="020B0604020202020204" pitchFamily="34" charset="0"/>
              <a:buChar char="•"/>
            </a:pPr>
            <a:r>
              <a:rPr lang="en-US" sz="2800" dirty="0"/>
              <a:t>Show OData Controller</a:t>
            </a:r>
          </a:p>
        </p:txBody>
      </p:sp>
    </p:spTree>
    <p:extLst>
      <p:ext uri="{BB962C8B-B14F-4D97-AF65-F5344CB8AC3E}">
        <p14:creationId xmlns:p14="http://schemas.microsoft.com/office/powerpoint/2010/main" val="213324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OData to the Rescue</a:t>
            </a:r>
          </a:p>
        </p:txBody>
      </p:sp>
      <p:sp>
        <p:nvSpPr>
          <p:cNvPr id="8" name="Text Placeholder 5"/>
          <p:cNvSpPr txBox="1">
            <a:spLocks/>
          </p:cNvSpPr>
          <p:nvPr/>
        </p:nvSpPr>
        <p:spPr>
          <a:xfrm>
            <a:off x="277003" y="1248454"/>
            <a:ext cx="11887200" cy="453047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EDM mapping capability…</a:t>
            </a:r>
          </a:p>
          <a:p>
            <a:pPr marL="584200" marR="0" lvl="1" indent="-24130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Emits </a:t>
            </a:r>
            <a:r>
              <a:rPr kumimoji="0" lang="en-US" sz="2400" b="0" i="0" u="none" strike="noStrike" kern="1200" cap="none" spc="0" normalizeH="0" baseline="0" noProof="0" dirty="0">
                <a:ln>
                  <a:noFill/>
                </a:ln>
                <a:solidFill>
                  <a:srgbClr val="FFFF00"/>
                </a:solidFill>
                <a:effectLst/>
                <a:uLnTx/>
                <a:uFillTx/>
                <a:latin typeface="Segoe Print" panose="02000600000000000000" pitchFamily="2" charset="0"/>
                <a:ea typeface="+mn-ea"/>
                <a:cs typeface="+mn-cs"/>
              </a:rPr>
              <a:t>metadata </a:t>
            </a: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object model</a:t>
            </a:r>
          </a:p>
          <a:p>
            <a:pPr marL="584200" marR="0" lvl="1" indent="-24130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Client queries model and generates </a:t>
            </a:r>
            <a:r>
              <a:rPr kumimoji="0" lang="en-US" sz="2400" b="0" i="0" u="none" strike="noStrike" kern="1200" cap="none" spc="0" normalizeH="0" baseline="0" noProof="0" dirty="0">
                <a:ln>
                  <a:noFill/>
                </a:ln>
                <a:solidFill>
                  <a:srgbClr val="FFFF00"/>
                </a:solidFill>
                <a:effectLst/>
                <a:uLnTx/>
                <a:uFillTx/>
                <a:latin typeface="Segoe Print" panose="02000600000000000000" pitchFamily="2" charset="0"/>
                <a:ea typeface="+mn-ea"/>
                <a:cs typeface="+mn-cs"/>
              </a:rPr>
              <a:t>service proxy classes</a:t>
            </a: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584200" marR="0" lvl="1" indent="-24130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Exposes model schema</a:t>
            </a:r>
          </a:p>
          <a:p>
            <a:pPr marL="584200" marR="0" lvl="1" indent="-24130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Enables object usage – define actual methods</a:t>
            </a:r>
          </a:p>
          <a:p>
            <a:pPr marL="584200" marR="0" lvl="1" indent="-24130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Translates method calls into Http requests</a:t>
            </a:r>
          </a:p>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OData provides </a:t>
            </a:r>
            <a:r>
              <a:rPr kumimoji="0" lang="en-US" sz="4000" b="0" i="0" u="none" strike="noStrike" kern="1200" cap="none" spc="0" normalizeH="0" baseline="0" noProof="0" dirty="0">
                <a:ln>
                  <a:noFill/>
                </a:ln>
                <a:solidFill>
                  <a:srgbClr val="FFFF00"/>
                </a:solidFill>
                <a:effectLst/>
                <a:uLnTx/>
                <a:uFillTx/>
                <a:latin typeface="Segoe Print" panose="02000600000000000000" pitchFamily="2" charset="0"/>
                <a:ea typeface="+mn-ea"/>
                <a:cs typeface="+mn-cs"/>
              </a:rPr>
              <a:t>Service Object Model</a:t>
            </a:r>
          </a:p>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endPar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endParaRPr>
          </a:p>
          <a:p>
            <a:pPr marL="584200" marR="0" lvl="1" indent="-24130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Char char="§"/>
              <a:tabLst/>
              <a:defRPr/>
            </a:pP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7437" y="168273"/>
            <a:ext cx="914400" cy="1171575"/>
          </a:xfrm>
          <a:prstGeom prst="rect">
            <a:avLst/>
          </a:prstGeom>
        </p:spPr>
      </p:pic>
      <p:sp>
        <p:nvSpPr>
          <p:cNvPr id="12" name="Text Placeholder 1"/>
          <p:cNvSpPr txBox="1">
            <a:spLocks/>
          </p:cNvSpPr>
          <p:nvPr/>
        </p:nvSpPr>
        <p:spPr>
          <a:xfrm>
            <a:off x="7730390" y="5832895"/>
            <a:ext cx="1700094" cy="359360"/>
          </a:xfrm>
          <a:prstGeom prst="rect">
            <a:avLst/>
          </a:prstGeom>
        </p:spPr>
        <p:txBody>
          <a:bodyPr vert="horz" wrap="square" lIns="0" tIns="0" rIns="0" bIns="0" rtlCol="0">
            <a:normAutofit/>
          </a:bodyPr>
          <a:lstStyle>
            <a:lvl1pPr marL="274320" indent="-274320" algn="l" defTabSz="914363" rtl="0" eaLnBrk="1" latinLnBrk="0" hangingPunct="1">
              <a:lnSpc>
                <a:spcPct val="100000"/>
              </a:lnSpc>
              <a:spcBef>
                <a:spcPts val="600"/>
              </a:spcBef>
              <a:buClr>
                <a:schemeClr val="accent1"/>
              </a:buClr>
              <a:buSzPct val="100000"/>
              <a:buFontTx/>
              <a:buBlip>
                <a:blip r:embed="rId4"/>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4"/>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4"/>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4"/>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4"/>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1000"/>
              </a:spcBef>
              <a:spcAft>
                <a:spcPts val="0"/>
              </a:spcAft>
              <a:buClr>
                <a:srgbClr val="DC3C00"/>
              </a:buClr>
              <a:buSzPct val="100000"/>
              <a:buFontTx/>
              <a:buNone/>
              <a:tabLst/>
              <a:defRPr/>
            </a:pPr>
            <a:r>
              <a:rPr kumimoji="0" lang="en-US" sz="1800" b="1" i="0" u="none" strike="noStrike" kern="1200" cap="none" spc="0" normalizeH="0" baseline="0" noProof="0" dirty="0">
                <a:ln>
                  <a:noFill/>
                </a:ln>
                <a:solidFill>
                  <a:srgbClr val="FFFF00"/>
                </a:solidFill>
                <a:effectLst/>
                <a:uLnTx/>
                <a:uFillTx/>
                <a:latin typeface="Segoe UI" pitchFamily="34" charset="0"/>
                <a:cs typeface="Segoe UI" pitchFamily="34" charset="0"/>
              </a:rPr>
              <a:t>Service Layer</a:t>
            </a:r>
          </a:p>
        </p:txBody>
      </p:sp>
      <p:sp>
        <p:nvSpPr>
          <p:cNvPr id="16" name="Rounded Rectangle 15"/>
          <p:cNvSpPr/>
          <p:nvPr/>
        </p:nvSpPr>
        <p:spPr bwMode="auto">
          <a:xfrm>
            <a:off x="6770918" y="5211083"/>
            <a:ext cx="1676400" cy="609600"/>
          </a:xfrm>
          <a:prstGeom prst="round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Web API</a:t>
            </a:r>
          </a:p>
        </p:txBody>
      </p:sp>
      <p:sp>
        <p:nvSpPr>
          <p:cNvPr id="20" name="Rounded Rectangle 19"/>
          <p:cNvSpPr/>
          <p:nvPr/>
        </p:nvSpPr>
        <p:spPr bwMode="auto">
          <a:xfrm>
            <a:off x="960437" y="5211083"/>
            <a:ext cx="1752600" cy="609600"/>
          </a:xfrm>
          <a:prstGeom prst="round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Client</a:t>
            </a:r>
          </a:p>
        </p:txBody>
      </p:sp>
      <p:sp>
        <p:nvSpPr>
          <p:cNvPr id="24" name="Rounded Rectangle 23"/>
          <p:cNvSpPr/>
          <p:nvPr/>
        </p:nvSpPr>
        <p:spPr bwMode="auto">
          <a:xfrm>
            <a:off x="8743660" y="5206008"/>
            <a:ext cx="1676400" cy="609600"/>
          </a:xfrm>
          <a:prstGeom prst="round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OData</a:t>
            </a:r>
          </a:p>
        </p:txBody>
      </p:sp>
      <p:sp>
        <p:nvSpPr>
          <p:cNvPr id="25" name="Rounded Rectangle 24"/>
          <p:cNvSpPr/>
          <p:nvPr/>
        </p:nvSpPr>
        <p:spPr bwMode="auto">
          <a:xfrm>
            <a:off x="3017837" y="5211083"/>
            <a:ext cx="1676400" cy="609600"/>
          </a:xfrm>
          <a:prstGeom prst="round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Object Model</a:t>
            </a:r>
          </a:p>
        </p:txBody>
      </p:sp>
      <p:sp>
        <p:nvSpPr>
          <p:cNvPr id="4" name="Rounded Rectangle 3"/>
          <p:cNvSpPr/>
          <p:nvPr/>
        </p:nvSpPr>
        <p:spPr bwMode="auto">
          <a:xfrm>
            <a:off x="6599237" y="4868862"/>
            <a:ext cx="3962400" cy="1371600"/>
          </a:xfrm>
          <a:prstGeom prst="roundRect">
            <a:avLst/>
          </a:prstGeom>
          <a:noFill/>
          <a:ln w="66675">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Cloud Callout 8"/>
          <p:cNvSpPr/>
          <p:nvPr/>
        </p:nvSpPr>
        <p:spPr bwMode="auto">
          <a:xfrm>
            <a:off x="5115993" y="5012742"/>
            <a:ext cx="1281012" cy="999120"/>
          </a:xfrm>
          <a:prstGeom prst="cloudCallout">
            <a:avLst/>
          </a:prstGeom>
          <a:solidFill>
            <a:srgbClr val="FFFF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ounded Rectangle 25"/>
          <p:cNvSpPr/>
          <p:nvPr/>
        </p:nvSpPr>
        <p:spPr bwMode="auto">
          <a:xfrm>
            <a:off x="785862" y="4868862"/>
            <a:ext cx="4094443" cy="1371600"/>
          </a:xfrm>
          <a:prstGeom prst="roundRect">
            <a:avLst/>
          </a:prstGeom>
          <a:noFill/>
          <a:ln w="66675">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p:cNvSpPr/>
          <p:nvPr/>
        </p:nvSpPr>
        <p:spPr>
          <a:xfrm>
            <a:off x="1976992" y="5814250"/>
            <a:ext cx="1458413" cy="369332"/>
          </a:xfrm>
          <a:prstGeom prst="rect">
            <a:avLst/>
          </a:prstGeom>
        </p:spPr>
        <p:txBody>
          <a:bodyPr wrap="none">
            <a:spAutoFit/>
          </a:bodyPr>
          <a:lstStyle/>
          <a:p>
            <a:pPr marL="0" marR="0" lvl="0" indent="0" algn="l" defTabSz="932742" rtl="0" eaLnBrk="1" fontAlgn="auto" latinLnBrk="0" hangingPunct="1">
              <a:lnSpc>
                <a:spcPct val="100000"/>
              </a:lnSpc>
              <a:spcBef>
                <a:spcPts val="100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Segoe UI"/>
                <a:ea typeface="+mn-ea"/>
                <a:cs typeface="+mn-cs"/>
              </a:rPr>
              <a:t>Client Layer</a:t>
            </a:r>
          </a:p>
        </p:txBody>
      </p:sp>
    </p:spTree>
    <p:extLst>
      <p:ext uri="{BB962C8B-B14F-4D97-AF65-F5344CB8AC3E}">
        <p14:creationId xmlns:p14="http://schemas.microsoft.com/office/powerpoint/2010/main" val="1403846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#3</a:t>
            </a:r>
          </a:p>
        </p:txBody>
      </p:sp>
      <p:sp>
        <p:nvSpPr>
          <p:cNvPr id="5" name="Text Placeholder 4"/>
          <p:cNvSpPr>
            <a:spLocks noGrp="1"/>
          </p:cNvSpPr>
          <p:nvPr>
            <p:ph type="body" sz="quarter" idx="12"/>
          </p:nvPr>
        </p:nvSpPr>
        <p:spPr>
          <a:xfrm>
            <a:off x="274639" y="3770710"/>
            <a:ext cx="8153398" cy="1829593"/>
          </a:xfrm>
        </p:spPr>
        <p:txBody>
          <a:bodyPr/>
          <a:lstStyle/>
          <a:p>
            <a:r>
              <a:rPr lang="en-US" dirty="0"/>
              <a:t>Service Discoverability</a:t>
            </a:r>
          </a:p>
          <a:p>
            <a:pPr marL="571500" indent="-571500">
              <a:buFont typeface="Arial" panose="020B0604020202020204" pitchFamily="34" charset="0"/>
              <a:buChar char="•"/>
            </a:pPr>
            <a:r>
              <a:rPr lang="en-US" sz="2800" dirty="0"/>
              <a:t>Show EDM Metadata</a:t>
            </a:r>
          </a:p>
          <a:p>
            <a:pPr marL="571500" indent="-571500">
              <a:buFont typeface="Arial" panose="020B0604020202020204" pitchFamily="34" charset="0"/>
              <a:buChar char="•"/>
            </a:pPr>
            <a:r>
              <a:rPr lang="en-US" sz="2800" dirty="0"/>
              <a:t>Demo Tooling for OData v4 metadata exchange</a:t>
            </a:r>
          </a:p>
        </p:txBody>
      </p:sp>
    </p:spTree>
    <p:extLst>
      <p:ext uri="{BB962C8B-B14F-4D97-AF65-F5344CB8AC3E}">
        <p14:creationId xmlns:p14="http://schemas.microsoft.com/office/powerpoint/2010/main" val="3667734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dirty="0"/>
              <a:t>What are naming conventions for REST APIs?</a:t>
            </a:r>
          </a:p>
        </p:txBody>
      </p:sp>
    </p:spTree>
    <p:extLst>
      <p:ext uri="{BB962C8B-B14F-4D97-AF65-F5344CB8AC3E}">
        <p14:creationId xmlns:p14="http://schemas.microsoft.com/office/powerpoint/2010/main" val="2905325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278795" y="330879"/>
            <a:ext cx="11889564" cy="917575"/>
          </a:xfrm>
        </p:spPr>
        <p:txBody>
          <a:bodyPr/>
          <a:lstStyle/>
          <a:p>
            <a:r>
              <a:rPr lang="en-US" dirty="0"/>
              <a:t>OData Attribute Routing</a:t>
            </a:r>
          </a:p>
        </p:txBody>
      </p:sp>
      <p:sp>
        <p:nvSpPr>
          <p:cNvPr id="8" name="Text Placeholder 5"/>
          <p:cNvSpPr txBox="1">
            <a:spLocks/>
          </p:cNvSpPr>
          <p:nvPr/>
        </p:nvSpPr>
        <p:spPr>
          <a:xfrm>
            <a:off x="277003" y="1248454"/>
            <a:ext cx="11887200" cy="412420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Move beyond convention-based routing</a:t>
            </a:r>
          </a:p>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Custom routes provided by OData Route attribute</a:t>
            </a:r>
          </a:p>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Simplifies routing process</a:t>
            </a:r>
          </a:p>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More efficient routes</a:t>
            </a:r>
          </a:p>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Eases previous limitation on naming Actions</a:t>
            </a:r>
          </a:p>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endPar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7437" y="168273"/>
            <a:ext cx="914400" cy="1171575"/>
          </a:xfrm>
          <a:prstGeom prst="rect">
            <a:avLst/>
          </a:prstGeom>
        </p:spPr>
      </p:pic>
    </p:spTree>
    <p:extLst>
      <p:ext uri="{BB962C8B-B14F-4D97-AF65-F5344CB8AC3E}">
        <p14:creationId xmlns:p14="http://schemas.microsoft.com/office/powerpoint/2010/main" val="316513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#4</a:t>
            </a:r>
          </a:p>
        </p:txBody>
      </p:sp>
      <p:sp>
        <p:nvSpPr>
          <p:cNvPr id="5" name="Text Placeholder 4"/>
          <p:cNvSpPr>
            <a:spLocks noGrp="1"/>
          </p:cNvSpPr>
          <p:nvPr>
            <p:ph type="body" sz="quarter" idx="12"/>
          </p:nvPr>
        </p:nvSpPr>
        <p:spPr>
          <a:xfrm>
            <a:off x="274639" y="4685507"/>
            <a:ext cx="10439398" cy="1829593"/>
          </a:xfrm>
        </p:spPr>
        <p:txBody>
          <a:bodyPr/>
          <a:lstStyle/>
          <a:p>
            <a:r>
              <a:rPr lang="en-US" dirty="0"/>
              <a:t>Attribute Routing</a:t>
            </a:r>
          </a:p>
          <a:p>
            <a:pPr marL="571500" indent="-571500">
              <a:buFont typeface="Arial" panose="020B0604020202020204" pitchFamily="34" charset="0"/>
              <a:buChar char="•"/>
            </a:pPr>
            <a:r>
              <a:rPr lang="en-US" sz="2800" dirty="0"/>
              <a:t>Traverse a Parent-Child-Grandchild relationship</a:t>
            </a:r>
          </a:p>
          <a:p>
            <a:pPr marL="571500" indent="-571500">
              <a:buFont typeface="Arial" panose="020B0604020202020204" pitchFamily="34" charset="0"/>
              <a:buChar char="•"/>
            </a:pPr>
            <a:r>
              <a:rPr lang="en-US" sz="2800" dirty="0"/>
              <a:t>Pull Product Ratings from Supplier Controller</a:t>
            </a:r>
          </a:p>
        </p:txBody>
      </p:sp>
    </p:spTree>
    <p:extLst>
      <p:ext uri="{BB962C8B-B14F-4D97-AF65-F5344CB8AC3E}">
        <p14:creationId xmlns:p14="http://schemas.microsoft.com/office/powerpoint/2010/main" val="130432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OData Functions</a:t>
            </a:r>
          </a:p>
        </p:txBody>
      </p:sp>
      <p:sp>
        <p:nvSpPr>
          <p:cNvPr id="8" name="Text Placeholder 5"/>
          <p:cNvSpPr txBox="1">
            <a:spLocks/>
          </p:cNvSpPr>
          <p:nvPr/>
        </p:nvSpPr>
        <p:spPr>
          <a:xfrm>
            <a:off x="277003" y="1248454"/>
            <a:ext cx="11887200" cy="603242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When CRUD is not enough, you can execute service-based operations…</a:t>
            </a:r>
          </a:p>
          <a:p>
            <a:pPr marL="584200" marR="0" lvl="1" indent="-24130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Business logic</a:t>
            </a:r>
          </a:p>
          <a:p>
            <a:pPr marL="584200" marR="0" lvl="1" indent="-24130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Complex transactions</a:t>
            </a:r>
          </a:p>
          <a:p>
            <a:pPr marL="584200" marR="0" lvl="1" indent="-24130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Processing data not exposed by a resource</a:t>
            </a:r>
          </a:p>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Wraps behavior around data model</a:t>
            </a:r>
          </a:p>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Map to single entity, collection or service itself</a:t>
            </a:r>
          </a:p>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Define input parameters and return values</a:t>
            </a:r>
          </a:p>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Ultimately maps to controller action method</a:t>
            </a:r>
          </a:p>
          <a:p>
            <a:pPr marL="584200" marR="0" lvl="1" indent="-24130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Char char="§"/>
              <a:tabLst/>
              <a:defRPr/>
            </a:pP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584200" marR="0" lvl="1" indent="-24130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Char char="§"/>
              <a:tabLst/>
              <a:defRPr/>
            </a:pP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7437" y="168273"/>
            <a:ext cx="914400" cy="1171575"/>
          </a:xfrm>
          <a:prstGeom prst="rect">
            <a:avLst/>
          </a:prstGeom>
        </p:spPr>
      </p:pic>
    </p:spTree>
    <p:extLst>
      <p:ext uri="{BB962C8B-B14F-4D97-AF65-F5344CB8AC3E}">
        <p14:creationId xmlns:p14="http://schemas.microsoft.com/office/powerpoint/2010/main" val="198173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#5</a:t>
            </a:r>
          </a:p>
        </p:txBody>
      </p:sp>
      <p:sp>
        <p:nvSpPr>
          <p:cNvPr id="5" name="Text Placeholder 4"/>
          <p:cNvSpPr>
            <a:spLocks noGrp="1"/>
          </p:cNvSpPr>
          <p:nvPr>
            <p:ph type="body" sz="quarter" idx="12"/>
          </p:nvPr>
        </p:nvSpPr>
        <p:spPr>
          <a:xfrm>
            <a:off x="198437" y="4715669"/>
            <a:ext cx="8153398" cy="1829593"/>
          </a:xfrm>
        </p:spPr>
        <p:txBody>
          <a:bodyPr/>
          <a:lstStyle/>
          <a:p>
            <a:r>
              <a:rPr lang="en-US" dirty="0"/>
              <a:t>Support for Functions</a:t>
            </a:r>
          </a:p>
          <a:p>
            <a:endParaRPr lang="en-US" dirty="0"/>
          </a:p>
        </p:txBody>
      </p:sp>
    </p:spTree>
    <p:extLst>
      <p:ext uri="{BB962C8B-B14F-4D97-AF65-F5344CB8AC3E}">
        <p14:creationId xmlns:p14="http://schemas.microsoft.com/office/powerpoint/2010/main" val="15814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Model Aliasing</a:t>
            </a:r>
          </a:p>
        </p:txBody>
      </p:sp>
      <p:sp>
        <p:nvSpPr>
          <p:cNvPr id="8" name="Text Placeholder 5"/>
          <p:cNvSpPr txBox="1">
            <a:spLocks/>
          </p:cNvSpPr>
          <p:nvPr/>
        </p:nvSpPr>
        <p:spPr>
          <a:xfrm>
            <a:off x="277003" y="1248454"/>
            <a:ext cx="11887200" cy="520757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Change names of entities and properties</a:t>
            </a:r>
          </a:p>
          <a:p>
            <a:pPr marL="584200" marR="0" lvl="1" indent="-24130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Meaningful/intuitive names</a:t>
            </a:r>
          </a:p>
          <a:p>
            <a:pPr marL="584200" marR="0" lvl="1" indent="-24130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Consistent naming convention</a:t>
            </a:r>
          </a:p>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Hide data when necessary</a:t>
            </a:r>
          </a:p>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Two options…</a:t>
            </a:r>
          </a:p>
          <a:p>
            <a:pPr marL="584200" marR="0" lvl="1" indent="-24130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(Near-identical to Entity Framework </a:t>
            </a:r>
            <a:r>
              <a:rPr kumimoji="0" lang="en-US"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CodeFirst</a:t>
            </a: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 workflow)</a:t>
            </a:r>
          </a:p>
          <a:p>
            <a:pPr marL="584200" marR="0" lvl="1" indent="-24130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Apply with EDM model builder</a:t>
            </a:r>
          </a:p>
          <a:p>
            <a:pPr marL="584200" marR="0" lvl="1" indent="-24130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Or apply </a:t>
            </a:r>
            <a:r>
              <a:rPr kumimoji="0" lang="en-US"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DataContract</a:t>
            </a: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Ease of use, simplification, flexibility </a:t>
            </a:r>
          </a:p>
          <a:p>
            <a:pPr marL="584200" marR="0" lvl="1" indent="-24130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Char char="§"/>
              <a:tabLst/>
              <a:defRPr/>
            </a:pP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7437" y="168273"/>
            <a:ext cx="914400" cy="1171575"/>
          </a:xfrm>
          <a:prstGeom prst="rect">
            <a:avLst/>
          </a:prstGeom>
        </p:spPr>
      </p:pic>
    </p:spTree>
    <p:extLst>
      <p:ext uri="{BB962C8B-B14F-4D97-AF65-F5344CB8AC3E}">
        <p14:creationId xmlns:p14="http://schemas.microsoft.com/office/powerpoint/2010/main" val="293253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#6</a:t>
            </a:r>
          </a:p>
        </p:txBody>
      </p:sp>
      <p:sp>
        <p:nvSpPr>
          <p:cNvPr id="5" name="Text Placeholder 4"/>
          <p:cNvSpPr>
            <a:spLocks noGrp="1"/>
          </p:cNvSpPr>
          <p:nvPr>
            <p:ph type="body" sz="quarter" idx="12"/>
          </p:nvPr>
        </p:nvSpPr>
        <p:spPr>
          <a:xfrm>
            <a:off x="274639" y="4685507"/>
            <a:ext cx="8153398" cy="1829593"/>
          </a:xfrm>
        </p:spPr>
        <p:txBody>
          <a:bodyPr/>
          <a:lstStyle/>
          <a:p>
            <a:r>
              <a:rPr lang="en-US" dirty="0"/>
              <a:t>Model Aliasing</a:t>
            </a:r>
          </a:p>
          <a:p>
            <a:pPr marL="571500" indent="-571500">
              <a:buFont typeface="Arial" panose="020B0604020202020204" pitchFamily="34" charset="0"/>
              <a:buChar char="•"/>
            </a:pPr>
            <a:r>
              <a:rPr lang="en-US" sz="2800" dirty="0"/>
              <a:t>Show both implicit and explicit aliasing</a:t>
            </a:r>
          </a:p>
        </p:txBody>
      </p:sp>
    </p:spTree>
    <p:extLst>
      <p:ext uri="{BB962C8B-B14F-4D97-AF65-F5344CB8AC3E}">
        <p14:creationId xmlns:p14="http://schemas.microsoft.com/office/powerpoint/2010/main" val="26524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Query Restriction</a:t>
            </a:r>
          </a:p>
        </p:txBody>
      </p:sp>
      <p:sp>
        <p:nvSpPr>
          <p:cNvPr id="8" name="Text Placeholder 5"/>
          <p:cNvSpPr txBox="1">
            <a:spLocks/>
          </p:cNvSpPr>
          <p:nvPr/>
        </p:nvSpPr>
        <p:spPr>
          <a:xfrm>
            <a:off x="277003" y="1248454"/>
            <a:ext cx="11887200" cy="546303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Out-of-the-box solution</a:t>
            </a:r>
          </a:p>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Intelligent design:  You decide what to allow</a:t>
            </a:r>
          </a:p>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endPar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endParaRPr>
          </a:p>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endPar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endParaRPr>
          </a:p>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endPar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endParaRPr>
          </a:p>
          <a:p>
            <a:pPr marL="342900" marR="0" lvl="0" indent="-342900" algn="l" defTabSz="932742" rtl="0" eaLnBrk="1" fontAlgn="auto" latinLnBrk="0" hangingPunct="1">
              <a:lnSpc>
                <a:spcPct val="90000"/>
              </a:lnSpc>
              <a:spcBef>
                <a:spcPts val="18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Granular control over results</a:t>
            </a:r>
          </a:p>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Violation generates HTTP 400 and detailed error message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7437" y="168273"/>
            <a:ext cx="914400" cy="1171575"/>
          </a:xfrm>
          <a:prstGeom prst="rect">
            <a:avLst/>
          </a:prstGeom>
        </p:spPr>
      </p:pic>
      <p:graphicFrame>
        <p:nvGraphicFramePr>
          <p:cNvPr id="4" name="Table 3"/>
          <p:cNvGraphicFramePr>
            <a:graphicFrameLocks noGrp="1"/>
          </p:cNvGraphicFramePr>
          <p:nvPr>
            <p:extLst/>
          </p:nvPr>
        </p:nvGraphicFramePr>
        <p:xfrm>
          <a:off x="575598" y="2659062"/>
          <a:ext cx="10668000" cy="1849120"/>
        </p:xfrm>
        <a:graphic>
          <a:graphicData uri="http://schemas.openxmlformats.org/drawingml/2006/table">
            <a:tbl>
              <a:tblPr firstRow="1" bandRow="1">
                <a:tableStyleId>{5C22544A-7EE6-4342-B048-85BDC9FD1C3A}</a:tableStyleId>
              </a:tblPr>
              <a:tblGrid>
                <a:gridCol w="28194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4800600">
                  <a:extLst>
                    <a:ext uri="{9D8B030D-6E8A-4147-A177-3AD203B41FA5}">
                      <a16:colId xmlns:a16="http://schemas.microsoft.com/office/drawing/2014/main" val="20002"/>
                    </a:ext>
                  </a:extLst>
                </a:gridCol>
              </a:tblGrid>
              <a:tr h="142240">
                <a:tc>
                  <a:txBody>
                    <a:bodyPr/>
                    <a:lstStyle/>
                    <a:p>
                      <a:r>
                        <a:rPr lang="en-US" dirty="0"/>
                        <a:t>Query Operation</a:t>
                      </a:r>
                    </a:p>
                  </a:txBody>
                  <a:tcPr/>
                </a:tc>
                <a:tc>
                  <a:txBody>
                    <a:bodyPr/>
                    <a:lstStyle/>
                    <a:p>
                      <a:r>
                        <a:rPr lang="en-US" dirty="0"/>
                        <a:t>Attribute Restriction</a:t>
                      </a:r>
                    </a:p>
                  </a:txBody>
                  <a:tcPr/>
                </a:tc>
                <a:tc>
                  <a:txBody>
                    <a:bodyPr/>
                    <a:lstStyle/>
                    <a:p>
                      <a:r>
                        <a:rPr lang="en-US" dirty="0"/>
                        <a:t>Fluent</a:t>
                      </a:r>
                      <a:r>
                        <a:rPr lang="en-US" baseline="0" dirty="0"/>
                        <a:t> Extension Method Restriction</a:t>
                      </a:r>
                      <a:endParaRPr lang="en-US" dirty="0"/>
                    </a:p>
                  </a:txBody>
                  <a:tcPr/>
                </a:tc>
                <a:extLst>
                  <a:ext uri="{0D108BD9-81ED-4DB2-BD59-A6C34878D82A}">
                    <a16:rowId xmlns:a16="http://schemas.microsoft.com/office/drawing/2014/main" val="10000"/>
                  </a:ext>
                </a:extLst>
              </a:tr>
              <a:tr h="370840">
                <a:tc>
                  <a:txBody>
                    <a:bodyPr/>
                    <a:lstStyle/>
                    <a:p>
                      <a:r>
                        <a:rPr lang="en-US" dirty="0"/>
                        <a:t>Sorting</a:t>
                      </a:r>
                    </a:p>
                  </a:txBody>
                  <a:tcPr/>
                </a:tc>
                <a:tc>
                  <a:txBody>
                    <a:bodyPr/>
                    <a:lstStyle/>
                    <a:p>
                      <a:r>
                        <a:rPr lang="en-US" dirty="0"/>
                        <a:t>[Unsortable]</a:t>
                      </a:r>
                    </a:p>
                  </a:txBody>
                  <a:tcPr/>
                </a:tc>
                <a:tc>
                  <a:txBody>
                    <a:bodyPr/>
                    <a:lstStyle/>
                    <a:p>
                      <a:r>
                        <a:rPr lang="en-US" dirty="0"/>
                        <a:t>.IsUnsortable()</a:t>
                      </a:r>
                    </a:p>
                  </a:txBody>
                  <a:tcPr/>
                </a:tc>
                <a:extLst>
                  <a:ext uri="{0D108BD9-81ED-4DB2-BD59-A6C34878D82A}">
                    <a16:rowId xmlns:a16="http://schemas.microsoft.com/office/drawing/2014/main" val="10001"/>
                  </a:ext>
                </a:extLst>
              </a:tr>
              <a:tr h="370840">
                <a:tc>
                  <a:txBody>
                    <a:bodyPr/>
                    <a:lstStyle/>
                    <a:p>
                      <a:r>
                        <a:rPr lang="en-US" dirty="0"/>
                        <a:t>Filtering</a:t>
                      </a:r>
                    </a:p>
                  </a:txBody>
                  <a:tcPr/>
                </a:tc>
                <a:tc>
                  <a:txBody>
                    <a:bodyPr/>
                    <a:lstStyle/>
                    <a:p>
                      <a:r>
                        <a:rPr lang="en-US" dirty="0"/>
                        <a:t>[NonFilterable]</a:t>
                      </a:r>
                    </a:p>
                  </a:txBody>
                  <a:tcPr/>
                </a:tc>
                <a:tc>
                  <a:txBody>
                    <a:bodyPr/>
                    <a:lstStyle/>
                    <a:p>
                      <a:r>
                        <a:rPr lang="en-US" sz="1800" kern="1200" dirty="0">
                          <a:solidFill>
                            <a:schemeClr val="dk1"/>
                          </a:solidFill>
                          <a:latin typeface="+mn-lt"/>
                          <a:ea typeface="+mn-ea"/>
                          <a:cs typeface="+mn-cs"/>
                        </a:rPr>
                        <a:t>.IsNonFilterable()</a:t>
                      </a:r>
                      <a:endParaRPr lang="en-US" dirty="0"/>
                    </a:p>
                  </a:txBody>
                  <a:tcPr/>
                </a:tc>
                <a:extLst>
                  <a:ext uri="{0D108BD9-81ED-4DB2-BD59-A6C34878D82A}">
                    <a16:rowId xmlns:a16="http://schemas.microsoft.com/office/drawing/2014/main" val="10002"/>
                  </a:ext>
                </a:extLst>
              </a:tr>
              <a:tr h="370840">
                <a:tc>
                  <a:txBody>
                    <a:bodyPr/>
                    <a:lstStyle/>
                    <a:p>
                      <a:r>
                        <a:rPr lang="en-US" dirty="0"/>
                        <a:t>Expanding</a:t>
                      </a:r>
                    </a:p>
                  </a:txBody>
                  <a:tcPr/>
                </a:tc>
                <a:tc>
                  <a:txBody>
                    <a:bodyPr/>
                    <a:lstStyle/>
                    <a:p>
                      <a:r>
                        <a:rPr lang="en-US" dirty="0"/>
                        <a:t>[NotExpandable]</a:t>
                      </a:r>
                    </a:p>
                  </a:txBody>
                  <a:tcPr/>
                </a:tc>
                <a:tc>
                  <a:txBody>
                    <a:bodyPr/>
                    <a:lstStyle/>
                    <a:p>
                      <a:r>
                        <a:rPr lang="en-US" sz="1800" kern="1200" dirty="0">
                          <a:solidFill>
                            <a:schemeClr val="dk1"/>
                          </a:solidFill>
                          <a:latin typeface="+mn-lt"/>
                          <a:ea typeface="+mn-ea"/>
                          <a:cs typeface="+mn-cs"/>
                        </a:rPr>
                        <a:t>.IsNotExpandable()</a:t>
                      </a:r>
                      <a:endParaRPr lang="en-US" dirty="0"/>
                    </a:p>
                  </a:txBody>
                  <a:tcPr/>
                </a:tc>
                <a:extLst>
                  <a:ext uri="{0D108BD9-81ED-4DB2-BD59-A6C34878D82A}">
                    <a16:rowId xmlns:a16="http://schemas.microsoft.com/office/drawing/2014/main" val="10003"/>
                  </a:ext>
                </a:extLst>
              </a:tr>
              <a:tr h="370840">
                <a:tc>
                  <a:txBody>
                    <a:bodyPr/>
                    <a:lstStyle/>
                    <a:p>
                      <a:r>
                        <a:rPr lang="en-US" dirty="0"/>
                        <a:t>Navigation</a:t>
                      </a:r>
                    </a:p>
                  </a:txBody>
                  <a:tcPr/>
                </a:tc>
                <a:tc>
                  <a:txBody>
                    <a:bodyPr/>
                    <a:lstStyle/>
                    <a:p>
                      <a:r>
                        <a:rPr lang="en-US" dirty="0"/>
                        <a:t>[NotNavigable]</a:t>
                      </a:r>
                    </a:p>
                  </a:txBody>
                  <a:tcPr/>
                </a:tc>
                <a:tc>
                  <a:txBody>
                    <a:bodyPr/>
                    <a:lstStyle/>
                    <a:p>
                      <a:r>
                        <a:rPr lang="en-US" dirty="0"/>
                        <a:t>.IsNotNavigable()</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6431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#7</a:t>
            </a:r>
          </a:p>
        </p:txBody>
      </p:sp>
      <p:sp>
        <p:nvSpPr>
          <p:cNvPr id="5" name="Text Placeholder 4"/>
          <p:cNvSpPr>
            <a:spLocks noGrp="1"/>
          </p:cNvSpPr>
          <p:nvPr>
            <p:ph type="body" sz="quarter" idx="12"/>
          </p:nvPr>
        </p:nvSpPr>
        <p:spPr>
          <a:xfrm>
            <a:off x="274639" y="4685507"/>
            <a:ext cx="8153398" cy="1829593"/>
          </a:xfrm>
        </p:spPr>
        <p:txBody>
          <a:bodyPr/>
          <a:lstStyle/>
          <a:p>
            <a:r>
              <a:rPr lang="en-US" dirty="0"/>
              <a:t>Query Restriction</a:t>
            </a:r>
          </a:p>
        </p:txBody>
      </p:sp>
    </p:spTree>
    <p:extLst>
      <p:ext uri="{BB962C8B-B14F-4D97-AF65-F5344CB8AC3E}">
        <p14:creationId xmlns:p14="http://schemas.microsoft.com/office/powerpoint/2010/main" val="89408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B49DFE-1CA2-4D5D-A6D4-9A503BDB4EEF}"/>
              </a:ext>
            </a:extLst>
          </p:cNvPr>
          <p:cNvSpPr/>
          <p:nvPr/>
        </p:nvSpPr>
        <p:spPr>
          <a:xfrm>
            <a:off x="4237037" y="3040062"/>
            <a:ext cx="3033203" cy="830997"/>
          </a:xfrm>
          <a:prstGeom prst="rect">
            <a:avLst/>
          </a:prstGeom>
        </p:spPr>
        <p:txBody>
          <a:bodyPr wrap="none">
            <a:spAutoFit/>
          </a:bodyPr>
          <a:lstStyle/>
          <a:p>
            <a:r>
              <a:rPr lang="en-US" sz="4800" dirty="0">
                <a:latin typeface="+mj-lt"/>
              </a:rPr>
              <a:t>Thank you!</a:t>
            </a:r>
          </a:p>
        </p:txBody>
      </p:sp>
    </p:spTree>
    <p:extLst>
      <p:ext uri="{BB962C8B-B14F-4D97-AF65-F5344CB8AC3E}">
        <p14:creationId xmlns:p14="http://schemas.microsoft.com/office/powerpoint/2010/main" val="1229726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naming conventions for REST APIs?</a:t>
            </a:r>
          </a:p>
        </p:txBody>
      </p:sp>
      <p:sp>
        <p:nvSpPr>
          <p:cNvPr id="4" name="Text Placeholder 3"/>
          <p:cNvSpPr>
            <a:spLocks noGrp="1"/>
          </p:cNvSpPr>
          <p:nvPr>
            <p:ph type="body" sz="quarter" idx="10"/>
          </p:nvPr>
        </p:nvSpPr>
        <p:spPr>
          <a:xfrm>
            <a:off x="283716" y="1058862"/>
            <a:ext cx="11880487" cy="1255728"/>
          </a:xfrm>
        </p:spPr>
        <p:txBody>
          <a:bodyPr/>
          <a:lstStyle/>
          <a:p>
            <a:pPr lvl="1"/>
            <a:r>
              <a:rPr lang="en-US" sz="2400" dirty="0" err="1"/>
              <a:t>rewrewrwer</a:t>
            </a:r>
            <a:r>
              <a:rPr lang="en-US" sz="2400" dirty="0"/>
              <a:t> </a:t>
            </a:r>
            <a:r>
              <a:rPr lang="en-US" sz="2400" dirty="0" err="1">
                <a:solidFill>
                  <a:schemeClr val="tx2"/>
                </a:solidFill>
              </a:rPr>
              <a:t>asdfasfdsadfarallel</a:t>
            </a:r>
            <a:r>
              <a:rPr lang="en-US" sz="2400" dirty="0"/>
              <a:t> and </a:t>
            </a:r>
            <a:r>
              <a:rPr lang="en-US" sz="2400" dirty="0">
                <a:solidFill>
                  <a:schemeClr val="tx2"/>
                </a:solidFill>
              </a:rPr>
              <a:t>high-performance computing</a:t>
            </a:r>
            <a:r>
              <a:rPr lang="en-US" sz="2400" dirty="0"/>
              <a:t> (HPC) applications efficiently in the cloud. </a:t>
            </a:r>
          </a:p>
          <a:p>
            <a:pPr lvl="1"/>
            <a:endParaRPr lang="en-US" sz="2400" dirty="0"/>
          </a:p>
        </p:txBody>
      </p:sp>
    </p:spTree>
    <p:extLst>
      <p:ext uri="{BB962C8B-B14F-4D97-AF65-F5344CB8AC3E}">
        <p14:creationId xmlns:p14="http://schemas.microsoft.com/office/powerpoint/2010/main" val="24598634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dirty="0"/>
              <a:t>What is a REST API?</a:t>
            </a:r>
          </a:p>
        </p:txBody>
      </p:sp>
    </p:spTree>
    <p:extLst>
      <p:ext uri="{BB962C8B-B14F-4D97-AF65-F5344CB8AC3E}">
        <p14:creationId xmlns:p14="http://schemas.microsoft.com/office/powerpoint/2010/main" val="3231079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dirty="0"/>
              <a:t>What are naming conventions for REST API paths?</a:t>
            </a:r>
          </a:p>
        </p:txBody>
      </p:sp>
    </p:spTree>
    <p:extLst>
      <p:ext uri="{BB962C8B-B14F-4D97-AF65-F5344CB8AC3E}">
        <p14:creationId xmlns:p14="http://schemas.microsoft.com/office/powerpoint/2010/main" val="1177936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naming conventions for REST API paths?</a:t>
            </a:r>
          </a:p>
        </p:txBody>
      </p:sp>
      <p:sp>
        <p:nvSpPr>
          <p:cNvPr id="4" name="Text Placeholder 3"/>
          <p:cNvSpPr>
            <a:spLocks noGrp="1"/>
          </p:cNvSpPr>
          <p:nvPr>
            <p:ph type="body" sz="quarter" idx="10"/>
          </p:nvPr>
        </p:nvSpPr>
        <p:spPr>
          <a:xfrm>
            <a:off x="283716" y="1058862"/>
            <a:ext cx="11880487" cy="1255728"/>
          </a:xfrm>
        </p:spPr>
        <p:txBody>
          <a:bodyPr/>
          <a:lstStyle/>
          <a:p>
            <a:pPr lvl="1"/>
            <a:r>
              <a:rPr lang="en-US" sz="2400" dirty="0" err="1"/>
              <a:t>rewrewrwer</a:t>
            </a:r>
            <a:r>
              <a:rPr lang="en-US" sz="2400" dirty="0"/>
              <a:t> </a:t>
            </a:r>
            <a:r>
              <a:rPr lang="en-US" sz="2400" dirty="0" err="1">
                <a:solidFill>
                  <a:schemeClr val="tx2"/>
                </a:solidFill>
              </a:rPr>
              <a:t>asdfasfdsadfarallel</a:t>
            </a:r>
            <a:r>
              <a:rPr lang="en-US" sz="2400" dirty="0"/>
              <a:t> and </a:t>
            </a:r>
            <a:r>
              <a:rPr lang="en-US" sz="2400" dirty="0">
                <a:solidFill>
                  <a:schemeClr val="tx2"/>
                </a:solidFill>
              </a:rPr>
              <a:t>high-performance computing</a:t>
            </a:r>
            <a:r>
              <a:rPr lang="en-US" sz="2400" dirty="0"/>
              <a:t> (HPC) applications efficiently in the cloud. </a:t>
            </a:r>
          </a:p>
          <a:p>
            <a:pPr lvl="1"/>
            <a:endParaRPr lang="en-US" sz="2400" dirty="0"/>
          </a:p>
        </p:txBody>
      </p:sp>
    </p:spTree>
    <p:extLst>
      <p:ext uri="{BB962C8B-B14F-4D97-AF65-F5344CB8AC3E}">
        <p14:creationId xmlns:p14="http://schemas.microsoft.com/office/powerpoint/2010/main" val="13818310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dirty="0"/>
              <a:t>How do I create a REST API?</a:t>
            </a:r>
          </a:p>
        </p:txBody>
      </p:sp>
    </p:spTree>
    <p:extLst>
      <p:ext uri="{BB962C8B-B14F-4D97-AF65-F5344CB8AC3E}">
        <p14:creationId xmlns:p14="http://schemas.microsoft.com/office/powerpoint/2010/main" val="2590113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I create a REST API?</a:t>
            </a:r>
          </a:p>
        </p:txBody>
      </p:sp>
      <p:sp>
        <p:nvSpPr>
          <p:cNvPr id="4" name="Text Placeholder 3"/>
          <p:cNvSpPr>
            <a:spLocks noGrp="1"/>
          </p:cNvSpPr>
          <p:nvPr>
            <p:ph type="body" sz="quarter" idx="10"/>
          </p:nvPr>
        </p:nvSpPr>
        <p:spPr>
          <a:xfrm>
            <a:off x="283716" y="1058862"/>
            <a:ext cx="11880487" cy="923330"/>
          </a:xfrm>
        </p:spPr>
        <p:txBody>
          <a:bodyPr/>
          <a:lstStyle/>
          <a:p>
            <a:pPr lvl="1"/>
            <a:r>
              <a:rPr lang="en-US" sz="2400" dirty="0" err="1"/>
              <a:t>Dunno</a:t>
            </a:r>
            <a:r>
              <a:rPr lang="en-US" sz="2400" dirty="0"/>
              <a:t> how to in .NET </a:t>
            </a:r>
            <a:r>
              <a:rPr lang="en-US" sz="2400" dirty="0">
                <a:sym typeface="Wingdings" panose="05000000000000000000" pitchFamily="2" charset="2"/>
              </a:rPr>
              <a:t></a:t>
            </a:r>
            <a:r>
              <a:rPr lang="en-US" sz="2400" dirty="0"/>
              <a:t> but in Java we use Swagger and Spring Boot</a:t>
            </a:r>
          </a:p>
          <a:p>
            <a:pPr lvl="1"/>
            <a:r>
              <a:rPr lang="en-US" sz="2400" dirty="0"/>
              <a:t>If you want a Java/Spring/Swagger demo I can make one!!</a:t>
            </a:r>
          </a:p>
        </p:txBody>
      </p:sp>
    </p:spTree>
    <p:extLst>
      <p:ext uri="{BB962C8B-B14F-4D97-AF65-F5344CB8AC3E}">
        <p14:creationId xmlns:p14="http://schemas.microsoft.com/office/powerpoint/2010/main" val="14057869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dirty="0"/>
              <a:t>How do I create a REST API in MVC?</a:t>
            </a:r>
          </a:p>
        </p:txBody>
      </p:sp>
    </p:spTree>
    <p:extLst>
      <p:ext uri="{BB962C8B-B14F-4D97-AF65-F5344CB8AC3E}">
        <p14:creationId xmlns:p14="http://schemas.microsoft.com/office/powerpoint/2010/main" val="954340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I create a REST API in MVC?</a:t>
            </a:r>
          </a:p>
        </p:txBody>
      </p:sp>
      <p:sp>
        <p:nvSpPr>
          <p:cNvPr id="4" name="Text Placeholder 3"/>
          <p:cNvSpPr>
            <a:spLocks noGrp="1"/>
          </p:cNvSpPr>
          <p:nvPr>
            <p:ph type="body" sz="quarter" idx="10"/>
          </p:nvPr>
        </p:nvSpPr>
        <p:spPr>
          <a:xfrm>
            <a:off x="283716" y="1058862"/>
            <a:ext cx="11880487" cy="1255728"/>
          </a:xfrm>
        </p:spPr>
        <p:txBody>
          <a:bodyPr/>
          <a:lstStyle/>
          <a:p>
            <a:pPr lvl="1"/>
            <a:r>
              <a:rPr lang="en-US" sz="2400" dirty="0" err="1"/>
              <a:t>rewrewrwer</a:t>
            </a:r>
            <a:r>
              <a:rPr lang="en-US" sz="2400" dirty="0"/>
              <a:t> </a:t>
            </a:r>
            <a:r>
              <a:rPr lang="en-US" sz="2400" dirty="0" err="1">
                <a:solidFill>
                  <a:schemeClr val="tx2"/>
                </a:solidFill>
              </a:rPr>
              <a:t>asdfasfdsadfarallel</a:t>
            </a:r>
            <a:r>
              <a:rPr lang="en-US" sz="2400" dirty="0"/>
              <a:t> and </a:t>
            </a:r>
            <a:r>
              <a:rPr lang="en-US" sz="2400" dirty="0">
                <a:solidFill>
                  <a:schemeClr val="tx2"/>
                </a:solidFill>
              </a:rPr>
              <a:t>high-performance computing</a:t>
            </a:r>
            <a:r>
              <a:rPr lang="en-US" sz="2400" dirty="0"/>
              <a:t> (HPC) applications efficiently in the cloud. </a:t>
            </a:r>
          </a:p>
          <a:p>
            <a:pPr lvl="1"/>
            <a:endParaRPr lang="en-US" sz="2400" dirty="0"/>
          </a:p>
        </p:txBody>
      </p:sp>
    </p:spTree>
    <p:extLst>
      <p:ext uri="{BB962C8B-B14F-4D97-AF65-F5344CB8AC3E}">
        <p14:creationId xmlns:p14="http://schemas.microsoft.com/office/powerpoint/2010/main" val="129989869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dirty="0"/>
              <a:t>How do I create a REST API in MVP Web Forms?</a:t>
            </a:r>
          </a:p>
        </p:txBody>
      </p:sp>
    </p:spTree>
    <p:extLst>
      <p:ext uri="{BB962C8B-B14F-4D97-AF65-F5344CB8AC3E}">
        <p14:creationId xmlns:p14="http://schemas.microsoft.com/office/powerpoint/2010/main" val="674096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I create a REST API in MVP Web Forms?</a:t>
            </a:r>
          </a:p>
        </p:txBody>
      </p:sp>
      <p:sp>
        <p:nvSpPr>
          <p:cNvPr id="4" name="Text Placeholder 3"/>
          <p:cNvSpPr>
            <a:spLocks noGrp="1"/>
          </p:cNvSpPr>
          <p:nvPr>
            <p:ph type="body" sz="quarter" idx="10"/>
          </p:nvPr>
        </p:nvSpPr>
        <p:spPr>
          <a:xfrm>
            <a:off x="283716" y="1058862"/>
            <a:ext cx="11880487" cy="1255728"/>
          </a:xfrm>
        </p:spPr>
        <p:txBody>
          <a:bodyPr/>
          <a:lstStyle/>
          <a:p>
            <a:pPr lvl="1"/>
            <a:r>
              <a:rPr lang="en-US" sz="2400" dirty="0" err="1"/>
              <a:t>rewrewrwer</a:t>
            </a:r>
            <a:r>
              <a:rPr lang="en-US" sz="2400" dirty="0"/>
              <a:t> </a:t>
            </a:r>
            <a:r>
              <a:rPr lang="en-US" sz="2400" dirty="0" err="1">
                <a:solidFill>
                  <a:schemeClr val="tx2"/>
                </a:solidFill>
              </a:rPr>
              <a:t>asdfasfdsadfarallel</a:t>
            </a:r>
            <a:r>
              <a:rPr lang="en-US" sz="2400" dirty="0"/>
              <a:t> and </a:t>
            </a:r>
            <a:r>
              <a:rPr lang="en-US" sz="2400" dirty="0">
                <a:solidFill>
                  <a:schemeClr val="tx2"/>
                </a:solidFill>
              </a:rPr>
              <a:t>high-performance computing</a:t>
            </a:r>
            <a:r>
              <a:rPr lang="en-US" sz="2400" dirty="0"/>
              <a:t> (HPC) applications efficiently in the cloud. </a:t>
            </a:r>
          </a:p>
          <a:p>
            <a:pPr lvl="1"/>
            <a:endParaRPr lang="en-US" sz="2400" dirty="0"/>
          </a:p>
        </p:txBody>
      </p:sp>
    </p:spTree>
    <p:extLst>
      <p:ext uri="{BB962C8B-B14F-4D97-AF65-F5344CB8AC3E}">
        <p14:creationId xmlns:p14="http://schemas.microsoft.com/office/powerpoint/2010/main" val="195584769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dirty="0"/>
              <a:t>How do I create a REST API in Web Forms?</a:t>
            </a:r>
          </a:p>
        </p:txBody>
      </p:sp>
    </p:spTree>
    <p:extLst>
      <p:ext uri="{BB962C8B-B14F-4D97-AF65-F5344CB8AC3E}">
        <p14:creationId xmlns:p14="http://schemas.microsoft.com/office/powerpoint/2010/main" val="1561653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I create a REST API in Web Forms?</a:t>
            </a:r>
          </a:p>
        </p:txBody>
      </p:sp>
      <p:sp>
        <p:nvSpPr>
          <p:cNvPr id="4" name="Text Placeholder 3"/>
          <p:cNvSpPr>
            <a:spLocks noGrp="1"/>
          </p:cNvSpPr>
          <p:nvPr>
            <p:ph type="body" sz="quarter" idx="10"/>
          </p:nvPr>
        </p:nvSpPr>
        <p:spPr>
          <a:xfrm>
            <a:off x="283716" y="1058862"/>
            <a:ext cx="11880487" cy="1255728"/>
          </a:xfrm>
        </p:spPr>
        <p:txBody>
          <a:bodyPr/>
          <a:lstStyle/>
          <a:p>
            <a:pPr lvl="1"/>
            <a:r>
              <a:rPr lang="en-US" sz="2400" dirty="0" err="1"/>
              <a:t>rewrewrwer</a:t>
            </a:r>
            <a:r>
              <a:rPr lang="en-US" sz="2400" dirty="0"/>
              <a:t> </a:t>
            </a:r>
            <a:r>
              <a:rPr lang="en-US" sz="2400" dirty="0" err="1">
                <a:solidFill>
                  <a:schemeClr val="tx2"/>
                </a:solidFill>
              </a:rPr>
              <a:t>asdfasfdsadfarallel</a:t>
            </a:r>
            <a:r>
              <a:rPr lang="en-US" sz="2400" dirty="0"/>
              <a:t> and </a:t>
            </a:r>
            <a:r>
              <a:rPr lang="en-US" sz="2400" dirty="0">
                <a:solidFill>
                  <a:schemeClr val="tx2"/>
                </a:solidFill>
              </a:rPr>
              <a:t>high-performance computing</a:t>
            </a:r>
            <a:r>
              <a:rPr lang="en-US" sz="2400" dirty="0"/>
              <a:t> (HPC) applications efficiently in the cloud. </a:t>
            </a:r>
          </a:p>
          <a:p>
            <a:pPr lvl="1"/>
            <a:endParaRPr lang="en-US" sz="2400" dirty="0"/>
          </a:p>
        </p:txBody>
      </p:sp>
    </p:spTree>
    <p:extLst>
      <p:ext uri="{BB962C8B-B14F-4D97-AF65-F5344CB8AC3E}">
        <p14:creationId xmlns:p14="http://schemas.microsoft.com/office/powerpoint/2010/main" val="19153513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REST API?</a:t>
            </a:r>
          </a:p>
        </p:txBody>
      </p:sp>
      <p:sp>
        <p:nvSpPr>
          <p:cNvPr id="4" name="Text Placeholder 3"/>
          <p:cNvSpPr>
            <a:spLocks noGrp="1"/>
          </p:cNvSpPr>
          <p:nvPr>
            <p:ph type="body" sz="quarter" idx="10"/>
          </p:nvPr>
        </p:nvSpPr>
        <p:spPr>
          <a:xfrm>
            <a:off x="283716" y="1820862"/>
            <a:ext cx="6117083" cy="1661993"/>
          </a:xfrm>
        </p:spPr>
        <p:txBody>
          <a:bodyPr/>
          <a:lstStyle/>
          <a:p>
            <a:pPr lvl="1"/>
            <a:r>
              <a:rPr lang="en-NZ" sz="2400" dirty="0"/>
              <a:t>REST is acronym for </a:t>
            </a:r>
            <a:r>
              <a:rPr lang="en-NZ" sz="2400" u="sng" dirty="0" err="1"/>
              <a:t>RE</a:t>
            </a:r>
            <a:r>
              <a:rPr lang="en-NZ" sz="2400" dirty="0" err="1"/>
              <a:t>presentational</a:t>
            </a:r>
            <a:r>
              <a:rPr lang="en-NZ" sz="2400" dirty="0"/>
              <a:t> </a:t>
            </a:r>
            <a:r>
              <a:rPr lang="en-NZ" sz="2400" u="sng" dirty="0"/>
              <a:t>S</a:t>
            </a:r>
            <a:r>
              <a:rPr lang="en-NZ" sz="2400" dirty="0"/>
              <a:t>tate </a:t>
            </a:r>
            <a:r>
              <a:rPr lang="en-NZ" sz="2400" u="sng" dirty="0"/>
              <a:t>T</a:t>
            </a:r>
            <a:r>
              <a:rPr lang="en-NZ" sz="2400" dirty="0"/>
              <a:t>ransfer.</a:t>
            </a:r>
          </a:p>
          <a:p>
            <a:pPr lvl="1"/>
            <a:r>
              <a:rPr lang="en-NZ" sz="2400" dirty="0"/>
              <a:t>First presented by Roy Fielding in 2000.</a:t>
            </a:r>
          </a:p>
          <a:p>
            <a:pPr lvl="1"/>
            <a:r>
              <a:rPr lang="en-US" sz="2400" dirty="0"/>
              <a:t>An architectural style for defining APIs</a:t>
            </a:r>
          </a:p>
        </p:txBody>
      </p:sp>
      <p:pic>
        <p:nvPicPr>
          <p:cNvPr id="1026" name="Picture 2" descr="Image result for azure batch">
            <a:extLst>
              <a:ext uri="{FF2B5EF4-FFF2-40B4-BE49-F238E27FC236}">
                <a16:creationId xmlns:a16="http://schemas.microsoft.com/office/drawing/2014/main" id="{5DEE9342-2E86-4BAC-A646-9B40A618E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837" y="2049462"/>
            <a:ext cx="7021286"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8267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16748" y="830262"/>
            <a:ext cx="11889564" cy="917575"/>
          </a:xfrm>
        </p:spPr>
        <p:txBody>
          <a:bodyPr/>
          <a:lstStyle/>
          <a:p>
            <a:r>
              <a:rPr lang="en-US" dirty="0">
                <a:solidFill>
                  <a:schemeClr val="bg1"/>
                </a:solidFill>
              </a:rPr>
              <a:t>Demo</a:t>
            </a:r>
          </a:p>
        </p:txBody>
      </p:sp>
      <p:sp>
        <p:nvSpPr>
          <p:cNvPr id="3" name="Content Placeholder 2"/>
          <p:cNvSpPr>
            <a:spLocks noGrp="1"/>
          </p:cNvSpPr>
          <p:nvPr>
            <p:ph idx="1"/>
          </p:nvPr>
        </p:nvSpPr>
        <p:spPr>
          <a:xfrm>
            <a:off x="359981" y="3268662"/>
            <a:ext cx="11887198" cy="738664"/>
          </a:xfrm>
        </p:spPr>
        <p:txBody>
          <a:bodyPr/>
          <a:lstStyle/>
          <a:p>
            <a:r>
              <a:rPr lang="en-US" dirty="0">
                <a:solidFill>
                  <a:schemeClr val="bg1"/>
                </a:solidFill>
              </a:rPr>
              <a:t>Create a REST API</a:t>
            </a:r>
          </a:p>
        </p:txBody>
      </p:sp>
    </p:spTree>
    <p:extLst>
      <p:ext uri="{BB962C8B-B14F-4D97-AF65-F5344CB8AC3E}">
        <p14:creationId xmlns:p14="http://schemas.microsoft.com/office/powerpoint/2010/main" val="230441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76540" y="3954457"/>
            <a:ext cx="6703697" cy="1830388"/>
          </a:xfrm>
        </p:spPr>
        <p:txBody>
          <a:bodyPr/>
          <a:lstStyle/>
          <a:p>
            <a:r>
              <a:rPr lang="en-US" dirty="0"/>
              <a:t>Laurie Atkinson	</a:t>
            </a:r>
          </a:p>
          <a:p>
            <a:r>
              <a:rPr lang="en-US" dirty="0"/>
              <a:t>Senior Consultant</a:t>
            </a:r>
          </a:p>
          <a:p>
            <a:r>
              <a:rPr lang="en-US" dirty="0"/>
              <a:t>Premier Developer Practice</a:t>
            </a:r>
          </a:p>
        </p:txBody>
      </p:sp>
      <p:sp>
        <p:nvSpPr>
          <p:cNvPr id="4" name="Title 3"/>
          <p:cNvSpPr>
            <a:spLocks noGrp="1"/>
          </p:cNvSpPr>
          <p:nvPr>
            <p:ph type="title"/>
          </p:nvPr>
        </p:nvSpPr>
        <p:spPr/>
        <p:txBody>
          <a:bodyPr/>
          <a:lstStyle/>
          <a:p>
            <a:r>
              <a:rPr lang="en-US" dirty="0"/>
              <a:t>Building REST APIs</a:t>
            </a:r>
          </a:p>
        </p:txBody>
      </p:sp>
    </p:spTree>
    <p:extLst>
      <p:ext uri="{BB962C8B-B14F-4D97-AF65-F5344CB8AC3E}">
        <p14:creationId xmlns:p14="http://schemas.microsoft.com/office/powerpoint/2010/main" val="2785803637"/>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800" dirty="0"/>
              <a:t>Objectives</a:t>
            </a:r>
          </a:p>
        </p:txBody>
      </p:sp>
      <p:sp>
        <p:nvSpPr>
          <p:cNvPr id="6" name="Text Placeholder 5"/>
          <p:cNvSpPr>
            <a:spLocks noGrp="1"/>
          </p:cNvSpPr>
          <p:nvPr>
            <p:ph type="body" sz="quarter" idx="11"/>
          </p:nvPr>
        </p:nvSpPr>
        <p:spPr>
          <a:xfrm>
            <a:off x="287425" y="1283149"/>
            <a:ext cx="11188612" cy="5106013"/>
          </a:xfrm>
        </p:spPr>
        <p:txBody>
          <a:bodyPr/>
          <a:lstStyle/>
          <a:p>
            <a:r>
              <a:rPr lang="en-US" dirty="0"/>
              <a:t>Agenda</a:t>
            </a: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latin typeface="+mn-lt"/>
              </a:rPr>
              <a:t>Why REST?</a:t>
            </a: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latin typeface="+mn-lt"/>
              </a:rPr>
              <a:t>Properties of a RESTful Architecture</a:t>
            </a: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latin typeface="+mn-lt"/>
              </a:rPr>
              <a:t>Building RESTful services with both </a:t>
            </a:r>
            <a:r>
              <a:rPr lang="en-US" sz="2400" dirty="0" err="1">
                <a:gradFill>
                  <a:gsLst>
                    <a:gs pos="1250">
                      <a:schemeClr val="tx1"/>
                    </a:gs>
                    <a:gs pos="100000">
                      <a:schemeClr val="tx1"/>
                    </a:gs>
                  </a:gsLst>
                  <a:lin ang="5400000" scaled="0"/>
                </a:gradFill>
                <a:latin typeface="+mn-lt"/>
              </a:rPr>
              <a:t>NodeJS</a:t>
            </a:r>
            <a:r>
              <a:rPr lang="en-US" sz="2400" dirty="0">
                <a:gradFill>
                  <a:gsLst>
                    <a:gs pos="1250">
                      <a:schemeClr val="tx1"/>
                    </a:gs>
                    <a:gs pos="100000">
                      <a:schemeClr val="tx1"/>
                    </a:gs>
                  </a:gsLst>
                  <a:lin ang="5400000" scaled="0"/>
                </a:gradFill>
                <a:latin typeface="+mn-lt"/>
              </a:rPr>
              <a:t> and ASP.NET Web API</a:t>
            </a: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latin typeface="+mn-lt"/>
              </a:rPr>
              <a:t>Building a client using Angular</a:t>
            </a: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latin typeface="+mn-lt"/>
              </a:rPr>
              <a:t>Hypermedia</a:t>
            </a: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latin typeface="+mn-lt"/>
              </a:rPr>
              <a:t>Versioning</a:t>
            </a: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latin typeface="+mn-lt"/>
              </a:rPr>
              <a:t>OData</a:t>
            </a:r>
          </a:p>
          <a:p>
            <a:pPr>
              <a:spcBef>
                <a:spcPts val="1800"/>
              </a:spcBef>
            </a:pPr>
            <a:r>
              <a:rPr lang="en-US" dirty="0"/>
              <a:t>Objectives: </a:t>
            </a:r>
          </a:p>
          <a:p>
            <a:pPr marL="371475" lvl="1" indent="-342900">
              <a:buFont typeface="Arial" panose="020B0604020202020204" pitchFamily="34" charset="0"/>
              <a:buChar char="•"/>
            </a:pPr>
            <a:r>
              <a:rPr lang="en-US" sz="2400" dirty="0"/>
              <a:t>Understand the REST architectural style, its benefits and how it fits into modern application development</a:t>
            </a:r>
          </a:p>
        </p:txBody>
      </p:sp>
    </p:spTree>
    <p:extLst>
      <p:ext uri="{BB962C8B-B14F-4D97-AF65-F5344CB8AC3E}">
        <p14:creationId xmlns:p14="http://schemas.microsoft.com/office/powerpoint/2010/main" val="290284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7" y="295274"/>
            <a:ext cx="11889564" cy="917575"/>
          </a:xfrm>
        </p:spPr>
        <p:txBody>
          <a:bodyPr/>
          <a:lstStyle/>
          <a:p>
            <a:r>
              <a:rPr lang="en-US" sz="4400" dirty="0">
                <a:gradFill>
                  <a:gsLst>
                    <a:gs pos="0">
                      <a:srgbClr val="FFFFFF"/>
                    </a:gs>
                    <a:gs pos="86000">
                      <a:srgbClr val="FFFFFF"/>
                    </a:gs>
                  </a:gsLst>
                  <a:lin ang="5400000" scaled="0"/>
                </a:gradFill>
              </a:rPr>
              <a:t>Why build REST APIs?</a:t>
            </a:r>
            <a:endParaRPr lang="en-US" sz="4400" dirty="0"/>
          </a:p>
        </p:txBody>
      </p:sp>
      <p:sp>
        <p:nvSpPr>
          <p:cNvPr id="35" name="Rectangle 34"/>
          <p:cNvSpPr/>
          <p:nvPr/>
        </p:nvSpPr>
        <p:spPr bwMode="auto">
          <a:xfrm>
            <a:off x="1636062" y="1636344"/>
            <a:ext cx="8839200" cy="4548966"/>
          </a:xfrm>
          <a:prstGeom prst="rect">
            <a:avLst/>
          </a:prstGeom>
          <a:solidFill>
            <a:srgbClr val="FFC0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US" sz="2800" b="0" i="1"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endParaRPr>
          </a:p>
        </p:txBody>
      </p:sp>
      <p:pic>
        <p:nvPicPr>
          <p:cNvPr id="36" name="Picture 5" descr="\\eventsql\dvd\Online_ART\DVD_Art_Sept-2-2010\Artwork_Imagery\Hardware Photos\OEM HW\Windows Embedded\DSCF Windows Embedded AutoP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4975" y="3947146"/>
            <a:ext cx="1041724" cy="96293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 descr="\\eventsql\dvd\Online_ART\DVD_Art_Sept-2-2010\Artwork_Imagery\Hardware Photos\OEM HW\Windows CE Embedded Devices\Abocom HA2500 (ST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8767" y="4087734"/>
            <a:ext cx="1377109" cy="68175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eventsql\dvd\Online_ART\DVD_Art_Sept-2-2010\Artwork_Imagery\Hardware Photos\Microsoft HW\Xbox 360\Kinect for Xbox 360\Xbox360_Gloss_Sensor_7-8View.png"/>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185043" y="1809664"/>
            <a:ext cx="1140173" cy="1577590"/>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39" name="Group 38"/>
          <p:cNvGrpSpPr/>
          <p:nvPr/>
        </p:nvGrpSpPr>
        <p:grpSpPr>
          <a:xfrm>
            <a:off x="7597555" y="1863378"/>
            <a:ext cx="905611" cy="1375567"/>
            <a:chOff x="2762555" y="1336959"/>
            <a:chExt cx="1214703" cy="1462805"/>
          </a:xfrm>
        </p:grpSpPr>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2555" y="1336959"/>
              <a:ext cx="743801" cy="1462805"/>
            </a:xfrm>
            <a:prstGeom prst="rect">
              <a:avLst/>
            </a:prstGeom>
          </p:spPr>
        </p:pic>
        <p:pic>
          <p:nvPicPr>
            <p:cNvPr id="41" name="Picture 40"/>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54119" y1="18066" x2="66133" y2="5859"/>
                        </a14:backgroundRemoval>
                      </a14:imgEffect>
                    </a14:imgLayer>
                  </a14:imgProps>
                </a:ext>
                <a:ext uri="{28A0092B-C50C-407E-A947-70E740481C1C}">
                  <a14:useLocalDpi xmlns:a14="http://schemas.microsoft.com/office/drawing/2010/main" val="0"/>
                </a:ext>
              </a:extLst>
            </a:blip>
            <a:stretch>
              <a:fillRect/>
            </a:stretch>
          </p:blipFill>
          <p:spPr>
            <a:xfrm>
              <a:off x="3527598" y="2216435"/>
              <a:ext cx="449660" cy="527534"/>
            </a:xfrm>
            <a:prstGeom prst="rect">
              <a:avLst/>
            </a:prstGeom>
          </p:spPr>
        </p:pic>
      </p:grpSp>
      <p:pic>
        <p:nvPicPr>
          <p:cNvPr id="42" name="Picture 4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02451" y="2081347"/>
            <a:ext cx="774655" cy="939629"/>
          </a:xfrm>
          <a:prstGeom prst="rect">
            <a:avLst/>
          </a:prstGeom>
        </p:spPr>
      </p:pic>
      <p:pic>
        <p:nvPicPr>
          <p:cNvPr id="43" name="Picture 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55969" y="2023300"/>
            <a:ext cx="837004" cy="1055723"/>
          </a:xfrm>
          <a:prstGeom prst="rect">
            <a:avLst/>
          </a:prstGeom>
        </p:spPr>
      </p:pic>
      <p:pic>
        <p:nvPicPr>
          <p:cNvPr id="44" name="Picture 43"/>
          <p:cNvPicPr>
            <a:picLocks noChangeAspect="1"/>
          </p:cNvPicPr>
          <p:nvPr/>
        </p:nvPicPr>
        <p:blipFill>
          <a:blip r:embed="rId11" cstate="print">
            <a:extLst>
              <a:ext uri="{BEBA8EAE-BF5A-486C-A8C5-ECC9F3942E4B}">
                <a14:imgProps xmlns:a14="http://schemas.microsoft.com/office/drawing/2010/main">
                  <a14:imgLayer r:embed="rId12">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9004058" y="2007171"/>
            <a:ext cx="862577" cy="1087980"/>
          </a:xfrm>
          <a:prstGeom prst="rect">
            <a:avLst/>
          </a:prstGeom>
        </p:spPr>
      </p:pic>
      <p:pic>
        <p:nvPicPr>
          <p:cNvPr id="45" name="Picture 4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13500" y="1651301"/>
            <a:ext cx="943618" cy="1594774"/>
          </a:xfrm>
          <a:prstGeom prst="rect">
            <a:avLst/>
          </a:prstGeom>
        </p:spPr>
      </p:pic>
      <p:pic>
        <p:nvPicPr>
          <p:cNvPr id="46" name="Picture 45"/>
          <p:cNvPicPr>
            <a:picLocks noChangeAspect="1"/>
          </p:cNvPicPr>
          <p:nvPr/>
        </p:nvPicPr>
        <p:blipFill rotWithShape="1">
          <a:blip r:embed="rId14">
            <a:extLst>
              <a:ext uri="{28A0092B-C50C-407E-A947-70E740481C1C}">
                <a14:useLocalDpi xmlns:a14="http://schemas.microsoft.com/office/drawing/2010/main" val="0"/>
              </a:ext>
            </a:extLst>
          </a:blip>
          <a:srcRect l="2437" r="3162"/>
          <a:stretch/>
        </p:blipFill>
        <p:spPr>
          <a:xfrm>
            <a:off x="3303854" y="3838572"/>
            <a:ext cx="1196079" cy="1180080"/>
          </a:xfrm>
          <a:prstGeom prst="roundRect">
            <a:avLst>
              <a:gd name="adj" fmla="val 13510"/>
            </a:avLst>
          </a:prstGeom>
          <a:noFill/>
          <a:ln>
            <a:noFill/>
          </a:ln>
        </p:spPr>
      </p:pic>
      <p:grpSp>
        <p:nvGrpSpPr>
          <p:cNvPr id="47" name="Group 46"/>
          <p:cNvGrpSpPr/>
          <p:nvPr/>
        </p:nvGrpSpPr>
        <p:grpSpPr>
          <a:xfrm>
            <a:off x="8533833" y="3587760"/>
            <a:ext cx="1337097" cy="1681707"/>
            <a:chOff x="9320493" y="3209772"/>
            <a:chExt cx="2284427" cy="2277937"/>
          </a:xfrm>
        </p:grpSpPr>
        <p:pic>
          <p:nvPicPr>
            <p:cNvPr id="48" name="Picture 4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320493" y="3209772"/>
              <a:ext cx="1152635" cy="2277937"/>
            </a:xfrm>
            <a:prstGeom prst="rect">
              <a:avLst/>
            </a:prstGeom>
          </p:spPr>
        </p:pic>
        <p:pic>
          <p:nvPicPr>
            <p:cNvPr id="49" name="Picture 2"/>
            <p:cNvPicPr>
              <a:picLocks noChangeAspect="1" noChangeArrowheads="1"/>
            </p:cNvPicPr>
            <p:nvPr/>
          </p:nvPicPr>
          <p:blipFill>
            <a:blip r:embed="rId16" cstate="print">
              <a:extLst>
                <a:ext uri="{28A0092B-C50C-407E-A947-70E740481C1C}">
                  <a14:useLocalDpi xmlns:a14="http://schemas.microsoft.com/office/drawing/2010/main" val="0"/>
                </a:ext>
              </a:extLst>
            </a:blip>
            <a:stretch>
              <a:fillRect/>
            </a:stretch>
          </p:blipFill>
          <p:spPr bwMode="auto">
            <a:xfrm>
              <a:off x="10611379" y="4384678"/>
              <a:ext cx="993541" cy="993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0" name="Group 49"/>
          <p:cNvGrpSpPr/>
          <p:nvPr/>
        </p:nvGrpSpPr>
        <p:grpSpPr>
          <a:xfrm>
            <a:off x="1985769" y="3469187"/>
            <a:ext cx="667513" cy="1832212"/>
            <a:chOff x="806081" y="4063063"/>
            <a:chExt cx="1077398" cy="2344596"/>
          </a:xfrm>
        </p:grpSpPr>
        <p:pic>
          <p:nvPicPr>
            <p:cNvPr id="51" name="Picture 50"/>
            <p:cNvPicPr>
              <a:picLocks noChangeAspect="1"/>
            </p:cNvPicPr>
            <p:nvPr/>
          </p:nvPicPr>
          <p:blipFill>
            <a:blip r:embed="rId17" cstate="print">
              <a:extLst>
                <a:ext uri="{BEBA8EAE-BF5A-486C-A8C5-ECC9F3942E4B}">
                  <a14:imgProps xmlns:a14="http://schemas.microsoft.com/office/drawing/2010/main">
                    <a14:imgLayer r:embed="rId18">
                      <a14:imgEffect>
                        <a14:backgroundRemoval t="0" b="100000" l="1429" r="100000"/>
                      </a14:imgEffect>
                    </a14:imgLayer>
                  </a14:imgProps>
                </a:ext>
                <a:ext uri="{28A0092B-C50C-407E-A947-70E740481C1C}">
                  <a14:useLocalDpi xmlns:a14="http://schemas.microsoft.com/office/drawing/2010/main" val="0"/>
                </a:ext>
              </a:extLst>
            </a:blip>
            <a:stretch>
              <a:fillRect/>
            </a:stretch>
          </p:blipFill>
          <p:spPr>
            <a:xfrm>
              <a:off x="863559" y="4063063"/>
              <a:ext cx="962444" cy="1814892"/>
            </a:xfrm>
            <a:prstGeom prst="rect">
              <a:avLst/>
            </a:prstGeom>
          </p:spPr>
        </p:pic>
        <p:pic>
          <p:nvPicPr>
            <p:cNvPr id="52" name="Picture 51"/>
            <p:cNvPicPr>
              <a:picLocks noChangeAspect="1"/>
            </p:cNvPicPr>
            <p:nvPr/>
          </p:nvPicPr>
          <p:blipFill rotWithShape="1">
            <a:blip r:embed="rId19" cstate="print">
              <a:extLst>
                <a:ext uri="{28A0092B-C50C-407E-A947-70E740481C1C}">
                  <a14:useLocalDpi xmlns:a14="http://schemas.microsoft.com/office/drawing/2010/main" val="0"/>
                </a:ext>
              </a:extLst>
            </a:blip>
            <a:srcRect t="1" b="24452"/>
            <a:stretch/>
          </p:blipFill>
          <p:spPr>
            <a:xfrm>
              <a:off x="806081" y="6006964"/>
              <a:ext cx="1077398" cy="400695"/>
            </a:xfrm>
            <a:prstGeom prst="rect">
              <a:avLst/>
            </a:prstGeom>
          </p:spPr>
        </p:pic>
      </p:grpSp>
      <p:sp>
        <p:nvSpPr>
          <p:cNvPr id="53" name="Rectangle 52"/>
          <p:cNvSpPr/>
          <p:nvPr/>
        </p:nvSpPr>
        <p:spPr>
          <a:xfrm>
            <a:off x="1637452" y="5514242"/>
            <a:ext cx="8837810" cy="369332"/>
          </a:xfrm>
          <a:prstGeom prst="rect">
            <a:avLst/>
          </a:prstGeom>
          <a:effectLst>
            <a:outerShdw sx="1000" sy="1000" algn="ctr" rotWithShape="0">
              <a:srgbClr val="000000"/>
            </a:outerShdw>
            <a:reflection endPos="0" dir="5400000" sy="-100000" algn="bl" rotWithShape="0"/>
          </a:effectLst>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Broad range of clients from disparate platforms can consume HTTP services</a:t>
            </a:r>
          </a:p>
        </p:txBody>
      </p:sp>
    </p:spTree>
    <p:extLst>
      <p:ext uri="{BB962C8B-B14F-4D97-AF65-F5344CB8AC3E}">
        <p14:creationId xmlns:p14="http://schemas.microsoft.com/office/powerpoint/2010/main" val="1402020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7" y="295274"/>
            <a:ext cx="11889564" cy="917575"/>
          </a:xfrm>
        </p:spPr>
        <p:txBody>
          <a:bodyPr/>
          <a:lstStyle/>
          <a:p>
            <a:r>
              <a:rPr lang="en-US" sz="4400" dirty="0">
                <a:gradFill>
                  <a:gsLst>
                    <a:gs pos="0">
                      <a:srgbClr val="FFFFFF"/>
                    </a:gs>
                    <a:gs pos="86000">
                      <a:srgbClr val="FFFFFF"/>
                    </a:gs>
                  </a:gsLst>
                  <a:lin ang="5400000" scaled="0"/>
                </a:gradFill>
              </a:rPr>
              <a:t>Why build REST APIs?</a:t>
            </a:r>
            <a:endParaRPr lang="en-US" sz="4400" dirty="0"/>
          </a:p>
        </p:txBody>
      </p:sp>
      <p:pic>
        <p:nvPicPr>
          <p:cNvPr id="2" name="Picture 1"/>
          <p:cNvPicPr>
            <a:picLocks noChangeAspect="1"/>
          </p:cNvPicPr>
          <p:nvPr/>
        </p:nvPicPr>
        <p:blipFill>
          <a:blip r:embed="rId3"/>
          <a:stretch>
            <a:fillRect/>
          </a:stretch>
        </p:blipFill>
        <p:spPr>
          <a:xfrm>
            <a:off x="885419" y="1212849"/>
            <a:ext cx="10668000" cy="5498630"/>
          </a:xfrm>
          <a:prstGeom prst="rect">
            <a:avLst/>
          </a:prstGeom>
        </p:spPr>
      </p:pic>
    </p:spTree>
    <p:extLst>
      <p:ext uri="{BB962C8B-B14F-4D97-AF65-F5344CB8AC3E}">
        <p14:creationId xmlns:p14="http://schemas.microsoft.com/office/powerpoint/2010/main" val="411526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98264" y="906462"/>
            <a:ext cx="11889564" cy="917575"/>
          </a:xfrm>
        </p:spPr>
        <p:txBody>
          <a:bodyPr/>
          <a:lstStyle/>
          <a:p>
            <a:r>
              <a:rPr lang="en-US" sz="9600" dirty="0"/>
              <a:t>Origins</a:t>
            </a:r>
          </a:p>
        </p:txBody>
      </p:sp>
      <p:sp>
        <p:nvSpPr>
          <p:cNvPr id="4" name="Rectangle 3"/>
          <p:cNvSpPr/>
          <p:nvPr/>
        </p:nvSpPr>
        <p:spPr>
          <a:xfrm>
            <a:off x="503237" y="2811462"/>
            <a:ext cx="10591800" cy="2308324"/>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“Architectural Styles and the Design of Network-based Software Architectures”</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by Roy Fielding in 2000</a:t>
            </a:r>
          </a:p>
        </p:txBody>
      </p:sp>
    </p:spTree>
    <p:extLst>
      <p:ext uri="{BB962C8B-B14F-4D97-AF65-F5344CB8AC3E}">
        <p14:creationId xmlns:p14="http://schemas.microsoft.com/office/powerpoint/2010/main" val="379189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7" y="295274"/>
            <a:ext cx="11889564" cy="917575"/>
          </a:xfrm>
        </p:spPr>
        <p:txBody>
          <a:bodyPr/>
          <a:lstStyle/>
          <a:p>
            <a:r>
              <a:rPr lang="en-US" dirty="0"/>
              <a:t>Benefits of REST</a:t>
            </a:r>
          </a:p>
        </p:txBody>
      </p:sp>
      <p:grpSp>
        <p:nvGrpSpPr>
          <p:cNvPr id="16" name="Group 15"/>
          <p:cNvGrpSpPr/>
          <p:nvPr/>
        </p:nvGrpSpPr>
        <p:grpSpPr>
          <a:xfrm>
            <a:off x="604802" y="1362814"/>
            <a:ext cx="4611404" cy="863425"/>
            <a:chOff x="519113" y="1649486"/>
            <a:chExt cx="11161845" cy="718809"/>
          </a:xfrm>
          <a:solidFill>
            <a:srgbClr val="1008AA"/>
          </a:solidFill>
        </p:grpSpPr>
        <p:sp>
          <p:nvSpPr>
            <p:cNvPr id="18" name="Rectangle 17"/>
            <p:cNvSpPr/>
            <p:nvPr>
              <p:custDataLst>
                <p:tags r:id="rId19"/>
              </p:custDataLst>
            </p:nvPr>
          </p:nvSpPr>
          <p:spPr bwMode="auto">
            <a:xfrm>
              <a:off x="519113" y="1649486"/>
              <a:ext cx="11161845" cy="718809"/>
            </a:xfrm>
            <a:prstGeom prst="rect">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endParaRPr>
            </a:p>
          </p:txBody>
        </p:sp>
        <p:sp>
          <p:nvSpPr>
            <p:cNvPr id="19" name="Rectangle 18"/>
            <p:cNvSpPr/>
            <p:nvPr>
              <p:custDataLst>
                <p:tags r:id="rId20"/>
              </p:custDataLst>
            </p:nvPr>
          </p:nvSpPr>
          <p:spPr>
            <a:xfrm>
              <a:off x="567226" y="1786257"/>
              <a:ext cx="10920743" cy="435585"/>
            </a:xfrm>
            <a:prstGeom prst="rect">
              <a:avLst/>
            </a:prstGeom>
            <a:grpFill/>
          </p:spPr>
          <p:txBody>
            <a:bodyPr wrap="square" lIns="182880" rIns="91440" anchor="ctr">
              <a:spAutoFit/>
            </a:bodyPr>
            <a:lstStyle/>
            <a:p>
              <a:pPr marL="0" marR="0" lvl="0" indent="0" algn="l" defTabSz="932742" rtl="0" eaLnBrk="1" fontAlgn="auto" latinLnBrk="0" hangingPunct="1">
                <a:lnSpc>
                  <a:spcPct val="100000"/>
                </a:lnSpc>
                <a:spcBef>
                  <a:spcPts val="0"/>
                </a:spcBef>
                <a:spcAft>
                  <a:spcPts val="0"/>
                </a:spcAft>
                <a:buClrTx/>
                <a:buSzPct val="105000"/>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Scalability</a:t>
              </a:r>
              <a:endParaRPr kumimoji="0" lang="en-US" sz="2800" b="0" i="0" u="none" strike="noStrike" kern="1200" cap="none" spc="0" normalizeH="0" baseline="0" noProof="0" dirty="0">
                <a:ln>
                  <a:noFill/>
                </a:ln>
                <a:solidFill>
                  <a:srgbClr val="FFFF00"/>
                </a:solidFill>
                <a:effectLst/>
                <a:uLnTx/>
                <a:uFillTx/>
                <a:latin typeface="Segoe UI"/>
                <a:ea typeface="+mn-ea"/>
                <a:cs typeface="+mn-cs"/>
              </a:endParaRPr>
            </a:p>
          </p:txBody>
        </p:sp>
      </p:grpSp>
      <p:grpSp>
        <p:nvGrpSpPr>
          <p:cNvPr id="20" name="Group 19"/>
          <p:cNvGrpSpPr/>
          <p:nvPr/>
        </p:nvGrpSpPr>
        <p:grpSpPr>
          <a:xfrm>
            <a:off x="604802" y="3403408"/>
            <a:ext cx="4622835" cy="848248"/>
            <a:chOff x="519113" y="2592528"/>
            <a:chExt cx="11161845" cy="693613"/>
          </a:xfrm>
        </p:grpSpPr>
        <p:sp>
          <p:nvSpPr>
            <p:cNvPr id="21" name="Rectangle 20"/>
            <p:cNvSpPr/>
            <p:nvPr>
              <p:custDataLst>
                <p:tags r:id="rId17"/>
              </p:custDataLst>
            </p:nvPr>
          </p:nvSpPr>
          <p:spPr bwMode="auto">
            <a:xfrm>
              <a:off x="519113" y="2592528"/>
              <a:ext cx="11161845" cy="693613"/>
            </a:xfrm>
            <a:prstGeom prst="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endParaRPr>
            </a:p>
          </p:txBody>
        </p:sp>
        <p:sp>
          <p:nvSpPr>
            <p:cNvPr id="22" name="Rectangle 21"/>
            <p:cNvSpPr/>
            <p:nvPr>
              <p:custDataLst>
                <p:tags r:id="rId18"/>
              </p:custDataLst>
            </p:nvPr>
          </p:nvSpPr>
          <p:spPr>
            <a:xfrm>
              <a:off x="519113" y="2766934"/>
              <a:ext cx="11161845" cy="427837"/>
            </a:xfrm>
            <a:prstGeom prst="rect">
              <a:avLst/>
            </a:prstGeom>
          </p:spPr>
          <p:txBody>
            <a:bodyPr wrap="square" lIns="182880" rIns="91440" anchor="ctr">
              <a:spAutoFit/>
            </a:bodyPr>
            <a:lstStyle/>
            <a:p>
              <a:pPr marL="0" marR="0" lvl="0" indent="0" algn="l" defTabSz="932742" rtl="0" eaLnBrk="1" fontAlgn="auto" latinLnBrk="0" hangingPunct="1">
                <a:lnSpc>
                  <a:spcPct val="100000"/>
                </a:lnSpc>
                <a:spcBef>
                  <a:spcPts val="0"/>
                </a:spcBef>
                <a:spcAft>
                  <a:spcPts val="0"/>
                </a:spcAft>
                <a:buClrTx/>
                <a:buSzPct val="105000"/>
                <a:buFontTx/>
                <a:buNone/>
                <a:tabLst/>
                <a:defRPr/>
              </a:pPr>
              <a:r>
                <a:rPr kumimoji="0" lang="en-US" sz="2800" b="0" i="0" u="none" strike="noStrike" kern="1200" cap="none" spc="0" normalizeH="0" baseline="0" noProof="0" dirty="0" err="1">
                  <a:ln>
                    <a:noFill/>
                  </a:ln>
                  <a:solidFill>
                    <a:srgbClr val="FFFFFF">
                      <a:alpha val="99000"/>
                    </a:srgbClr>
                  </a:solidFill>
                  <a:effectLst/>
                  <a:uLnTx/>
                  <a:uFillTx/>
                  <a:latin typeface="Segoe UI"/>
                  <a:ea typeface="+mn-ea"/>
                  <a:cs typeface="+mn-cs"/>
                </a:rPr>
                <a:t>Evolvability</a:t>
              </a:r>
              <a:endParaRPr kumimoji="0" lang="en-US" sz="2800"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grpSp>
      <p:grpSp>
        <p:nvGrpSpPr>
          <p:cNvPr id="23" name="Group 22"/>
          <p:cNvGrpSpPr/>
          <p:nvPr/>
        </p:nvGrpSpPr>
        <p:grpSpPr>
          <a:xfrm>
            <a:off x="5761037" y="3403408"/>
            <a:ext cx="4622835" cy="918852"/>
            <a:chOff x="519113" y="3575833"/>
            <a:chExt cx="11161845" cy="914400"/>
          </a:xfrm>
          <a:solidFill>
            <a:srgbClr val="C00000"/>
          </a:solidFill>
        </p:grpSpPr>
        <p:sp>
          <p:nvSpPr>
            <p:cNvPr id="24" name="Rectangle 23"/>
            <p:cNvSpPr/>
            <p:nvPr>
              <p:custDataLst>
                <p:tags r:id="rId15"/>
              </p:custDataLst>
            </p:nvPr>
          </p:nvSpPr>
          <p:spPr bwMode="auto">
            <a:xfrm>
              <a:off x="519113" y="3575833"/>
              <a:ext cx="11161845" cy="914400"/>
            </a:xfrm>
            <a:prstGeom prst="rect">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endParaRPr>
            </a:p>
          </p:txBody>
        </p:sp>
        <p:sp>
          <p:nvSpPr>
            <p:cNvPr id="25" name="Rectangle 24"/>
            <p:cNvSpPr/>
            <p:nvPr>
              <p:custDataLst>
                <p:tags r:id="rId16"/>
              </p:custDataLst>
            </p:nvPr>
          </p:nvSpPr>
          <p:spPr>
            <a:xfrm>
              <a:off x="519113" y="3771423"/>
              <a:ext cx="11161845" cy="523220"/>
            </a:xfrm>
            <a:prstGeom prst="rect">
              <a:avLst/>
            </a:prstGeom>
            <a:grpFill/>
          </p:spPr>
          <p:txBody>
            <a:bodyPr wrap="square" lIns="182880" rIns="91440" anchor="ctr">
              <a:spAutoFit/>
            </a:bodyPr>
            <a:lstStyle/>
            <a:p>
              <a:pPr marL="0" marR="0" lvl="0" indent="0" algn="l" defTabSz="932742" rtl="0" eaLnBrk="1" fontAlgn="auto" latinLnBrk="0" hangingPunct="1">
                <a:lnSpc>
                  <a:spcPct val="100000"/>
                </a:lnSpc>
                <a:spcBef>
                  <a:spcPts val="0"/>
                </a:spcBef>
                <a:spcAft>
                  <a:spcPts val="0"/>
                </a:spcAft>
                <a:buClrTx/>
                <a:buSzPct val="105000"/>
                <a:buFontTx/>
                <a:buNone/>
                <a:tabLst/>
                <a:defRPr/>
              </a:pPr>
              <a:r>
                <a:rPr kumimoji="0" lang="en-US" sz="2800" b="0" i="0" u="none" strike="noStrike" kern="1200" cap="none" spc="0" normalizeH="0" baseline="0" noProof="0" dirty="0">
                  <a:ln>
                    <a:noFill/>
                  </a:ln>
                  <a:solidFill>
                    <a:srgbClr val="FFFFFF">
                      <a:alpha val="99000"/>
                    </a:srgbClr>
                  </a:solidFill>
                  <a:effectLst/>
                  <a:uLnTx/>
                  <a:uFillTx/>
                  <a:latin typeface="Segoe UI"/>
                  <a:ea typeface="+mn-ea"/>
                  <a:cs typeface="+mn-cs"/>
                </a:rPr>
                <a:t>Visibility</a:t>
              </a:r>
            </a:p>
          </p:txBody>
        </p:sp>
      </p:grpSp>
      <p:grpSp>
        <p:nvGrpSpPr>
          <p:cNvPr id="26" name="Group 25"/>
          <p:cNvGrpSpPr/>
          <p:nvPr/>
        </p:nvGrpSpPr>
        <p:grpSpPr>
          <a:xfrm>
            <a:off x="5725462" y="2358946"/>
            <a:ext cx="4639398" cy="893582"/>
            <a:chOff x="519113" y="2523653"/>
            <a:chExt cx="11161845" cy="914400"/>
          </a:xfrm>
          <a:solidFill>
            <a:srgbClr val="FFFF00"/>
          </a:solidFill>
        </p:grpSpPr>
        <p:sp>
          <p:nvSpPr>
            <p:cNvPr id="27" name="Rectangle 26"/>
            <p:cNvSpPr/>
            <p:nvPr>
              <p:custDataLst>
                <p:tags r:id="rId13"/>
              </p:custDataLst>
            </p:nvPr>
          </p:nvSpPr>
          <p:spPr bwMode="auto">
            <a:xfrm>
              <a:off x="519113" y="2523653"/>
              <a:ext cx="11161845" cy="914400"/>
            </a:xfrm>
            <a:prstGeom prst="rect">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endParaRPr>
            </a:p>
          </p:txBody>
        </p:sp>
        <p:sp>
          <p:nvSpPr>
            <p:cNvPr id="28" name="Rectangle 27"/>
            <p:cNvSpPr/>
            <p:nvPr>
              <p:custDataLst>
                <p:tags r:id="rId14"/>
              </p:custDataLst>
            </p:nvPr>
          </p:nvSpPr>
          <p:spPr>
            <a:xfrm>
              <a:off x="519113" y="2713148"/>
              <a:ext cx="11161845" cy="535410"/>
            </a:xfrm>
            <a:prstGeom prst="rect">
              <a:avLst/>
            </a:prstGeom>
            <a:grpFill/>
          </p:spPr>
          <p:txBody>
            <a:bodyPr wrap="square" lIns="182880" rIns="91440" anchor="ctr">
              <a:spAutoFit/>
            </a:bodyPr>
            <a:lstStyle/>
            <a:p>
              <a:pPr marL="0" marR="0" lvl="0" indent="0" algn="l" defTabSz="932742" rtl="0" eaLnBrk="1" fontAlgn="auto" latinLnBrk="0" hangingPunct="1">
                <a:lnSpc>
                  <a:spcPct val="100000"/>
                </a:lnSpc>
                <a:spcBef>
                  <a:spcPts val="0"/>
                </a:spcBef>
                <a:spcAft>
                  <a:spcPts val="0"/>
                </a:spcAft>
                <a:buClrTx/>
                <a:buSzPct val="105000"/>
                <a:buFontTx/>
                <a:buNone/>
                <a:tabLst/>
                <a:defRPr/>
              </a:pPr>
              <a:r>
                <a:rPr kumimoji="0" lang="en-US" sz="2800" b="0" i="0" u="none" strike="noStrike" kern="1200" cap="none" spc="0" normalizeH="0" baseline="0" noProof="0" dirty="0">
                  <a:ln>
                    <a:noFill/>
                  </a:ln>
                  <a:solidFill>
                    <a:srgbClr val="000000">
                      <a:alpha val="99000"/>
                    </a:srgbClr>
                  </a:solidFill>
                  <a:effectLst/>
                  <a:uLnTx/>
                  <a:uFillTx/>
                  <a:latin typeface="Segoe UI"/>
                  <a:ea typeface="+mn-ea"/>
                  <a:cs typeface="+mn-cs"/>
                </a:rPr>
                <a:t>Portability</a:t>
              </a:r>
              <a:endParaRPr kumimoji="0" lang="en-US" sz="2800" b="1" i="0" u="none" strike="noStrike" kern="1200" cap="none" spc="0" normalizeH="0" baseline="0" noProof="0" dirty="0">
                <a:ln>
                  <a:noFill/>
                </a:ln>
                <a:solidFill>
                  <a:srgbClr val="000000">
                    <a:alpha val="99000"/>
                  </a:srgbClr>
                </a:solidFill>
                <a:effectLst/>
                <a:uLnTx/>
                <a:uFillTx/>
                <a:latin typeface="Segoe UI"/>
                <a:ea typeface="+mn-ea"/>
                <a:cs typeface="+mn-cs"/>
              </a:endParaRPr>
            </a:p>
          </p:txBody>
        </p:sp>
      </p:grpSp>
      <p:grpSp>
        <p:nvGrpSpPr>
          <p:cNvPr id="29" name="Group 28"/>
          <p:cNvGrpSpPr/>
          <p:nvPr/>
        </p:nvGrpSpPr>
        <p:grpSpPr>
          <a:xfrm>
            <a:off x="609401" y="2371607"/>
            <a:ext cx="4598171" cy="883837"/>
            <a:chOff x="546911" y="1467907"/>
            <a:chExt cx="11161845" cy="824040"/>
          </a:xfrm>
          <a:solidFill>
            <a:srgbClr val="009A46"/>
          </a:solidFill>
        </p:grpSpPr>
        <p:sp>
          <p:nvSpPr>
            <p:cNvPr id="30" name="Rectangle 29"/>
            <p:cNvSpPr/>
            <p:nvPr>
              <p:custDataLst>
                <p:tags r:id="rId11"/>
              </p:custDataLst>
            </p:nvPr>
          </p:nvSpPr>
          <p:spPr bwMode="auto">
            <a:xfrm>
              <a:off x="546911" y="1467907"/>
              <a:ext cx="11161845" cy="824040"/>
            </a:xfrm>
            <a:prstGeom prst="rect">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endParaRPr>
            </a:p>
          </p:txBody>
        </p:sp>
        <p:sp>
          <p:nvSpPr>
            <p:cNvPr id="31" name="Rectangle 30"/>
            <p:cNvSpPr/>
            <p:nvPr>
              <p:custDataLst>
                <p:tags r:id="rId12"/>
              </p:custDataLst>
            </p:nvPr>
          </p:nvSpPr>
          <p:spPr>
            <a:xfrm>
              <a:off x="549585" y="1628755"/>
              <a:ext cx="10887595" cy="487821"/>
            </a:xfrm>
            <a:prstGeom prst="rect">
              <a:avLst/>
            </a:prstGeom>
            <a:grpFill/>
          </p:spPr>
          <p:txBody>
            <a:bodyPr wrap="square" lIns="182880" rIns="91440" anchor="ctr">
              <a:spAutoFit/>
            </a:bodyPr>
            <a:lstStyle/>
            <a:p>
              <a:pPr marL="0" marR="0" lvl="0" indent="0" algn="l" defTabSz="932742" rtl="0" eaLnBrk="1" fontAlgn="auto" latinLnBrk="0" hangingPunct="1">
                <a:lnSpc>
                  <a:spcPct val="100000"/>
                </a:lnSpc>
                <a:spcBef>
                  <a:spcPts val="0"/>
                </a:spcBef>
                <a:spcAft>
                  <a:spcPts val="0"/>
                </a:spcAft>
                <a:buClrTx/>
                <a:buSzPct val="105000"/>
                <a:buFontTx/>
                <a:buNone/>
                <a:tabLst/>
                <a:defRPr/>
              </a:pPr>
              <a:r>
                <a:rPr kumimoji="0" lang="en-US" sz="2800" b="0" i="0" u="none" strike="noStrike" kern="1200" cap="none" spc="0" normalizeH="0" baseline="0" noProof="0" dirty="0">
                  <a:ln>
                    <a:noFill/>
                  </a:ln>
                  <a:solidFill>
                    <a:srgbClr val="FFFFFF">
                      <a:alpha val="99000"/>
                    </a:srgbClr>
                  </a:solidFill>
                  <a:effectLst/>
                  <a:uLnTx/>
                  <a:uFillTx/>
                  <a:latin typeface="Segoe UI"/>
                  <a:ea typeface="+mn-ea"/>
                  <a:cs typeface="+mn-cs"/>
                </a:rPr>
                <a:t>Simplicity</a:t>
              </a:r>
              <a:endParaRPr kumimoji="0" lang="en-US" sz="2800" b="1"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grpSp>
      <p:grpSp>
        <p:nvGrpSpPr>
          <p:cNvPr id="32" name="Group 31"/>
          <p:cNvGrpSpPr/>
          <p:nvPr/>
        </p:nvGrpSpPr>
        <p:grpSpPr>
          <a:xfrm>
            <a:off x="5742025" y="1287462"/>
            <a:ext cx="4622835" cy="848248"/>
            <a:chOff x="519113" y="2592528"/>
            <a:chExt cx="11161845" cy="693613"/>
          </a:xfrm>
        </p:grpSpPr>
        <p:sp>
          <p:nvSpPr>
            <p:cNvPr id="33" name="Rectangle 32"/>
            <p:cNvSpPr/>
            <p:nvPr>
              <p:custDataLst>
                <p:tags r:id="rId9"/>
              </p:custDataLst>
            </p:nvPr>
          </p:nvSpPr>
          <p:spPr bwMode="auto">
            <a:xfrm>
              <a:off x="519113" y="2592528"/>
              <a:ext cx="11161845" cy="693613"/>
            </a:xfrm>
            <a:prstGeom prst="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endParaRPr>
            </a:p>
          </p:txBody>
        </p:sp>
        <p:sp>
          <p:nvSpPr>
            <p:cNvPr id="34" name="Rectangle 33"/>
            <p:cNvSpPr/>
            <p:nvPr>
              <p:custDataLst>
                <p:tags r:id="rId10"/>
              </p:custDataLst>
            </p:nvPr>
          </p:nvSpPr>
          <p:spPr>
            <a:xfrm>
              <a:off x="519113" y="2766934"/>
              <a:ext cx="11161845" cy="427837"/>
            </a:xfrm>
            <a:prstGeom prst="rect">
              <a:avLst/>
            </a:prstGeom>
          </p:spPr>
          <p:txBody>
            <a:bodyPr wrap="square" lIns="182880" rIns="91440" anchor="ctr">
              <a:spAutoFit/>
            </a:bodyPr>
            <a:lstStyle/>
            <a:p>
              <a:pPr marL="0" marR="0" lvl="0" indent="0" algn="l" defTabSz="932742" rtl="0" eaLnBrk="1" fontAlgn="auto" latinLnBrk="0" hangingPunct="1">
                <a:lnSpc>
                  <a:spcPct val="100000"/>
                </a:lnSpc>
                <a:spcBef>
                  <a:spcPts val="0"/>
                </a:spcBef>
                <a:spcAft>
                  <a:spcPts val="0"/>
                </a:spcAft>
                <a:buClrTx/>
                <a:buSzPct val="105000"/>
                <a:buFontTx/>
                <a:buNone/>
                <a:tabLst/>
                <a:defRPr/>
              </a:pPr>
              <a:r>
                <a:rPr kumimoji="0" lang="en-US" sz="2800" b="0" i="0" u="none" strike="noStrike" kern="1200" cap="none" spc="0" normalizeH="0" baseline="0" noProof="0" dirty="0">
                  <a:ln>
                    <a:noFill/>
                  </a:ln>
                  <a:solidFill>
                    <a:srgbClr val="FFFFFF">
                      <a:alpha val="99000"/>
                    </a:srgbClr>
                  </a:solidFill>
                  <a:effectLst/>
                  <a:uLnTx/>
                  <a:uFillTx/>
                  <a:latin typeface="Segoe UI"/>
                  <a:ea typeface="+mn-ea"/>
                  <a:cs typeface="+mn-cs"/>
                </a:rPr>
                <a:t>Reliability</a:t>
              </a:r>
            </a:p>
          </p:txBody>
        </p:sp>
      </p:grpSp>
      <p:grpSp>
        <p:nvGrpSpPr>
          <p:cNvPr id="35" name="Group 34"/>
          <p:cNvGrpSpPr/>
          <p:nvPr/>
        </p:nvGrpSpPr>
        <p:grpSpPr>
          <a:xfrm>
            <a:off x="5725462" y="4473140"/>
            <a:ext cx="4598171" cy="883837"/>
            <a:chOff x="546911" y="1467907"/>
            <a:chExt cx="11161845" cy="824040"/>
          </a:xfrm>
          <a:solidFill>
            <a:srgbClr val="009A46"/>
          </a:solidFill>
        </p:grpSpPr>
        <p:sp>
          <p:nvSpPr>
            <p:cNvPr id="36" name="Rectangle 35"/>
            <p:cNvSpPr/>
            <p:nvPr>
              <p:custDataLst>
                <p:tags r:id="rId7"/>
              </p:custDataLst>
            </p:nvPr>
          </p:nvSpPr>
          <p:spPr bwMode="auto">
            <a:xfrm>
              <a:off x="546911" y="1467907"/>
              <a:ext cx="11161845" cy="824040"/>
            </a:xfrm>
            <a:prstGeom prst="rect">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endParaRPr>
            </a:p>
          </p:txBody>
        </p:sp>
        <p:sp>
          <p:nvSpPr>
            <p:cNvPr id="37" name="Rectangle 36"/>
            <p:cNvSpPr/>
            <p:nvPr>
              <p:custDataLst>
                <p:tags r:id="rId8"/>
              </p:custDataLst>
            </p:nvPr>
          </p:nvSpPr>
          <p:spPr>
            <a:xfrm>
              <a:off x="549586" y="1628755"/>
              <a:ext cx="10887596" cy="487821"/>
            </a:xfrm>
            <a:prstGeom prst="rect">
              <a:avLst/>
            </a:prstGeom>
            <a:grpFill/>
          </p:spPr>
          <p:txBody>
            <a:bodyPr wrap="square" lIns="182880" rIns="91440" anchor="ctr">
              <a:spAutoFit/>
            </a:bodyPr>
            <a:lstStyle/>
            <a:p>
              <a:pPr marL="0" marR="0" lvl="0" indent="0" algn="l" defTabSz="932742" rtl="0" eaLnBrk="1" fontAlgn="auto" latinLnBrk="0" hangingPunct="1">
                <a:lnSpc>
                  <a:spcPct val="100000"/>
                </a:lnSpc>
                <a:spcBef>
                  <a:spcPts val="0"/>
                </a:spcBef>
                <a:spcAft>
                  <a:spcPts val="0"/>
                </a:spcAft>
                <a:buClrTx/>
                <a:buSzPct val="105000"/>
                <a:buFontTx/>
                <a:buNone/>
                <a:tabLst/>
                <a:defRPr/>
              </a:pPr>
              <a:r>
                <a:rPr kumimoji="0" lang="en-US" sz="2800" b="0" i="0" u="none" strike="noStrike" kern="1200" cap="none" spc="0" normalizeH="0" baseline="0" noProof="0" dirty="0">
                  <a:ln>
                    <a:noFill/>
                  </a:ln>
                  <a:solidFill>
                    <a:srgbClr val="FFFFFF">
                      <a:alpha val="99000"/>
                    </a:srgbClr>
                  </a:solidFill>
                  <a:effectLst/>
                  <a:uLnTx/>
                  <a:uFillTx/>
                  <a:latin typeface="Segoe UI"/>
                  <a:ea typeface="+mn-ea"/>
                  <a:cs typeface="+mn-cs"/>
                </a:rPr>
                <a:t>Manageability</a:t>
              </a:r>
              <a:endParaRPr kumimoji="0" lang="en-US" sz="2800" b="1"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grpSp>
      <p:grpSp>
        <p:nvGrpSpPr>
          <p:cNvPr id="41" name="Group 40"/>
          <p:cNvGrpSpPr/>
          <p:nvPr/>
        </p:nvGrpSpPr>
        <p:grpSpPr>
          <a:xfrm>
            <a:off x="618603" y="4477318"/>
            <a:ext cx="4639398" cy="893582"/>
            <a:chOff x="519113" y="2523653"/>
            <a:chExt cx="11161845" cy="914400"/>
          </a:xfrm>
          <a:solidFill>
            <a:srgbClr val="FFFF00"/>
          </a:solidFill>
        </p:grpSpPr>
        <p:sp>
          <p:nvSpPr>
            <p:cNvPr id="42" name="Rectangle 41"/>
            <p:cNvSpPr/>
            <p:nvPr>
              <p:custDataLst>
                <p:tags r:id="rId5"/>
              </p:custDataLst>
            </p:nvPr>
          </p:nvSpPr>
          <p:spPr bwMode="auto">
            <a:xfrm>
              <a:off x="519113" y="2523653"/>
              <a:ext cx="11161845" cy="914400"/>
            </a:xfrm>
            <a:prstGeom prst="rect">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endParaRPr>
            </a:p>
          </p:txBody>
        </p:sp>
        <p:sp>
          <p:nvSpPr>
            <p:cNvPr id="43" name="Rectangle 42"/>
            <p:cNvSpPr/>
            <p:nvPr>
              <p:custDataLst>
                <p:tags r:id="rId6"/>
              </p:custDataLst>
            </p:nvPr>
          </p:nvSpPr>
          <p:spPr>
            <a:xfrm>
              <a:off x="519113" y="2713148"/>
              <a:ext cx="11161845" cy="535410"/>
            </a:xfrm>
            <a:prstGeom prst="rect">
              <a:avLst/>
            </a:prstGeom>
            <a:grpFill/>
          </p:spPr>
          <p:txBody>
            <a:bodyPr wrap="square" lIns="182880" rIns="91440" anchor="ctr">
              <a:spAutoFit/>
            </a:bodyPr>
            <a:lstStyle/>
            <a:p>
              <a:pPr marL="0" marR="0" lvl="0" indent="0" algn="l" defTabSz="932742" rtl="0" eaLnBrk="1" fontAlgn="auto" latinLnBrk="0" hangingPunct="1">
                <a:lnSpc>
                  <a:spcPct val="100000"/>
                </a:lnSpc>
                <a:spcBef>
                  <a:spcPts val="0"/>
                </a:spcBef>
                <a:spcAft>
                  <a:spcPts val="0"/>
                </a:spcAft>
                <a:buClrTx/>
                <a:buSzPct val="105000"/>
                <a:buFontTx/>
                <a:buNone/>
                <a:tabLst/>
                <a:defRPr/>
              </a:pPr>
              <a:r>
                <a:rPr kumimoji="0" lang="en-US" sz="2800" b="0" i="0" u="none" strike="noStrike" kern="1200" cap="none" spc="0" normalizeH="0" baseline="0" noProof="0" dirty="0" err="1">
                  <a:ln>
                    <a:noFill/>
                  </a:ln>
                  <a:solidFill>
                    <a:srgbClr val="000000">
                      <a:alpha val="99000"/>
                    </a:srgbClr>
                  </a:solidFill>
                  <a:effectLst/>
                  <a:uLnTx/>
                  <a:uFillTx/>
                  <a:latin typeface="Segoe UI"/>
                  <a:ea typeface="+mn-ea"/>
                  <a:cs typeface="+mn-cs"/>
                </a:rPr>
                <a:t>Heterogeny</a:t>
              </a:r>
              <a:endParaRPr kumimoji="0" lang="en-US" sz="2800" b="1" i="0" u="none" strike="noStrike" kern="1200" cap="none" spc="0" normalizeH="0" baseline="0" noProof="0" dirty="0">
                <a:ln>
                  <a:noFill/>
                </a:ln>
                <a:solidFill>
                  <a:srgbClr val="000000">
                    <a:alpha val="99000"/>
                  </a:srgbClr>
                </a:solidFill>
                <a:effectLst/>
                <a:uLnTx/>
                <a:uFillTx/>
                <a:latin typeface="Segoe UI"/>
                <a:ea typeface="+mn-ea"/>
                <a:cs typeface="+mn-cs"/>
              </a:endParaRPr>
            </a:p>
          </p:txBody>
        </p:sp>
      </p:grpSp>
      <p:grpSp>
        <p:nvGrpSpPr>
          <p:cNvPr id="38" name="Group 37"/>
          <p:cNvGrpSpPr/>
          <p:nvPr/>
        </p:nvGrpSpPr>
        <p:grpSpPr>
          <a:xfrm>
            <a:off x="618603" y="5526557"/>
            <a:ext cx="4622835" cy="918852"/>
            <a:chOff x="519113" y="3575832"/>
            <a:chExt cx="11161845" cy="914400"/>
          </a:xfrm>
          <a:solidFill>
            <a:srgbClr val="C00000"/>
          </a:solidFill>
        </p:grpSpPr>
        <p:sp>
          <p:nvSpPr>
            <p:cNvPr id="39" name="Rectangle 38"/>
            <p:cNvSpPr/>
            <p:nvPr>
              <p:custDataLst>
                <p:tags r:id="rId3"/>
              </p:custDataLst>
            </p:nvPr>
          </p:nvSpPr>
          <p:spPr bwMode="auto">
            <a:xfrm>
              <a:off x="519113" y="3575832"/>
              <a:ext cx="11161845" cy="914400"/>
            </a:xfrm>
            <a:prstGeom prst="rect">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endParaRPr>
            </a:p>
          </p:txBody>
        </p:sp>
        <p:sp>
          <p:nvSpPr>
            <p:cNvPr id="40" name="Rectangle 39"/>
            <p:cNvSpPr/>
            <p:nvPr>
              <p:custDataLst>
                <p:tags r:id="rId4"/>
              </p:custDataLst>
            </p:nvPr>
          </p:nvSpPr>
          <p:spPr>
            <a:xfrm>
              <a:off x="519113" y="3771422"/>
              <a:ext cx="11161845" cy="523219"/>
            </a:xfrm>
            <a:prstGeom prst="rect">
              <a:avLst/>
            </a:prstGeom>
            <a:grpFill/>
          </p:spPr>
          <p:txBody>
            <a:bodyPr wrap="square" lIns="182880" rIns="91440" anchor="ctr">
              <a:spAutoFit/>
            </a:bodyPr>
            <a:lstStyle/>
            <a:p>
              <a:pPr marL="0" marR="0" lvl="0" indent="0" algn="l" defTabSz="932742" rtl="0" eaLnBrk="1" fontAlgn="auto" latinLnBrk="0" hangingPunct="1">
                <a:lnSpc>
                  <a:spcPct val="100000"/>
                </a:lnSpc>
                <a:spcBef>
                  <a:spcPts val="0"/>
                </a:spcBef>
                <a:spcAft>
                  <a:spcPts val="0"/>
                </a:spcAft>
                <a:buClrTx/>
                <a:buSzPct val="105000"/>
                <a:buFontTx/>
                <a:buNone/>
                <a:tabLst/>
                <a:defRPr/>
              </a:pPr>
              <a:r>
                <a:rPr kumimoji="0" lang="en-US" sz="2800" b="0" i="0" u="none" strike="noStrike" kern="1200" cap="none" spc="0" normalizeH="0" baseline="0" noProof="0" dirty="0">
                  <a:ln>
                    <a:noFill/>
                  </a:ln>
                  <a:solidFill>
                    <a:srgbClr val="FFFFFF">
                      <a:alpha val="99000"/>
                    </a:srgbClr>
                  </a:solidFill>
                  <a:effectLst/>
                  <a:uLnTx/>
                  <a:uFillTx/>
                  <a:latin typeface="Segoe UI"/>
                  <a:ea typeface="+mn-ea"/>
                  <a:cs typeface="+mn-cs"/>
                </a:rPr>
                <a:t>Efficiency</a:t>
              </a:r>
            </a:p>
          </p:txBody>
        </p:sp>
      </p:grpSp>
      <p:grpSp>
        <p:nvGrpSpPr>
          <p:cNvPr id="44" name="Group 43"/>
          <p:cNvGrpSpPr/>
          <p:nvPr/>
        </p:nvGrpSpPr>
        <p:grpSpPr>
          <a:xfrm>
            <a:off x="5712229" y="5554269"/>
            <a:ext cx="4611404" cy="863425"/>
            <a:chOff x="519113" y="1649486"/>
            <a:chExt cx="11161845" cy="718809"/>
          </a:xfrm>
          <a:solidFill>
            <a:srgbClr val="1008AA"/>
          </a:solidFill>
        </p:grpSpPr>
        <p:sp>
          <p:nvSpPr>
            <p:cNvPr id="45" name="Rectangle 44"/>
            <p:cNvSpPr/>
            <p:nvPr>
              <p:custDataLst>
                <p:tags r:id="rId1"/>
              </p:custDataLst>
            </p:nvPr>
          </p:nvSpPr>
          <p:spPr bwMode="auto">
            <a:xfrm>
              <a:off x="519113" y="1649486"/>
              <a:ext cx="11161845" cy="718809"/>
            </a:xfrm>
            <a:prstGeom prst="rect">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endParaRPr>
            </a:p>
          </p:txBody>
        </p:sp>
        <p:sp>
          <p:nvSpPr>
            <p:cNvPr id="46" name="Rectangle 45"/>
            <p:cNvSpPr/>
            <p:nvPr>
              <p:custDataLst>
                <p:tags r:id="rId2"/>
              </p:custDataLst>
            </p:nvPr>
          </p:nvSpPr>
          <p:spPr>
            <a:xfrm>
              <a:off x="567226" y="1786257"/>
              <a:ext cx="10920743" cy="435585"/>
            </a:xfrm>
            <a:prstGeom prst="rect">
              <a:avLst/>
            </a:prstGeom>
            <a:grpFill/>
          </p:spPr>
          <p:txBody>
            <a:bodyPr wrap="square" lIns="182880" rIns="91440" anchor="ctr">
              <a:spAutoFit/>
            </a:bodyPr>
            <a:lstStyle/>
            <a:p>
              <a:pPr marL="0" marR="0" lvl="0" indent="0" algn="l" defTabSz="932742" rtl="0" eaLnBrk="1" fontAlgn="auto" latinLnBrk="0" hangingPunct="1">
                <a:lnSpc>
                  <a:spcPct val="100000"/>
                </a:lnSpc>
                <a:spcBef>
                  <a:spcPts val="0"/>
                </a:spcBef>
                <a:spcAft>
                  <a:spcPts val="0"/>
                </a:spcAft>
                <a:buClrTx/>
                <a:buSzPct val="105000"/>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Performance</a:t>
              </a:r>
              <a:endParaRPr kumimoji="0" lang="en-US" sz="2800" b="0" i="0" u="none" strike="noStrike" kern="1200" cap="none" spc="0" normalizeH="0" baseline="0" noProof="0" dirty="0">
                <a:ln>
                  <a:noFill/>
                </a:ln>
                <a:solidFill>
                  <a:srgbClr val="FFFF00"/>
                </a:solidFill>
                <a:effectLst/>
                <a:uLnTx/>
                <a:uFillTx/>
                <a:latin typeface="Segoe UI"/>
                <a:ea typeface="+mn-ea"/>
                <a:cs typeface="+mn-cs"/>
              </a:endParaRPr>
            </a:p>
          </p:txBody>
        </p:sp>
      </p:grpSp>
    </p:spTree>
    <p:extLst>
      <p:ext uri="{BB962C8B-B14F-4D97-AF65-F5344CB8AC3E}">
        <p14:creationId xmlns:p14="http://schemas.microsoft.com/office/powerpoint/2010/main" val="332476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98264" y="2201862"/>
            <a:ext cx="11889564" cy="917575"/>
          </a:xfrm>
        </p:spPr>
        <p:txBody>
          <a:bodyPr/>
          <a:lstStyle/>
          <a:p>
            <a:r>
              <a:rPr lang="en-US" sz="9600" dirty="0"/>
              <a:t>How do you define it?</a:t>
            </a:r>
          </a:p>
        </p:txBody>
      </p:sp>
    </p:spTree>
    <p:extLst>
      <p:ext uri="{BB962C8B-B14F-4D97-AF65-F5344CB8AC3E}">
        <p14:creationId xmlns:p14="http://schemas.microsoft.com/office/powerpoint/2010/main" val="133986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9753599" cy="3921073"/>
          </a:xfrm>
        </p:spPr>
        <p:txBody>
          <a:bodyPr/>
          <a:lstStyle/>
          <a:p>
            <a:r>
              <a:rPr lang="en-US" dirty="0"/>
              <a:t>An architecture that is not SOAP</a:t>
            </a:r>
            <a:endParaRPr lang="en-US" sz="3600" dirty="0">
              <a:gradFill>
                <a:gsLst>
                  <a:gs pos="13869">
                    <a:schemeClr val="tx2"/>
                  </a:gs>
                  <a:gs pos="42000">
                    <a:schemeClr val="tx2"/>
                  </a:gs>
                </a:gsLst>
                <a:lin ang="5400000" scaled="0"/>
              </a:gradFill>
              <a:latin typeface="+mj-lt"/>
            </a:endParaRPr>
          </a:p>
          <a:p>
            <a:r>
              <a:rPr lang="en-US" sz="3600" dirty="0"/>
              <a:t>Not a URI style</a:t>
            </a:r>
          </a:p>
          <a:p>
            <a:r>
              <a:rPr lang="en-US" sz="3600" dirty="0"/>
              <a:t>Not a standard</a:t>
            </a:r>
          </a:p>
          <a:p>
            <a:r>
              <a:rPr lang="en-US" sz="3600" dirty="0">
                <a:gradFill>
                  <a:gsLst>
                    <a:gs pos="13869">
                      <a:schemeClr val="tx2"/>
                    </a:gs>
                    <a:gs pos="42000">
                      <a:schemeClr val="tx2"/>
                    </a:gs>
                  </a:gsLst>
                  <a:lin ang="5400000" scaled="0"/>
                </a:gradFill>
                <a:latin typeface="+mj-lt"/>
              </a:rPr>
              <a:t>In theory - </a:t>
            </a:r>
            <a:r>
              <a:rPr lang="en-US" sz="3600" dirty="0"/>
              <a:t>Not HTTP</a:t>
            </a:r>
            <a:endParaRPr lang="en-US" sz="3600" dirty="0">
              <a:gradFill>
                <a:gsLst>
                  <a:gs pos="13869">
                    <a:schemeClr val="tx2"/>
                  </a:gs>
                  <a:gs pos="42000">
                    <a:schemeClr val="tx2"/>
                  </a:gs>
                </a:gsLst>
                <a:lin ang="5400000" scaled="0"/>
              </a:gradFill>
              <a:latin typeface="+mj-lt"/>
            </a:endParaRPr>
          </a:p>
          <a:p>
            <a:pPr marL="558800" lvl="2" indent="-342900">
              <a:buClr>
                <a:schemeClr val="tx2"/>
              </a:buClr>
            </a:pPr>
            <a:endParaRPr lang="en-US" sz="3600" dirty="0">
              <a:gradFill>
                <a:gsLst>
                  <a:gs pos="13869">
                    <a:schemeClr val="tx2"/>
                  </a:gs>
                  <a:gs pos="42000">
                    <a:schemeClr val="tx2"/>
                  </a:gs>
                </a:gsLst>
                <a:lin ang="5400000" scaled="0"/>
              </a:gradFill>
              <a:latin typeface="+mj-lt"/>
            </a:endParaRPr>
          </a:p>
          <a:p>
            <a:pPr marL="0" indent="0">
              <a:buNone/>
            </a:pPr>
            <a:endParaRPr lang="en-US" sz="4400" dirty="0"/>
          </a:p>
        </p:txBody>
      </p:sp>
      <p:sp>
        <p:nvSpPr>
          <p:cNvPr id="17" name="Title 16"/>
          <p:cNvSpPr>
            <a:spLocks noGrp="1"/>
          </p:cNvSpPr>
          <p:nvPr>
            <p:ph type="title"/>
          </p:nvPr>
        </p:nvSpPr>
        <p:spPr/>
        <p:txBody>
          <a:bodyPr/>
          <a:lstStyle/>
          <a:p>
            <a:r>
              <a:rPr lang="en-US" dirty="0"/>
              <a:t>What is !REST?</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8524" t="4585" r="17213" b="6331"/>
          <a:stretch/>
        </p:blipFill>
        <p:spPr>
          <a:xfrm>
            <a:off x="10405595" y="295273"/>
            <a:ext cx="1758608" cy="1830388"/>
          </a:xfrm>
          <a:prstGeom prst="rect">
            <a:avLst/>
          </a:prstGeom>
        </p:spPr>
      </p:pic>
    </p:spTree>
    <p:extLst>
      <p:ext uri="{BB962C8B-B14F-4D97-AF65-F5344CB8AC3E}">
        <p14:creationId xmlns:p14="http://schemas.microsoft.com/office/powerpoint/2010/main" val="94526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Compare REST and RPC</a:t>
            </a:r>
          </a:p>
        </p:txBody>
      </p:sp>
      <p:graphicFrame>
        <p:nvGraphicFramePr>
          <p:cNvPr id="3" name="Table 2"/>
          <p:cNvGraphicFramePr>
            <a:graphicFrameLocks noGrp="1"/>
          </p:cNvGraphicFramePr>
          <p:nvPr>
            <p:extLst/>
          </p:nvPr>
        </p:nvGraphicFramePr>
        <p:xfrm>
          <a:off x="427037" y="1248454"/>
          <a:ext cx="11430000" cy="5486400"/>
        </p:xfrm>
        <a:graphic>
          <a:graphicData uri="http://schemas.openxmlformats.org/drawingml/2006/table">
            <a:tbl>
              <a:tblPr firstRow="1" bandRow="1">
                <a:tableStyleId>{7DF18680-E054-41AD-8BC1-D1AEF772440D}</a:tableStyleId>
              </a:tblPr>
              <a:tblGrid>
                <a:gridCol w="2209800">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370840">
                <a:tc>
                  <a:txBody>
                    <a:bodyPr/>
                    <a:lstStyle/>
                    <a:p>
                      <a:r>
                        <a:rPr lang="en-US" sz="2400" dirty="0"/>
                        <a:t>Feature</a:t>
                      </a:r>
                    </a:p>
                  </a:txBody>
                  <a:tcPr/>
                </a:tc>
                <a:tc>
                  <a:txBody>
                    <a:bodyPr/>
                    <a:lstStyle/>
                    <a:p>
                      <a:r>
                        <a:rPr lang="en-US" sz="2400" dirty="0"/>
                        <a:t>RPC</a:t>
                      </a:r>
                    </a:p>
                  </a:txBody>
                  <a:tcPr/>
                </a:tc>
                <a:tc>
                  <a:txBody>
                    <a:bodyPr/>
                    <a:lstStyle/>
                    <a:p>
                      <a:r>
                        <a:rPr lang="en-US" sz="2400" dirty="0"/>
                        <a:t>REST</a:t>
                      </a:r>
                    </a:p>
                  </a:txBody>
                  <a:tcPr/>
                </a:tc>
                <a:extLst>
                  <a:ext uri="{0D108BD9-81ED-4DB2-BD59-A6C34878D82A}">
                    <a16:rowId xmlns:a16="http://schemas.microsoft.com/office/drawing/2014/main" val="10000"/>
                  </a:ext>
                </a:extLst>
              </a:tr>
              <a:tr h="370840">
                <a:tc>
                  <a:txBody>
                    <a:bodyPr/>
                    <a:lstStyle/>
                    <a:p>
                      <a:r>
                        <a:rPr lang="en-US" sz="2400" dirty="0"/>
                        <a:t>Contract</a:t>
                      </a:r>
                    </a:p>
                  </a:txBody>
                  <a:tcPr/>
                </a:tc>
                <a:tc>
                  <a:txBody>
                    <a:bodyPr/>
                    <a:lstStyle/>
                    <a:p>
                      <a:r>
                        <a:rPr lang="en-US" sz="2400" dirty="0"/>
                        <a:t>Service</a:t>
                      </a:r>
                      <a:r>
                        <a:rPr lang="en-US" sz="2400" baseline="0" dirty="0"/>
                        <a:t> and its operations</a:t>
                      </a:r>
                      <a:endParaRPr lang="en-US" sz="2400" dirty="0"/>
                    </a:p>
                  </a:txBody>
                  <a:tcPr/>
                </a:tc>
                <a:tc>
                  <a:txBody>
                    <a:bodyPr/>
                    <a:lstStyle/>
                    <a:p>
                      <a:r>
                        <a:rPr lang="en-US" sz="2400" dirty="0"/>
                        <a:t>Uniform interface</a:t>
                      </a:r>
                    </a:p>
                  </a:txBody>
                  <a:tcPr/>
                </a:tc>
                <a:extLst>
                  <a:ext uri="{0D108BD9-81ED-4DB2-BD59-A6C34878D82A}">
                    <a16:rowId xmlns:a16="http://schemas.microsoft.com/office/drawing/2014/main" val="10001"/>
                  </a:ext>
                </a:extLst>
              </a:tr>
              <a:tr h="370840">
                <a:tc>
                  <a:txBody>
                    <a:bodyPr/>
                    <a:lstStyle/>
                    <a:p>
                      <a:r>
                        <a:rPr lang="en-US" sz="2400" dirty="0"/>
                        <a:t>Actions</a:t>
                      </a:r>
                    </a:p>
                  </a:txBody>
                  <a:tcPr/>
                </a:tc>
                <a:tc>
                  <a:txBody>
                    <a:bodyPr/>
                    <a:lstStyle/>
                    <a:p>
                      <a:r>
                        <a:rPr lang="en-US" sz="2400" dirty="0"/>
                        <a:t>Specified separately using something like WSDL</a:t>
                      </a:r>
                    </a:p>
                  </a:txBody>
                  <a:tcPr/>
                </a:tc>
                <a:tc>
                  <a:txBody>
                    <a:bodyPr/>
                    <a:lstStyle/>
                    <a:p>
                      <a:r>
                        <a:rPr lang="en-US" sz="2400" dirty="0"/>
                        <a:t>Specified by the uniform interface. Hypermedia</a:t>
                      </a:r>
                      <a:r>
                        <a:rPr lang="en-US" sz="2400" baseline="0" dirty="0"/>
                        <a:t> used to move through the workflow</a:t>
                      </a:r>
                      <a:endParaRPr lang="en-US" sz="2400" dirty="0"/>
                    </a:p>
                  </a:txBody>
                  <a:tcPr/>
                </a:tc>
                <a:extLst>
                  <a:ext uri="{0D108BD9-81ED-4DB2-BD59-A6C34878D82A}">
                    <a16:rowId xmlns:a16="http://schemas.microsoft.com/office/drawing/2014/main" val="10002"/>
                  </a:ext>
                </a:extLst>
              </a:tr>
              <a:tr h="370840">
                <a:tc>
                  <a:txBody>
                    <a:bodyPr/>
                    <a:lstStyle/>
                    <a:p>
                      <a:r>
                        <a:rPr lang="en-US" sz="2400" dirty="0"/>
                        <a:t>Errors</a:t>
                      </a:r>
                    </a:p>
                  </a:txBody>
                  <a:tcPr/>
                </a:tc>
                <a:tc>
                  <a:txBody>
                    <a:bodyPr/>
                    <a:lstStyle/>
                    <a:p>
                      <a:r>
                        <a:rPr lang="en-US" sz="2400" dirty="0"/>
                        <a:t>Specified out of band</a:t>
                      </a:r>
                    </a:p>
                  </a:txBody>
                  <a:tcPr/>
                </a:tc>
                <a:tc>
                  <a:txBody>
                    <a:bodyPr/>
                    <a:lstStyle/>
                    <a:p>
                      <a:r>
                        <a:rPr lang="en-US" sz="2400" dirty="0"/>
                        <a:t>Specified by the uniform interface</a:t>
                      </a:r>
                    </a:p>
                  </a:txBody>
                  <a:tcPr/>
                </a:tc>
                <a:extLst>
                  <a:ext uri="{0D108BD9-81ED-4DB2-BD59-A6C34878D82A}">
                    <a16:rowId xmlns:a16="http://schemas.microsoft.com/office/drawing/2014/main" val="10003"/>
                  </a:ext>
                </a:extLst>
              </a:tr>
              <a:tr h="370840">
                <a:tc>
                  <a:txBody>
                    <a:bodyPr/>
                    <a:lstStyle/>
                    <a:p>
                      <a:r>
                        <a:rPr lang="en-US" sz="2400" dirty="0"/>
                        <a:t>Caching</a:t>
                      </a:r>
                    </a:p>
                  </a:txBody>
                  <a:tcPr/>
                </a:tc>
                <a:tc>
                  <a:txBody>
                    <a:bodyPr/>
                    <a:lstStyle/>
                    <a:p>
                      <a:r>
                        <a:rPr lang="en-US" sz="2400" dirty="0"/>
                        <a:t>Optional and not guaranteed</a:t>
                      </a:r>
                    </a:p>
                  </a:txBody>
                  <a:tcPr/>
                </a:tc>
                <a:tc>
                  <a:txBody>
                    <a:bodyPr/>
                    <a:lstStyle/>
                    <a:p>
                      <a:r>
                        <a:rPr lang="en-US" sz="2400" dirty="0"/>
                        <a:t>Supported at each layer</a:t>
                      </a:r>
                    </a:p>
                  </a:txBody>
                  <a:tcPr/>
                </a:tc>
                <a:extLst>
                  <a:ext uri="{0D108BD9-81ED-4DB2-BD59-A6C34878D82A}">
                    <a16:rowId xmlns:a16="http://schemas.microsoft.com/office/drawing/2014/main" val="10004"/>
                  </a:ext>
                </a:extLst>
              </a:tr>
              <a:tr h="370840">
                <a:tc>
                  <a:txBody>
                    <a:bodyPr/>
                    <a:lstStyle/>
                    <a:p>
                      <a:r>
                        <a:rPr lang="en-US" sz="2400" dirty="0"/>
                        <a:t>URLs</a:t>
                      </a:r>
                    </a:p>
                  </a:txBody>
                  <a:tcPr/>
                </a:tc>
                <a:tc>
                  <a:txBody>
                    <a:bodyPr/>
                    <a:lstStyle/>
                    <a:p>
                      <a:r>
                        <a:rPr lang="en-US" sz="2400" dirty="0"/>
                        <a:t>Client knows the URL prior to deployment</a:t>
                      </a:r>
                    </a:p>
                  </a:txBody>
                  <a:tcPr/>
                </a:tc>
                <a:tc>
                  <a:txBody>
                    <a:bodyPr/>
                    <a:lstStyle/>
                    <a:p>
                      <a:r>
                        <a:rPr lang="en-US" sz="2400" dirty="0"/>
                        <a:t>Server determined.</a:t>
                      </a:r>
                    </a:p>
                  </a:txBody>
                  <a:tcPr/>
                </a:tc>
                <a:extLst>
                  <a:ext uri="{0D108BD9-81ED-4DB2-BD59-A6C34878D82A}">
                    <a16:rowId xmlns:a16="http://schemas.microsoft.com/office/drawing/2014/main" val="10005"/>
                  </a:ext>
                </a:extLst>
              </a:tr>
              <a:tr h="370840">
                <a:tc>
                  <a:txBody>
                    <a:bodyPr/>
                    <a:lstStyle/>
                    <a:p>
                      <a:r>
                        <a:rPr lang="en-US" sz="2400" dirty="0"/>
                        <a:t>Inputs and Outputs</a:t>
                      </a:r>
                    </a:p>
                  </a:txBody>
                  <a:tcPr/>
                </a:tc>
                <a:tc>
                  <a:txBody>
                    <a:bodyPr/>
                    <a:lstStyle/>
                    <a:p>
                      <a:r>
                        <a:rPr lang="en-US" sz="2400" dirty="0"/>
                        <a:t>Tied to underlying runtime types</a:t>
                      </a:r>
                    </a:p>
                  </a:txBody>
                  <a:tcPr/>
                </a:tc>
                <a:tc>
                  <a:txBody>
                    <a:bodyPr/>
                    <a:lstStyle/>
                    <a:p>
                      <a:r>
                        <a:rPr lang="en-US" sz="2400" dirty="0"/>
                        <a:t>Tied to the media type specification</a:t>
                      </a:r>
                    </a:p>
                  </a:txBody>
                  <a:tcPr/>
                </a:tc>
                <a:extLst>
                  <a:ext uri="{0D108BD9-81ED-4DB2-BD59-A6C34878D82A}">
                    <a16:rowId xmlns:a16="http://schemas.microsoft.com/office/drawing/2014/main" val="10006"/>
                  </a:ext>
                </a:extLst>
              </a:tr>
              <a:tr h="370840">
                <a:tc>
                  <a:txBody>
                    <a:bodyPr/>
                    <a:lstStyle/>
                    <a:p>
                      <a:r>
                        <a:rPr lang="en-US" sz="2400" dirty="0"/>
                        <a:t>Protocol</a:t>
                      </a:r>
                    </a:p>
                  </a:txBody>
                  <a:tcPr/>
                </a:tc>
                <a:tc>
                  <a:txBody>
                    <a:bodyPr/>
                    <a:lstStyle/>
                    <a:p>
                      <a:r>
                        <a:rPr lang="en-US" sz="2400" dirty="0"/>
                        <a:t>Multiple protocols</a:t>
                      </a:r>
                    </a:p>
                  </a:txBody>
                  <a:tcPr/>
                </a:tc>
                <a:tc>
                  <a:txBody>
                    <a:bodyPr/>
                    <a:lstStyle/>
                    <a:p>
                      <a:r>
                        <a:rPr lang="en-US" sz="2400" dirty="0"/>
                        <a:t>Tied to the protocol</a:t>
                      </a:r>
                      <a:r>
                        <a:rPr lang="en-US" sz="2400" baseline="0" dirty="0"/>
                        <a:t> of the uniform interface</a:t>
                      </a:r>
                      <a:endParaRPr lang="en-US" sz="2400"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35907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API Concepts </a:t>
            </a:r>
          </a:p>
        </p:txBody>
      </p:sp>
      <p:sp>
        <p:nvSpPr>
          <p:cNvPr id="4" name="Text Placeholder 3"/>
          <p:cNvSpPr>
            <a:spLocks noGrp="1"/>
          </p:cNvSpPr>
          <p:nvPr>
            <p:ph type="body" sz="quarter" idx="10"/>
          </p:nvPr>
        </p:nvSpPr>
        <p:spPr>
          <a:xfrm>
            <a:off x="283716" y="1820862"/>
            <a:ext cx="6117083" cy="4136517"/>
          </a:xfrm>
        </p:spPr>
        <p:txBody>
          <a:bodyPr/>
          <a:lstStyle/>
          <a:p>
            <a:pPr lvl="1"/>
            <a:r>
              <a:rPr lang="en-NZ" sz="2400" b="1" dirty="0"/>
              <a:t>Resource </a:t>
            </a:r>
            <a:r>
              <a:rPr lang="en-NZ" sz="2400" dirty="0"/>
              <a:t>- any information that can be named</a:t>
            </a:r>
            <a:endParaRPr lang="en-NZ" sz="2200" dirty="0"/>
          </a:p>
          <a:p>
            <a:pPr lvl="1"/>
            <a:r>
              <a:rPr lang="en-NZ" sz="2400" dirty="0"/>
              <a:t>A resource is identified by a </a:t>
            </a:r>
            <a:r>
              <a:rPr lang="en-NZ" sz="2400" b="1" dirty="0"/>
              <a:t>resource</a:t>
            </a:r>
            <a:r>
              <a:rPr lang="en-NZ" sz="2400" dirty="0"/>
              <a:t> </a:t>
            </a:r>
            <a:r>
              <a:rPr lang="en-NZ" sz="2400" b="1" dirty="0"/>
              <a:t>identifier</a:t>
            </a:r>
            <a:r>
              <a:rPr lang="en-NZ" sz="2400" dirty="0"/>
              <a:t> </a:t>
            </a:r>
          </a:p>
          <a:p>
            <a:pPr lvl="1"/>
            <a:r>
              <a:rPr lang="en-NZ" sz="2400" dirty="0"/>
              <a:t>The state of resource at any particular timestamp is known as</a:t>
            </a:r>
            <a:r>
              <a:rPr lang="en-NZ" sz="2400" b="1" dirty="0"/>
              <a:t> resource representation</a:t>
            </a:r>
          </a:p>
          <a:p>
            <a:pPr lvl="1"/>
            <a:r>
              <a:rPr lang="en-NZ" sz="2400" dirty="0"/>
              <a:t>Resource representations should be self-descriptive</a:t>
            </a:r>
            <a:endParaRPr lang="en-NZ" sz="2400" b="1" dirty="0"/>
          </a:p>
          <a:p>
            <a:pPr lvl="1"/>
            <a:r>
              <a:rPr lang="en-NZ" sz="2400" b="1" dirty="0"/>
              <a:t>Resource methods </a:t>
            </a:r>
            <a:r>
              <a:rPr lang="en-NZ" sz="2400" dirty="0"/>
              <a:t>are used to perform the desired </a:t>
            </a:r>
            <a:r>
              <a:rPr lang="en-NZ" sz="2400" dirty="0">
                <a:solidFill>
                  <a:srgbClr val="FF0000"/>
                </a:solidFill>
              </a:rPr>
              <a:t>state</a:t>
            </a:r>
            <a:r>
              <a:rPr lang="en-NZ" sz="2400" dirty="0"/>
              <a:t> transition</a:t>
            </a:r>
            <a:endParaRPr lang="en-US" sz="2400" dirty="0"/>
          </a:p>
        </p:txBody>
      </p:sp>
      <p:pic>
        <p:nvPicPr>
          <p:cNvPr id="1026" name="Picture 2" descr="Image result for azure batch">
            <a:extLst>
              <a:ext uri="{FF2B5EF4-FFF2-40B4-BE49-F238E27FC236}">
                <a16:creationId xmlns:a16="http://schemas.microsoft.com/office/drawing/2014/main" id="{5DEE9342-2E86-4BAC-A646-9B40A618E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837" y="2049462"/>
            <a:ext cx="7021286"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04540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506199" cy="1827212"/>
          </a:xfrm>
        </p:spPr>
        <p:txBody>
          <a:bodyPr/>
          <a:lstStyle/>
          <a:p>
            <a:r>
              <a:rPr lang="en-US" dirty="0"/>
              <a:t>HTTP provides a uniform interface</a:t>
            </a:r>
          </a:p>
          <a:p>
            <a:r>
              <a:rPr lang="en-US" sz="3600" dirty="0">
                <a:gradFill>
                  <a:gsLst>
                    <a:gs pos="13869">
                      <a:schemeClr val="tx2"/>
                    </a:gs>
                    <a:gs pos="42000">
                      <a:schemeClr val="tx2"/>
                    </a:gs>
                  </a:gsLst>
                  <a:lin ang="5400000" scaled="0"/>
                </a:gradFill>
                <a:latin typeface="+mj-lt"/>
              </a:rPr>
              <a:t>The uniform interface includes all the REST constraints</a:t>
            </a:r>
          </a:p>
          <a:p>
            <a:pPr marL="558800" lvl="2" indent="-342900">
              <a:buClr>
                <a:schemeClr val="tx2"/>
              </a:buClr>
            </a:pPr>
            <a:endParaRPr lang="en-US" sz="3600" dirty="0">
              <a:gradFill>
                <a:gsLst>
                  <a:gs pos="13869">
                    <a:schemeClr val="tx2"/>
                  </a:gs>
                  <a:gs pos="42000">
                    <a:schemeClr val="tx2"/>
                  </a:gs>
                </a:gsLst>
                <a:lin ang="5400000" scaled="0"/>
              </a:gradFill>
              <a:latin typeface="+mj-lt"/>
            </a:endParaRPr>
          </a:p>
          <a:p>
            <a:pPr marL="0" indent="0">
              <a:buNone/>
            </a:pPr>
            <a:endParaRPr lang="en-US" sz="4400" dirty="0"/>
          </a:p>
        </p:txBody>
      </p:sp>
      <p:sp>
        <p:nvSpPr>
          <p:cNvPr id="17" name="Title 16"/>
          <p:cNvSpPr>
            <a:spLocks noGrp="1"/>
          </p:cNvSpPr>
          <p:nvPr>
            <p:ph type="title"/>
          </p:nvPr>
        </p:nvSpPr>
        <p:spPr/>
        <p:txBody>
          <a:bodyPr/>
          <a:lstStyle/>
          <a:p>
            <a:r>
              <a:rPr lang="en-US" dirty="0"/>
              <a:t>What about HTTP?</a:t>
            </a:r>
          </a:p>
        </p:txBody>
      </p:sp>
      <p:sp>
        <p:nvSpPr>
          <p:cNvPr id="4" name="Title 16"/>
          <p:cNvSpPr txBox="1">
            <a:spLocks/>
          </p:cNvSpPr>
          <p:nvPr/>
        </p:nvSpPr>
        <p:spPr>
          <a:xfrm>
            <a:off x="274638" y="3075360"/>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So, in practice…</a:t>
            </a:r>
          </a:p>
        </p:txBody>
      </p:sp>
      <p:sp>
        <p:nvSpPr>
          <p:cNvPr id="5" name="Text Placeholder 5"/>
          <p:cNvSpPr txBox="1">
            <a:spLocks/>
          </p:cNvSpPr>
          <p:nvPr/>
        </p:nvSpPr>
        <p:spPr>
          <a:xfrm>
            <a:off x="274637" y="4335462"/>
            <a:ext cx="11506199" cy="209288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REST is all about HTTP</a:t>
            </a:r>
            <a:endParaRPr kumimoji="0" lang="en-US" sz="36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endParaRPr>
          </a:p>
          <a:p>
            <a:pPr marL="558800" marR="0" lvl="2"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endParaRPr kumimoji="0" lang="en-US" sz="36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None/>
              <a:tabLst/>
              <a:defRPr/>
            </a:pPr>
            <a:endParaRPr kumimoji="0" lang="en-US" sz="44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389184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9753599" cy="6629507"/>
          </a:xfrm>
        </p:spPr>
        <p:txBody>
          <a:bodyPr/>
          <a:lstStyle/>
          <a:p>
            <a:r>
              <a:rPr lang="en-US" sz="3600" dirty="0" err="1">
                <a:solidFill>
                  <a:srgbClr val="FFFF00"/>
                </a:solidFill>
                <a:latin typeface="Segoe Print" panose="02000600000000000000" pitchFamily="2" charset="0"/>
              </a:rPr>
              <a:t>RE</a:t>
            </a:r>
            <a:r>
              <a:rPr lang="en-US" dirty="0" err="1"/>
              <a:t>presentational</a:t>
            </a:r>
            <a:r>
              <a:rPr lang="en-US" dirty="0"/>
              <a:t> </a:t>
            </a:r>
            <a:r>
              <a:rPr lang="en-US" sz="3600" dirty="0">
                <a:solidFill>
                  <a:srgbClr val="FFFF00"/>
                </a:solidFill>
                <a:latin typeface="Segoe Print" panose="02000600000000000000" pitchFamily="2" charset="0"/>
              </a:rPr>
              <a:t>S</a:t>
            </a:r>
            <a:r>
              <a:rPr lang="en-US" dirty="0"/>
              <a:t>tate </a:t>
            </a:r>
            <a:r>
              <a:rPr lang="en-US" sz="3600" dirty="0">
                <a:solidFill>
                  <a:srgbClr val="FFFF00"/>
                </a:solidFill>
                <a:latin typeface="Segoe Print" panose="02000600000000000000" pitchFamily="2" charset="0"/>
              </a:rPr>
              <a:t>T</a:t>
            </a:r>
            <a:r>
              <a:rPr lang="en-US" dirty="0"/>
              <a:t>ransfer</a:t>
            </a:r>
          </a:p>
          <a:p>
            <a:r>
              <a:rPr lang="en-US" dirty="0">
                <a:solidFill>
                  <a:srgbClr val="FFFF00"/>
                </a:solidFill>
                <a:latin typeface="Segoe Print" panose="02000600000000000000" pitchFamily="2" charset="0"/>
              </a:rPr>
              <a:t>Architectural style</a:t>
            </a:r>
            <a:r>
              <a:rPr lang="en-US" dirty="0">
                <a:solidFill>
                  <a:srgbClr val="FFFF00"/>
                </a:solidFill>
              </a:rPr>
              <a:t> </a:t>
            </a:r>
            <a:r>
              <a:rPr lang="en-US" dirty="0"/>
              <a:t>for service design</a:t>
            </a:r>
          </a:p>
          <a:p>
            <a:r>
              <a:rPr lang="en-US" dirty="0"/>
              <a:t>Way of thinking</a:t>
            </a:r>
          </a:p>
          <a:p>
            <a:r>
              <a:rPr lang="en-US" dirty="0">
                <a:solidFill>
                  <a:srgbClr val="FFFF00"/>
                </a:solidFill>
                <a:latin typeface="Segoe Print" panose="02000600000000000000" pitchFamily="2" charset="0"/>
              </a:rPr>
              <a:t>Resource based</a:t>
            </a:r>
          </a:p>
          <a:p>
            <a:r>
              <a:rPr lang="en-US" dirty="0">
                <a:solidFill>
                  <a:srgbClr val="FFFF00"/>
                </a:solidFill>
                <a:latin typeface="Segoe Print" panose="02000600000000000000" pitchFamily="2" charset="0"/>
              </a:rPr>
              <a:t>6 Constraints</a:t>
            </a:r>
          </a:p>
          <a:p>
            <a:pPr marL="558800" lvl="2" indent="-342900">
              <a:buClr>
                <a:schemeClr val="tx2"/>
              </a:buClr>
            </a:pPr>
            <a:r>
              <a:rPr lang="en-US" sz="3600" dirty="0">
                <a:gradFill>
                  <a:gsLst>
                    <a:gs pos="13869">
                      <a:schemeClr val="tx2"/>
                    </a:gs>
                    <a:gs pos="42000">
                      <a:schemeClr val="tx2"/>
                    </a:gs>
                  </a:gsLst>
                  <a:lin ang="5400000" scaled="0"/>
                </a:gradFill>
                <a:latin typeface="+mj-lt"/>
              </a:rPr>
              <a:t>Uniform interface</a:t>
            </a:r>
          </a:p>
          <a:p>
            <a:pPr marL="558800" lvl="2" indent="-342900">
              <a:buClr>
                <a:schemeClr val="tx2"/>
              </a:buClr>
            </a:pPr>
            <a:r>
              <a:rPr lang="en-US" sz="3600" dirty="0">
                <a:gradFill>
                  <a:gsLst>
                    <a:gs pos="13869">
                      <a:schemeClr val="tx2"/>
                    </a:gs>
                    <a:gs pos="42000">
                      <a:schemeClr val="tx2"/>
                    </a:gs>
                  </a:gsLst>
                  <a:lin ang="5400000" scaled="0"/>
                </a:gradFill>
                <a:latin typeface="+mj-lt"/>
              </a:rPr>
              <a:t>Stateless</a:t>
            </a:r>
          </a:p>
          <a:p>
            <a:pPr marL="558800" lvl="2" indent="-342900">
              <a:buClr>
                <a:schemeClr val="tx2"/>
              </a:buClr>
            </a:pPr>
            <a:r>
              <a:rPr lang="en-US" sz="3600" dirty="0">
                <a:gradFill>
                  <a:gsLst>
                    <a:gs pos="13869">
                      <a:schemeClr val="tx2"/>
                    </a:gs>
                    <a:gs pos="42000">
                      <a:schemeClr val="tx2"/>
                    </a:gs>
                  </a:gsLst>
                  <a:lin ang="5400000" scaled="0"/>
                </a:gradFill>
                <a:latin typeface="+mj-lt"/>
              </a:rPr>
              <a:t>Client-Server</a:t>
            </a:r>
          </a:p>
          <a:p>
            <a:pPr marL="558800" lvl="2" indent="-342900">
              <a:buClr>
                <a:schemeClr val="tx2"/>
              </a:buClr>
            </a:pPr>
            <a:endParaRPr lang="en-US" sz="3600" dirty="0">
              <a:gradFill>
                <a:gsLst>
                  <a:gs pos="13869">
                    <a:schemeClr val="tx2"/>
                  </a:gs>
                  <a:gs pos="42000">
                    <a:schemeClr val="tx2"/>
                  </a:gs>
                </a:gsLst>
                <a:lin ang="5400000" scaled="0"/>
              </a:gradFill>
              <a:latin typeface="+mj-lt"/>
            </a:endParaRPr>
          </a:p>
          <a:p>
            <a:pPr marL="0" indent="0">
              <a:buNone/>
            </a:pPr>
            <a:endParaRPr lang="en-US" sz="4400" dirty="0"/>
          </a:p>
        </p:txBody>
      </p:sp>
      <p:sp>
        <p:nvSpPr>
          <p:cNvPr id="17" name="Title 16"/>
          <p:cNvSpPr>
            <a:spLocks noGrp="1"/>
          </p:cNvSpPr>
          <p:nvPr>
            <p:ph type="title"/>
          </p:nvPr>
        </p:nvSpPr>
        <p:spPr/>
        <p:txBody>
          <a:bodyPr/>
          <a:lstStyle/>
          <a:p>
            <a:r>
              <a:rPr lang="en-US" dirty="0"/>
              <a:t>What is REST?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2603" y="295274"/>
            <a:ext cx="1371600" cy="1762125"/>
          </a:xfrm>
          <a:prstGeom prst="rect">
            <a:avLst/>
          </a:prstGeom>
        </p:spPr>
      </p:pic>
      <p:sp>
        <p:nvSpPr>
          <p:cNvPr id="5" name="Text Placeholder 5"/>
          <p:cNvSpPr txBox="1">
            <a:spLocks/>
          </p:cNvSpPr>
          <p:nvPr/>
        </p:nvSpPr>
        <p:spPr>
          <a:xfrm>
            <a:off x="4846637" y="4527811"/>
            <a:ext cx="4953000" cy="190205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58800" marR="0" lvl="2"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36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Cacheable</a:t>
            </a:r>
          </a:p>
          <a:p>
            <a:pPr marL="558800" marR="0" lvl="2"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36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Layered System</a:t>
            </a:r>
          </a:p>
          <a:p>
            <a:pPr marL="558800" marR="0" lvl="2"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36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Code-on-demand</a:t>
            </a:r>
          </a:p>
        </p:txBody>
      </p:sp>
    </p:spTree>
    <p:extLst>
      <p:ext uri="{BB962C8B-B14F-4D97-AF65-F5344CB8AC3E}">
        <p14:creationId xmlns:p14="http://schemas.microsoft.com/office/powerpoint/2010/main" val="86385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278062"/>
            <a:ext cx="11889564" cy="917575"/>
          </a:xfrm>
        </p:spPr>
        <p:txBody>
          <a:bodyPr/>
          <a:lstStyle/>
          <a:p>
            <a:r>
              <a:rPr lang="en-US" sz="9600" dirty="0"/>
              <a:t>Basic Concepts</a:t>
            </a:r>
          </a:p>
        </p:txBody>
      </p:sp>
    </p:spTree>
    <p:extLst>
      <p:ext uri="{BB962C8B-B14F-4D97-AF65-F5344CB8AC3E}">
        <p14:creationId xmlns:p14="http://schemas.microsoft.com/office/powerpoint/2010/main" val="2227375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3467616"/>
          </a:xfrm>
        </p:spPr>
        <p:txBody>
          <a:bodyPr/>
          <a:lstStyle/>
          <a:p>
            <a:pPr>
              <a:spcBef>
                <a:spcPts val="1000"/>
              </a:spcBef>
            </a:pPr>
            <a:r>
              <a:rPr lang="en-US" dirty="0"/>
              <a:t>A concept, a thing, a </a:t>
            </a:r>
            <a:r>
              <a:rPr lang="en-US" dirty="0">
                <a:solidFill>
                  <a:srgbClr val="FFFF00"/>
                </a:solidFill>
                <a:latin typeface="Segoe Print" panose="02000600000000000000" pitchFamily="2" charset="0"/>
              </a:rPr>
              <a:t>noun</a:t>
            </a:r>
          </a:p>
          <a:p>
            <a:pPr>
              <a:spcBef>
                <a:spcPts val="1000"/>
              </a:spcBef>
            </a:pPr>
            <a:r>
              <a:rPr lang="en-US" dirty="0">
                <a:solidFill>
                  <a:srgbClr val="FFFF00"/>
                </a:solidFill>
                <a:latin typeface="Segoe Print" panose="02000600000000000000" pitchFamily="2" charset="0"/>
              </a:rPr>
              <a:t>Addressable</a:t>
            </a:r>
            <a:r>
              <a:rPr lang="en-US" dirty="0">
                <a:solidFill>
                  <a:srgbClr val="FFFF00"/>
                </a:solidFill>
              </a:rPr>
              <a:t> </a:t>
            </a:r>
            <a:r>
              <a:rPr lang="en-US" dirty="0"/>
              <a:t>by URI</a:t>
            </a:r>
          </a:p>
          <a:p>
            <a:pPr>
              <a:spcBef>
                <a:spcPts val="1000"/>
              </a:spcBef>
            </a:pPr>
            <a:r>
              <a:rPr lang="en-US" dirty="0"/>
              <a:t>Multiple URIs can refer to the same resource</a:t>
            </a:r>
          </a:p>
          <a:p>
            <a:pPr>
              <a:spcBef>
                <a:spcPts val="1000"/>
              </a:spcBef>
            </a:pPr>
            <a:r>
              <a:rPr lang="en-US" dirty="0"/>
              <a:t>Expressed as a </a:t>
            </a:r>
            <a:r>
              <a:rPr lang="en-US" dirty="0">
                <a:solidFill>
                  <a:srgbClr val="FFFF00"/>
                </a:solidFill>
                <a:latin typeface="Segoe Print" panose="02000600000000000000" pitchFamily="2" charset="0"/>
              </a:rPr>
              <a:t>representation</a:t>
            </a:r>
            <a:endParaRPr lang="en-US" dirty="0"/>
          </a:p>
          <a:p>
            <a:pPr>
              <a:spcBef>
                <a:spcPts val="1000"/>
              </a:spcBef>
            </a:pPr>
            <a:r>
              <a:rPr lang="en-US" dirty="0"/>
              <a:t>Separate from the representation</a:t>
            </a:r>
          </a:p>
        </p:txBody>
      </p:sp>
      <p:sp>
        <p:nvSpPr>
          <p:cNvPr id="17" name="Title 16"/>
          <p:cNvSpPr>
            <a:spLocks noGrp="1"/>
          </p:cNvSpPr>
          <p:nvPr>
            <p:ph type="title"/>
          </p:nvPr>
        </p:nvSpPr>
        <p:spPr/>
        <p:txBody>
          <a:bodyPr/>
          <a:lstStyle/>
          <a:p>
            <a:r>
              <a:rPr lang="en-US" dirty="0"/>
              <a:t>What is a Resource?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2603" y="295274"/>
            <a:ext cx="1371600" cy="1762125"/>
          </a:xfrm>
          <a:prstGeom prst="rect">
            <a:avLst/>
          </a:prstGeom>
        </p:spPr>
      </p:pic>
    </p:spTree>
    <p:extLst>
      <p:ext uri="{BB962C8B-B14F-4D97-AF65-F5344CB8AC3E}">
        <p14:creationId xmlns:p14="http://schemas.microsoft.com/office/powerpoint/2010/main" val="407413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 Resource?</a:t>
            </a:r>
          </a:p>
        </p:txBody>
      </p:sp>
      <p:sp>
        <p:nvSpPr>
          <p:cNvPr id="5" name="Rectangle 4"/>
          <p:cNvSpPr/>
          <p:nvPr/>
        </p:nvSpPr>
        <p:spPr bwMode="auto">
          <a:xfrm>
            <a:off x="2255837" y="1453010"/>
            <a:ext cx="1828800" cy="838200"/>
          </a:xfrm>
          <a:prstGeom prst="rect">
            <a:avLst/>
          </a:prstGeom>
          <a:solidFill>
            <a:schemeClr val="accent4">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Children</a:t>
            </a:r>
          </a:p>
        </p:txBody>
      </p:sp>
      <p:sp>
        <p:nvSpPr>
          <p:cNvPr id="8" name="Rectangle 7"/>
          <p:cNvSpPr/>
          <p:nvPr/>
        </p:nvSpPr>
        <p:spPr bwMode="auto">
          <a:xfrm>
            <a:off x="2255837" y="2532672"/>
            <a:ext cx="1828800" cy="838200"/>
          </a:xfrm>
          <a:prstGeom prst="rect">
            <a:avLst/>
          </a:prstGeom>
          <a:solidFill>
            <a:schemeClr val="accent4">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Youngest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Child</a:t>
            </a:r>
          </a:p>
        </p:txBody>
      </p:sp>
      <p:sp>
        <p:nvSpPr>
          <p:cNvPr id="9" name="Rectangle 8"/>
          <p:cNvSpPr/>
          <p:nvPr/>
        </p:nvSpPr>
        <p:spPr bwMode="auto">
          <a:xfrm>
            <a:off x="2273441" y="3608000"/>
            <a:ext cx="1828800" cy="838200"/>
          </a:xfrm>
          <a:prstGeom prst="rect">
            <a:avLst/>
          </a:prstGeom>
          <a:solidFill>
            <a:schemeClr val="accent4">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Oldest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Child</a:t>
            </a:r>
          </a:p>
        </p:txBody>
      </p:sp>
      <p:sp>
        <p:nvSpPr>
          <p:cNvPr id="10" name="Rectangle 9"/>
          <p:cNvSpPr/>
          <p:nvPr/>
        </p:nvSpPr>
        <p:spPr bwMode="auto">
          <a:xfrm>
            <a:off x="2255837" y="4683328"/>
            <a:ext cx="1828800" cy="838200"/>
          </a:xfrm>
          <a:prstGeom prst="rect">
            <a:avLst/>
          </a:prstGeom>
          <a:solidFill>
            <a:schemeClr val="accent4">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Katrina</a:t>
            </a:r>
          </a:p>
        </p:txBody>
      </p:sp>
      <p:sp>
        <p:nvSpPr>
          <p:cNvPr id="11" name="Rectangle 10"/>
          <p:cNvSpPr/>
          <p:nvPr/>
        </p:nvSpPr>
        <p:spPr bwMode="auto">
          <a:xfrm>
            <a:off x="2273441" y="5758656"/>
            <a:ext cx="1828800" cy="838200"/>
          </a:xfrm>
          <a:prstGeom prst="rect">
            <a:avLst/>
          </a:prstGeom>
          <a:solidFill>
            <a:schemeClr val="accent4">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Kevin</a:t>
            </a:r>
          </a:p>
        </p:txBody>
      </p:sp>
      <p:sp>
        <p:nvSpPr>
          <p:cNvPr id="12" name="Rectangle 11"/>
          <p:cNvSpPr/>
          <p:nvPr/>
        </p:nvSpPr>
        <p:spPr bwMode="auto">
          <a:xfrm>
            <a:off x="7666037" y="1694471"/>
            <a:ext cx="1828800" cy="1464101"/>
          </a:xfrm>
          <a:prstGeom prst="rect">
            <a:avLst/>
          </a:prstGeom>
          <a:solidFill>
            <a:schemeClr val="accent4">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Katrina</a:t>
            </a:r>
          </a:p>
        </p:txBody>
      </p:sp>
      <p:sp>
        <p:nvSpPr>
          <p:cNvPr id="13" name="Rectangle 12"/>
          <p:cNvSpPr/>
          <p:nvPr/>
        </p:nvSpPr>
        <p:spPr bwMode="auto">
          <a:xfrm>
            <a:off x="7666037" y="4370377"/>
            <a:ext cx="1828800" cy="1464101"/>
          </a:xfrm>
          <a:prstGeom prst="rect">
            <a:avLst/>
          </a:prstGeom>
          <a:solidFill>
            <a:schemeClr val="accent4">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Kevin</a:t>
            </a:r>
          </a:p>
        </p:txBody>
      </p:sp>
      <p:cxnSp>
        <p:nvCxnSpPr>
          <p:cNvPr id="14" name="Straight Connector 13"/>
          <p:cNvCxnSpPr>
            <a:stCxn id="5" idx="3"/>
            <a:endCxn id="12" idx="1"/>
          </p:cNvCxnSpPr>
          <p:nvPr/>
        </p:nvCxnSpPr>
        <p:spPr>
          <a:xfrm>
            <a:off x="4084637" y="1872110"/>
            <a:ext cx="3581400" cy="5544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5" idx="3"/>
            <a:endCxn id="13" idx="1"/>
          </p:cNvCxnSpPr>
          <p:nvPr/>
        </p:nvCxnSpPr>
        <p:spPr>
          <a:xfrm>
            <a:off x="4084637" y="1872110"/>
            <a:ext cx="3581400" cy="323031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3"/>
            <a:endCxn id="13" idx="1"/>
          </p:cNvCxnSpPr>
          <p:nvPr/>
        </p:nvCxnSpPr>
        <p:spPr>
          <a:xfrm>
            <a:off x="4084637" y="2951772"/>
            <a:ext cx="3581400" cy="21506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 idx="3"/>
            <a:endCxn id="12" idx="1"/>
          </p:cNvCxnSpPr>
          <p:nvPr/>
        </p:nvCxnSpPr>
        <p:spPr>
          <a:xfrm flipV="1">
            <a:off x="4102241" y="2426522"/>
            <a:ext cx="3563796" cy="16005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0" idx="3"/>
            <a:endCxn id="12" idx="1"/>
          </p:cNvCxnSpPr>
          <p:nvPr/>
        </p:nvCxnSpPr>
        <p:spPr>
          <a:xfrm flipV="1">
            <a:off x="4084637" y="2426522"/>
            <a:ext cx="3581400" cy="267590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4086365" y="5090014"/>
            <a:ext cx="3563796" cy="107532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ight Arrow 19"/>
          <p:cNvSpPr/>
          <p:nvPr/>
        </p:nvSpPr>
        <p:spPr bwMode="auto">
          <a:xfrm rot="20425907">
            <a:off x="199171" y="4063110"/>
            <a:ext cx="2284533" cy="766179"/>
          </a:xfrm>
          <a:prstGeom prst="rightArrow">
            <a:avLst/>
          </a:prstGeom>
          <a:solidFill>
            <a:schemeClr val="accent5">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Resource</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Left Arrow 21"/>
          <p:cNvSpPr/>
          <p:nvPr/>
        </p:nvSpPr>
        <p:spPr bwMode="auto">
          <a:xfrm rot="20718719">
            <a:off x="9113555" y="1402717"/>
            <a:ext cx="2362199" cy="903270"/>
          </a:xfrm>
          <a:prstGeom prst="leftArrow">
            <a:avLst/>
          </a:prstGeom>
          <a:solidFill>
            <a:schemeClr val="accent5">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Entity</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Left Arrow 23"/>
          <p:cNvSpPr/>
          <p:nvPr/>
        </p:nvSpPr>
        <p:spPr bwMode="auto">
          <a:xfrm rot="289990">
            <a:off x="6635843" y="3091993"/>
            <a:ext cx="2362199" cy="903270"/>
          </a:xfrm>
          <a:prstGeom prst="leftArrow">
            <a:avLst/>
          </a:prstGeom>
          <a:solidFill>
            <a:schemeClr val="accent5">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Mappings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9" name="Straight Connector 18"/>
          <p:cNvCxnSpPr>
            <a:endCxn id="12" idx="1"/>
          </p:cNvCxnSpPr>
          <p:nvPr/>
        </p:nvCxnSpPr>
        <p:spPr>
          <a:xfrm flipV="1">
            <a:off x="4046537" y="2426522"/>
            <a:ext cx="3619500" cy="5361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434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Resource Identifier</a:t>
            </a:r>
          </a:p>
        </p:txBody>
      </p:sp>
      <p:sp>
        <p:nvSpPr>
          <p:cNvPr id="23" name="Text Placeholder 5"/>
          <p:cNvSpPr>
            <a:spLocks noGrp="1"/>
          </p:cNvSpPr>
          <p:nvPr>
            <p:ph type="body" sz="quarter" idx="10"/>
          </p:nvPr>
        </p:nvSpPr>
        <p:spPr>
          <a:xfrm>
            <a:off x="274638" y="1212850"/>
            <a:ext cx="11506199" cy="4530471"/>
          </a:xfrm>
        </p:spPr>
        <p:txBody>
          <a:bodyPr/>
          <a:lstStyle/>
          <a:p>
            <a:r>
              <a:rPr lang="en-US" dirty="0"/>
              <a:t>Identifies a resource</a:t>
            </a:r>
          </a:p>
          <a:p>
            <a:pPr marL="0" indent="0">
              <a:buNone/>
            </a:pPr>
            <a:endParaRPr lang="en-US" sz="3600" dirty="0">
              <a:gradFill>
                <a:gsLst>
                  <a:gs pos="13869">
                    <a:schemeClr val="tx2"/>
                  </a:gs>
                  <a:gs pos="42000">
                    <a:schemeClr val="tx2"/>
                  </a:gs>
                </a:gsLst>
                <a:lin ang="5400000" scaled="0"/>
              </a:gradFill>
              <a:latin typeface="+mj-lt"/>
            </a:endParaRPr>
          </a:p>
          <a:p>
            <a:pPr marL="0" indent="0">
              <a:buNone/>
            </a:pPr>
            <a:r>
              <a:rPr lang="en-US" sz="3600" dirty="0"/>
              <a:t>Book with ISBN of 27391290 </a:t>
            </a:r>
            <a:endParaRPr lang="en-US" sz="3600" dirty="0">
              <a:gradFill>
                <a:gsLst>
                  <a:gs pos="13869">
                    <a:schemeClr val="tx2"/>
                  </a:gs>
                  <a:gs pos="42000">
                    <a:schemeClr val="tx2"/>
                  </a:gs>
                </a:gsLst>
                <a:lin ang="5400000" scaled="0"/>
              </a:gradFill>
              <a:latin typeface="+mj-lt"/>
            </a:endParaRPr>
          </a:p>
          <a:p>
            <a:pPr marL="0" indent="0">
              <a:buNone/>
            </a:pPr>
            <a:endParaRPr lang="en-US" sz="3600" dirty="0">
              <a:gradFill>
                <a:gsLst>
                  <a:gs pos="13869">
                    <a:schemeClr val="tx2"/>
                  </a:gs>
                  <a:gs pos="42000">
                    <a:schemeClr val="tx2"/>
                  </a:gs>
                </a:gsLst>
                <a:lin ang="5400000" scaled="0"/>
              </a:gradFill>
              <a:latin typeface="+mj-lt"/>
            </a:endParaRPr>
          </a:p>
          <a:p>
            <a:pPr marL="0" indent="0">
              <a:buNone/>
            </a:pPr>
            <a:r>
              <a:rPr lang="en-US" sz="3600" dirty="0">
                <a:gradFill>
                  <a:gsLst>
                    <a:gs pos="13869">
                      <a:schemeClr val="tx2"/>
                    </a:gs>
                    <a:gs pos="42000">
                      <a:schemeClr val="tx2"/>
                    </a:gs>
                  </a:gsLst>
                  <a:lin ang="5400000" scaled="0"/>
                </a:gradFill>
                <a:latin typeface="+mj-lt"/>
              </a:rPr>
              <a:t>http://myapi.com/books/27391290</a:t>
            </a:r>
          </a:p>
          <a:p>
            <a:pPr marL="558800" lvl="2" indent="-342900">
              <a:buClr>
                <a:schemeClr val="tx2"/>
              </a:buClr>
            </a:pPr>
            <a:endParaRPr lang="en-US" sz="3600" dirty="0">
              <a:gradFill>
                <a:gsLst>
                  <a:gs pos="13869">
                    <a:schemeClr val="tx2"/>
                  </a:gs>
                  <a:gs pos="42000">
                    <a:schemeClr val="tx2"/>
                  </a:gs>
                </a:gsLst>
                <a:lin ang="5400000" scaled="0"/>
              </a:gradFill>
              <a:latin typeface="+mj-lt"/>
            </a:endParaRPr>
          </a:p>
          <a:p>
            <a:pPr marL="0" indent="0">
              <a:buNone/>
            </a:pPr>
            <a:endParaRPr lang="en-US" sz="4400" dirty="0"/>
          </a:p>
        </p:txBody>
      </p:sp>
      <p:sp>
        <p:nvSpPr>
          <p:cNvPr id="4" name="Left Arrow 3"/>
          <p:cNvSpPr/>
          <p:nvPr/>
        </p:nvSpPr>
        <p:spPr bwMode="auto">
          <a:xfrm>
            <a:off x="5474533" y="2454903"/>
            <a:ext cx="3029704" cy="685800"/>
          </a:xfrm>
          <a:prstGeom prst="leftArrow">
            <a:avLst/>
          </a:prstGeom>
          <a:solidFill>
            <a:schemeClr val="accent5">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Resource</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Left Arrow 4"/>
          <p:cNvSpPr/>
          <p:nvPr/>
        </p:nvSpPr>
        <p:spPr bwMode="auto">
          <a:xfrm>
            <a:off x="7141785" y="3660262"/>
            <a:ext cx="4029452" cy="685800"/>
          </a:xfrm>
          <a:prstGeom prst="leftArrow">
            <a:avLst/>
          </a:prstGeom>
          <a:solidFill>
            <a:schemeClr val="accent5">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Resource Identifier</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50705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Resource Identifier</a:t>
            </a:r>
          </a:p>
        </p:txBody>
      </p:sp>
      <p:sp>
        <p:nvSpPr>
          <p:cNvPr id="20" name="Rectangle 19"/>
          <p:cNvSpPr/>
          <p:nvPr/>
        </p:nvSpPr>
        <p:spPr bwMode="auto">
          <a:xfrm>
            <a:off x="4084637" y="1343597"/>
            <a:ext cx="1828800" cy="838200"/>
          </a:xfrm>
          <a:prstGeom prst="rect">
            <a:avLst/>
          </a:prstGeom>
          <a:solidFill>
            <a:schemeClr val="accent4">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Children</a:t>
            </a:r>
          </a:p>
        </p:txBody>
      </p:sp>
      <p:sp>
        <p:nvSpPr>
          <p:cNvPr id="22" name="Rectangle 21"/>
          <p:cNvSpPr/>
          <p:nvPr/>
        </p:nvSpPr>
        <p:spPr bwMode="auto">
          <a:xfrm>
            <a:off x="4084637" y="2423259"/>
            <a:ext cx="1828800" cy="838200"/>
          </a:xfrm>
          <a:prstGeom prst="rect">
            <a:avLst/>
          </a:prstGeom>
          <a:solidFill>
            <a:schemeClr val="accent4">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Youngest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Child</a:t>
            </a:r>
          </a:p>
        </p:txBody>
      </p:sp>
      <p:sp>
        <p:nvSpPr>
          <p:cNvPr id="24" name="Rectangle 23"/>
          <p:cNvSpPr/>
          <p:nvPr/>
        </p:nvSpPr>
        <p:spPr bwMode="auto">
          <a:xfrm>
            <a:off x="4102241" y="3498587"/>
            <a:ext cx="1828800" cy="838200"/>
          </a:xfrm>
          <a:prstGeom prst="rect">
            <a:avLst/>
          </a:prstGeom>
          <a:solidFill>
            <a:schemeClr val="accent4">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Oldest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Child</a:t>
            </a:r>
          </a:p>
        </p:txBody>
      </p:sp>
      <p:sp>
        <p:nvSpPr>
          <p:cNvPr id="26" name="Rectangle 25"/>
          <p:cNvSpPr/>
          <p:nvPr/>
        </p:nvSpPr>
        <p:spPr bwMode="auto">
          <a:xfrm>
            <a:off x="4084637" y="4573915"/>
            <a:ext cx="1828800" cy="838200"/>
          </a:xfrm>
          <a:prstGeom prst="rect">
            <a:avLst/>
          </a:prstGeom>
          <a:solidFill>
            <a:schemeClr val="accent4">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Katrina</a:t>
            </a:r>
          </a:p>
        </p:txBody>
      </p:sp>
      <p:sp>
        <p:nvSpPr>
          <p:cNvPr id="27" name="Rectangle 26"/>
          <p:cNvSpPr/>
          <p:nvPr/>
        </p:nvSpPr>
        <p:spPr bwMode="auto">
          <a:xfrm>
            <a:off x="4102241" y="5649243"/>
            <a:ext cx="1828800" cy="838200"/>
          </a:xfrm>
          <a:prstGeom prst="rect">
            <a:avLst/>
          </a:prstGeom>
          <a:solidFill>
            <a:schemeClr val="accent4">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Kevin</a:t>
            </a:r>
          </a:p>
        </p:txBody>
      </p:sp>
      <p:sp>
        <p:nvSpPr>
          <p:cNvPr id="28" name="Rectangle 27"/>
          <p:cNvSpPr/>
          <p:nvPr/>
        </p:nvSpPr>
        <p:spPr bwMode="auto">
          <a:xfrm>
            <a:off x="9494837" y="1585058"/>
            <a:ext cx="1828800" cy="1464101"/>
          </a:xfrm>
          <a:prstGeom prst="rect">
            <a:avLst/>
          </a:prstGeom>
          <a:solidFill>
            <a:schemeClr val="accent4">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Katrina</a:t>
            </a:r>
          </a:p>
        </p:txBody>
      </p:sp>
      <p:sp>
        <p:nvSpPr>
          <p:cNvPr id="30" name="Rectangle 29"/>
          <p:cNvSpPr/>
          <p:nvPr/>
        </p:nvSpPr>
        <p:spPr bwMode="auto">
          <a:xfrm>
            <a:off x="9494837" y="4260964"/>
            <a:ext cx="1828800" cy="1464101"/>
          </a:xfrm>
          <a:prstGeom prst="rect">
            <a:avLst/>
          </a:prstGeom>
          <a:solidFill>
            <a:schemeClr val="accent4">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Kevin</a:t>
            </a:r>
          </a:p>
        </p:txBody>
      </p:sp>
      <p:cxnSp>
        <p:nvCxnSpPr>
          <p:cNvPr id="31" name="Straight Connector 30"/>
          <p:cNvCxnSpPr>
            <a:stCxn id="20" idx="3"/>
            <a:endCxn id="28" idx="1"/>
          </p:cNvCxnSpPr>
          <p:nvPr/>
        </p:nvCxnSpPr>
        <p:spPr>
          <a:xfrm>
            <a:off x="5913437" y="1762697"/>
            <a:ext cx="3581400" cy="5544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0" idx="3"/>
            <a:endCxn id="30" idx="1"/>
          </p:cNvCxnSpPr>
          <p:nvPr/>
        </p:nvCxnSpPr>
        <p:spPr>
          <a:xfrm>
            <a:off x="5913437" y="1762697"/>
            <a:ext cx="3581400" cy="323031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3"/>
            <a:endCxn id="30" idx="1"/>
          </p:cNvCxnSpPr>
          <p:nvPr/>
        </p:nvCxnSpPr>
        <p:spPr>
          <a:xfrm>
            <a:off x="5913437" y="2842359"/>
            <a:ext cx="3581400" cy="21506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4" idx="3"/>
            <a:endCxn id="28" idx="1"/>
          </p:cNvCxnSpPr>
          <p:nvPr/>
        </p:nvCxnSpPr>
        <p:spPr>
          <a:xfrm flipV="1">
            <a:off x="5931041" y="2317109"/>
            <a:ext cx="3563796" cy="16005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6" idx="3"/>
            <a:endCxn id="28" idx="1"/>
          </p:cNvCxnSpPr>
          <p:nvPr/>
        </p:nvCxnSpPr>
        <p:spPr>
          <a:xfrm flipV="1">
            <a:off x="5913437" y="2317109"/>
            <a:ext cx="3581400" cy="267590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5915165" y="4980601"/>
            <a:ext cx="3563796" cy="107532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1036637" y="1515191"/>
            <a:ext cx="3048000" cy="419100"/>
          </a:xfrm>
          <a:prstGeom prst="rect">
            <a:avLst/>
          </a:prstGeom>
          <a:solidFill>
            <a:schemeClr val="accent4">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/children</a:t>
            </a:r>
          </a:p>
        </p:txBody>
      </p:sp>
      <p:sp>
        <p:nvSpPr>
          <p:cNvPr id="39" name="Rectangle 38"/>
          <p:cNvSpPr/>
          <p:nvPr/>
        </p:nvSpPr>
        <p:spPr bwMode="auto">
          <a:xfrm>
            <a:off x="1033603" y="2595550"/>
            <a:ext cx="3048000" cy="419100"/>
          </a:xfrm>
          <a:prstGeom prst="rect">
            <a:avLst/>
          </a:prstGeom>
          <a:solidFill>
            <a:schemeClr val="accent4">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/children/youngest</a:t>
            </a:r>
          </a:p>
        </p:txBody>
      </p:sp>
      <p:sp>
        <p:nvSpPr>
          <p:cNvPr id="40" name="Rectangle 39"/>
          <p:cNvSpPr/>
          <p:nvPr/>
        </p:nvSpPr>
        <p:spPr bwMode="auto">
          <a:xfrm>
            <a:off x="1054241" y="3724601"/>
            <a:ext cx="3048000" cy="419100"/>
          </a:xfrm>
          <a:prstGeom prst="rect">
            <a:avLst/>
          </a:prstGeom>
          <a:solidFill>
            <a:schemeClr val="accent4">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/children/oldest</a:t>
            </a:r>
          </a:p>
        </p:txBody>
      </p:sp>
      <p:sp>
        <p:nvSpPr>
          <p:cNvPr id="41" name="Rectangle 40"/>
          <p:cNvSpPr/>
          <p:nvPr/>
        </p:nvSpPr>
        <p:spPr bwMode="auto">
          <a:xfrm>
            <a:off x="1036637" y="4771051"/>
            <a:ext cx="3048000" cy="419100"/>
          </a:xfrm>
          <a:prstGeom prst="rect">
            <a:avLst/>
          </a:prstGeom>
          <a:solidFill>
            <a:schemeClr val="accent4">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/children/</a:t>
            </a:r>
            <a:r>
              <a:rPr kumimoji="0" lang="en-US" sz="2000" b="1" i="0" u="none" strike="noStrike" kern="1200" cap="none" spc="0" normalizeH="0" baseline="0" noProof="0" dirty="0" err="1">
                <a:ln>
                  <a:noFill/>
                </a:ln>
                <a:solidFill>
                  <a:srgbClr val="505050"/>
                </a:solidFill>
                <a:effectLst/>
                <a:uLnTx/>
                <a:uFillTx/>
                <a:latin typeface="Segoe UI"/>
                <a:ea typeface="+mn-ea"/>
                <a:cs typeface="+mn-cs"/>
              </a:rPr>
              <a:t>katrina</a:t>
            </a:r>
            <a:endParaRPr kumimoji="0" lang="en-US" sz="2000" b="1" i="0" u="none" strike="noStrike" kern="1200" cap="none" spc="0" normalizeH="0" baseline="0" noProof="0" dirty="0">
              <a:ln>
                <a:noFill/>
              </a:ln>
              <a:solidFill>
                <a:srgbClr val="505050"/>
              </a:solidFill>
              <a:effectLst/>
              <a:uLnTx/>
              <a:uFillTx/>
              <a:latin typeface="Segoe UI"/>
              <a:ea typeface="+mn-ea"/>
              <a:cs typeface="+mn-cs"/>
            </a:endParaRPr>
          </a:p>
        </p:txBody>
      </p:sp>
      <p:sp>
        <p:nvSpPr>
          <p:cNvPr id="42" name="Rectangle 41"/>
          <p:cNvSpPr/>
          <p:nvPr/>
        </p:nvSpPr>
        <p:spPr bwMode="auto">
          <a:xfrm>
            <a:off x="1068386" y="5826783"/>
            <a:ext cx="3048000" cy="419100"/>
          </a:xfrm>
          <a:prstGeom prst="rect">
            <a:avLst/>
          </a:prstGeom>
          <a:solidFill>
            <a:schemeClr val="accent4">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/children/kevin</a:t>
            </a:r>
          </a:p>
        </p:txBody>
      </p:sp>
      <p:sp>
        <p:nvSpPr>
          <p:cNvPr id="23" name="Right Arrow 22"/>
          <p:cNvSpPr/>
          <p:nvPr/>
        </p:nvSpPr>
        <p:spPr bwMode="auto">
          <a:xfrm rot="20425907">
            <a:off x="67392" y="1242215"/>
            <a:ext cx="1968303" cy="1527800"/>
          </a:xfrm>
          <a:prstGeom prst="rightArrow">
            <a:avLst/>
          </a:prstGeom>
          <a:solidFill>
            <a:schemeClr val="accent5">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Resource identifier</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Left Arrow 24"/>
          <p:cNvSpPr/>
          <p:nvPr/>
        </p:nvSpPr>
        <p:spPr bwMode="auto">
          <a:xfrm rot="20718719">
            <a:off x="10746304" y="1225519"/>
            <a:ext cx="1601830" cy="903270"/>
          </a:xfrm>
          <a:prstGeom prst="leftArrow">
            <a:avLst/>
          </a:prstGeom>
          <a:solidFill>
            <a:schemeClr val="accent5">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Entity</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Left Arrow 28"/>
          <p:cNvSpPr/>
          <p:nvPr/>
        </p:nvSpPr>
        <p:spPr bwMode="auto">
          <a:xfrm rot="20718719">
            <a:off x="5699456" y="708338"/>
            <a:ext cx="2018903" cy="903270"/>
          </a:xfrm>
          <a:prstGeom prst="leftArrow">
            <a:avLst/>
          </a:prstGeom>
          <a:solidFill>
            <a:schemeClr val="accent5">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Resource</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68822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Representation</a:t>
            </a:r>
          </a:p>
        </p:txBody>
      </p:sp>
      <p:sp>
        <p:nvSpPr>
          <p:cNvPr id="23" name="Text Placeholder 5"/>
          <p:cNvSpPr>
            <a:spLocks noGrp="1"/>
          </p:cNvSpPr>
          <p:nvPr>
            <p:ph type="body" sz="quarter" idx="10"/>
          </p:nvPr>
        </p:nvSpPr>
        <p:spPr>
          <a:xfrm>
            <a:off x="274638" y="1212850"/>
            <a:ext cx="11506199" cy="738664"/>
          </a:xfrm>
        </p:spPr>
        <p:txBody>
          <a:bodyPr/>
          <a:lstStyle/>
          <a:p>
            <a:r>
              <a:rPr lang="en-US" dirty="0"/>
              <a:t>View of the state of a resource at an instant in time.</a:t>
            </a:r>
          </a:p>
        </p:txBody>
      </p:sp>
      <p:sp>
        <p:nvSpPr>
          <p:cNvPr id="4" name="Rectangle 3"/>
          <p:cNvSpPr/>
          <p:nvPr/>
        </p:nvSpPr>
        <p:spPr bwMode="auto">
          <a:xfrm>
            <a:off x="522287" y="2634280"/>
            <a:ext cx="4572000" cy="1762187"/>
          </a:xfrm>
          <a:prstGeom prst="rect">
            <a:avLst/>
          </a:prstGeom>
          <a:solidFill>
            <a:schemeClr val="accent4">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&lt;Person&gt;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  &lt;Id&gt;72430&lt;/Id&gt;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  &lt;</a:t>
            </a:r>
            <a:r>
              <a:rPr kumimoji="0" lang="en-US" sz="2000" b="1" i="0" u="none" strike="noStrike" kern="1200" cap="none" spc="0" normalizeH="0" baseline="0" noProof="0" dirty="0" err="1">
                <a:ln>
                  <a:noFill/>
                </a:ln>
                <a:solidFill>
                  <a:srgbClr val="505050"/>
                </a:solidFill>
                <a:effectLst/>
                <a:uLnTx/>
                <a:uFillTx/>
                <a:latin typeface="Segoe UI"/>
                <a:ea typeface="+mn-ea"/>
                <a:cs typeface="+mn-cs"/>
              </a:rPr>
              <a:t>FirstName</a:t>
            </a:r>
            <a:r>
              <a:rPr kumimoji="0" lang="en-US" sz="2000" b="1" i="0" u="none" strike="noStrike" kern="1200" cap="none" spc="0" normalizeH="0" baseline="0" noProof="0" dirty="0">
                <a:ln>
                  <a:noFill/>
                </a:ln>
                <a:solidFill>
                  <a:srgbClr val="505050"/>
                </a:solidFill>
                <a:effectLst/>
                <a:uLnTx/>
                <a:uFillTx/>
                <a:latin typeface="Segoe UI"/>
                <a:ea typeface="+mn-ea"/>
                <a:cs typeface="+mn-cs"/>
              </a:rPr>
              <a:t>&gt;Fred&lt;/</a:t>
            </a:r>
            <a:r>
              <a:rPr kumimoji="0" lang="en-US" sz="2000" b="1" i="0" u="none" strike="noStrike" kern="1200" cap="none" spc="0" normalizeH="0" baseline="0" noProof="0" dirty="0" err="1">
                <a:ln>
                  <a:noFill/>
                </a:ln>
                <a:solidFill>
                  <a:srgbClr val="505050"/>
                </a:solidFill>
                <a:effectLst/>
                <a:uLnTx/>
                <a:uFillTx/>
                <a:latin typeface="Segoe UI"/>
                <a:ea typeface="+mn-ea"/>
                <a:cs typeface="+mn-cs"/>
              </a:rPr>
              <a:t>FirstName</a:t>
            </a:r>
            <a:r>
              <a:rPr kumimoji="0" lang="en-US" sz="2000" b="1" i="0" u="none" strike="noStrike" kern="1200" cap="none" spc="0" normalizeH="0" baseline="0" noProof="0" dirty="0">
                <a:ln>
                  <a:noFill/>
                </a:ln>
                <a:solidFill>
                  <a:srgbClr val="505050"/>
                </a:solidFill>
                <a:effectLst/>
                <a:uLnTx/>
                <a:uFillTx/>
                <a:latin typeface="Segoe UI"/>
                <a:ea typeface="+mn-ea"/>
                <a:cs typeface="+mn-cs"/>
              </a:rPr>
              <a:t>&gt;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  &lt;</a:t>
            </a:r>
            <a:r>
              <a:rPr kumimoji="0" lang="en-US" sz="2000" b="1" i="0" u="none" strike="noStrike" kern="1200" cap="none" spc="0" normalizeH="0" baseline="0" noProof="0" dirty="0" err="1">
                <a:ln>
                  <a:noFill/>
                </a:ln>
                <a:solidFill>
                  <a:srgbClr val="505050"/>
                </a:solidFill>
                <a:effectLst/>
                <a:uLnTx/>
                <a:uFillTx/>
                <a:latin typeface="Segoe UI"/>
                <a:ea typeface="+mn-ea"/>
                <a:cs typeface="+mn-cs"/>
              </a:rPr>
              <a:t>LastName</a:t>
            </a:r>
            <a:r>
              <a:rPr kumimoji="0" lang="en-US" sz="2000" b="1" i="0" u="none" strike="noStrike" kern="1200" cap="none" spc="0" normalizeH="0" baseline="0" noProof="0" dirty="0">
                <a:ln>
                  <a:noFill/>
                </a:ln>
                <a:solidFill>
                  <a:srgbClr val="505050"/>
                </a:solidFill>
                <a:effectLst/>
                <a:uLnTx/>
                <a:uFillTx/>
                <a:latin typeface="Segoe UI"/>
                <a:ea typeface="+mn-ea"/>
                <a:cs typeface="+mn-cs"/>
              </a:rPr>
              <a:t>&gt;</a:t>
            </a:r>
            <a:r>
              <a:rPr kumimoji="0" lang="en-US" sz="2000" b="1" i="0" u="none" strike="noStrike" kern="1200" cap="none" spc="0" normalizeH="0" baseline="0" noProof="0" dirty="0" err="1">
                <a:ln>
                  <a:noFill/>
                </a:ln>
                <a:solidFill>
                  <a:srgbClr val="505050"/>
                </a:solidFill>
                <a:effectLst/>
                <a:uLnTx/>
                <a:uFillTx/>
                <a:latin typeface="Segoe UI"/>
                <a:ea typeface="+mn-ea"/>
                <a:cs typeface="+mn-cs"/>
              </a:rPr>
              <a:t>Flinstone</a:t>
            </a:r>
            <a:r>
              <a:rPr kumimoji="0" lang="en-US" sz="2000" b="1" i="0" u="none" strike="noStrike" kern="1200" cap="none" spc="0" normalizeH="0" baseline="0" noProof="0" dirty="0">
                <a:ln>
                  <a:noFill/>
                </a:ln>
                <a:solidFill>
                  <a:srgbClr val="505050"/>
                </a:solidFill>
                <a:effectLst/>
                <a:uLnTx/>
                <a:uFillTx/>
                <a:latin typeface="Segoe UI"/>
                <a:ea typeface="+mn-ea"/>
                <a:cs typeface="+mn-cs"/>
              </a:rPr>
              <a:t>&lt;/</a:t>
            </a:r>
            <a:r>
              <a:rPr kumimoji="0" lang="en-US" sz="2000" b="1" i="0" u="none" strike="noStrike" kern="1200" cap="none" spc="0" normalizeH="0" baseline="0" noProof="0" dirty="0" err="1">
                <a:ln>
                  <a:noFill/>
                </a:ln>
                <a:solidFill>
                  <a:srgbClr val="505050"/>
                </a:solidFill>
                <a:effectLst/>
                <a:uLnTx/>
                <a:uFillTx/>
                <a:latin typeface="Segoe UI"/>
                <a:ea typeface="+mn-ea"/>
                <a:cs typeface="+mn-cs"/>
              </a:rPr>
              <a:t>LastName</a:t>
            </a:r>
            <a:r>
              <a:rPr kumimoji="0" lang="en-US" sz="2000" b="1" i="0" u="none" strike="noStrike" kern="1200" cap="none" spc="0" normalizeH="0" baseline="0" noProof="0" dirty="0">
                <a:ln>
                  <a:noFill/>
                </a:ln>
                <a:solidFill>
                  <a:srgbClr val="505050"/>
                </a:solidFill>
                <a:effectLst/>
                <a:uLnTx/>
                <a:uFillTx/>
                <a:latin typeface="Segoe UI"/>
                <a:ea typeface="+mn-ea"/>
                <a:cs typeface="+mn-cs"/>
              </a:rPr>
              <a:t>&gt;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&lt;/Person&gt;</a:t>
            </a:r>
          </a:p>
        </p:txBody>
      </p:sp>
      <p:sp>
        <p:nvSpPr>
          <p:cNvPr id="5" name="Rectangle 4"/>
          <p:cNvSpPr/>
          <p:nvPr/>
        </p:nvSpPr>
        <p:spPr bwMode="auto">
          <a:xfrm>
            <a:off x="5463052" y="2659062"/>
            <a:ext cx="3212635" cy="1762187"/>
          </a:xfrm>
          <a:prstGeom prst="rect">
            <a:avLst/>
          </a:prstGeom>
          <a:solidFill>
            <a:schemeClr val="accent4">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  "Id": "72430",</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  "</a:t>
            </a:r>
            <a:r>
              <a:rPr kumimoji="0" lang="en-US" sz="2000" b="1" i="0" u="none" strike="noStrike" kern="1200" cap="none" spc="0" normalizeH="0" baseline="0" noProof="0" dirty="0" err="1">
                <a:ln>
                  <a:noFill/>
                </a:ln>
                <a:solidFill>
                  <a:srgbClr val="505050"/>
                </a:solidFill>
                <a:effectLst/>
                <a:uLnTx/>
                <a:uFillTx/>
                <a:latin typeface="Segoe UI"/>
                <a:ea typeface="+mn-ea"/>
                <a:cs typeface="+mn-cs"/>
              </a:rPr>
              <a:t>FirstName</a:t>
            </a:r>
            <a:r>
              <a:rPr kumimoji="0" lang="en-US" sz="2000" b="1" i="0" u="none" strike="noStrike" kern="1200" cap="none" spc="0" normalizeH="0" baseline="0" noProof="0" dirty="0">
                <a:ln>
                  <a:noFill/>
                </a:ln>
                <a:solidFill>
                  <a:srgbClr val="505050"/>
                </a:solidFill>
                <a:effectLst/>
                <a:uLnTx/>
                <a:uFillTx/>
                <a:latin typeface="Segoe UI"/>
                <a:ea typeface="+mn-ea"/>
                <a:cs typeface="+mn-cs"/>
              </a:rPr>
              <a:t>": "Fred",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  "</a:t>
            </a:r>
            <a:r>
              <a:rPr kumimoji="0" lang="en-US" sz="2000" b="1" i="0" u="none" strike="noStrike" kern="1200" cap="none" spc="0" normalizeH="0" baseline="0" noProof="0" dirty="0" err="1">
                <a:ln>
                  <a:noFill/>
                </a:ln>
                <a:solidFill>
                  <a:srgbClr val="505050"/>
                </a:solidFill>
                <a:effectLst/>
                <a:uLnTx/>
                <a:uFillTx/>
                <a:latin typeface="Segoe UI"/>
                <a:ea typeface="+mn-ea"/>
                <a:cs typeface="+mn-cs"/>
              </a:rPr>
              <a:t>LastName</a:t>
            </a:r>
            <a:r>
              <a:rPr kumimoji="0" lang="en-US" sz="2000" b="1" i="0" u="none" strike="noStrike" kern="1200" cap="none" spc="0" normalizeH="0" baseline="0" noProof="0" dirty="0">
                <a:ln>
                  <a:noFill/>
                </a:ln>
                <a:solidFill>
                  <a:srgbClr val="505050"/>
                </a:solidFill>
                <a:effectLst/>
                <a:uLnTx/>
                <a:uFillTx/>
                <a:latin typeface="Segoe UI"/>
                <a:ea typeface="+mn-ea"/>
                <a:cs typeface="+mn-cs"/>
              </a:rPr>
              <a:t>": "</a:t>
            </a:r>
            <a:r>
              <a:rPr kumimoji="0" lang="en-US" sz="2000" b="1" i="0" u="none" strike="noStrike" kern="1200" cap="none" spc="0" normalizeH="0" baseline="0" noProof="0" dirty="0" err="1">
                <a:ln>
                  <a:noFill/>
                </a:ln>
                <a:solidFill>
                  <a:srgbClr val="505050"/>
                </a:solidFill>
                <a:effectLst/>
                <a:uLnTx/>
                <a:uFillTx/>
                <a:latin typeface="Segoe UI"/>
                <a:ea typeface="+mn-ea"/>
                <a:cs typeface="+mn-cs"/>
              </a:rPr>
              <a:t>Flinstone</a:t>
            </a:r>
            <a:r>
              <a:rPr kumimoji="0" lang="en-US" sz="2000" b="1" i="0" u="none" strike="noStrike" kern="1200" cap="none" spc="0" normalizeH="0" baseline="0" noProof="0" dirty="0">
                <a:ln>
                  <a:noFill/>
                </a:ln>
                <a:solidFill>
                  <a:srgbClr val="505050"/>
                </a:solidFill>
                <a:effectLst/>
                <a:uLnTx/>
                <a:uFillTx/>
                <a:latin typeface="Segoe UI"/>
                <a:ea typeface="+mn-ea"/>
                <a:cs typeface="+mn-cs"/>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837" y="2659062"/>
            <a:ext cx="2533650" cy="2533650"/>
          </a:xfrm>
          <a:prstGeom prst="rect">
            <a:avLst/>
          </a:prstGeom>
        </p:spPr>
      </p:pic>
      <p:sp>
        <p:nvSpPr>
          <p:cNvPr id="7" name="Text Placeholder 5"/>
          <p:cNvSpPr txBox="1">
            <a:spLocks/>
          </p:cNvSpPr>
          <p:nvPr/>
        </p:nvSpPr>
        <p:spPr>
          <a:xfrm>
            <a:off x="274637" y="5530928"/>
            <a:ext cx="12039600"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Data format of a representation is its media type.</a:t>
            </a:r>
          </a:p>
        </p:txBody>
      </p:sp>
      <p:pic>
        <p:nvPicPr>
          <p:cNvPr id="8" name="Picture 7"/>
          <p:cNvPicPr>
            <a:picLocks noChangeAspect="1"/>
          </p:cNvPicPr>
          <p:nvPr/>
        </p:nvPicPr>
        <p:blipFill>
          <a:blip r:embed="rId4"/>
          <a:stretch>
            <a:fillRect/>
          </a:stretch>
        </p:blipFill>
        <p:spPr>
          <a:xfrm>
            <a:off x="2186451" y="6268305"/>
            <a:ext cx="1421185" cy="617400"/>
          </a:xfrm>
          <a:prstGeom prst="rect">
            <a:avLst/>
          </a:prstGeom>
        </p:spPr>
      </p:pic>
      <p:pic>
        <p:nvPicPr>
          <p:cNvPr id="9" name="Picture 8"/>
          <p:cNvPicPr>
            <a:picLocks noChangeAspect="1"/>
          </p:cNvPicPr>
          <p:nvPr/>
        </p:nvPicPr>
        <p:blipFill>
          <a:blip r:embed="rId5"/>
          <a:stretch>
            <a:fillRect/>
          </a:stretch>
        </p:blipFill>
        <p:spPr>
          <a:xfrm>
            <a:off x="3929527" y="6268305"/>
            <a:ext cx="1533525" cy="638175"/>
          </a:xfrm>
          <a:prstGeom prst="rect">
            <a:avLst/>
          </a:prstGeom>
        </p:spPr>
      </p:pic>
      <p:pic>
        <p:nvPicPr>
          <p:cNvPr id="10" name="Picture 9"/>
          <p:cNvPicPr>
            <a:picLocks noChangeAspect="1"/>
          </p:cNvPicPr>
          <p:nvPr/>
        </p:nvPicPr>
        <p:blipFill>
          <a:blip r:embed="rId6"/>
          <a:stretch>
            <a:fillRect/>
          </a:stretch>
        </p:blipFill>
        <p:spPr>
          <a:xfrm>
            <a:off x="5678346" y="6231376"/>
            <a:ext cx="1308706" cy="674511"/>
          </a:xfrm>
          <a:prstGeom prst="rect">
            <a:avLst/>
          </a:prstGeom>
        </p:spPr>
      </p:pic>
      <p:pic>
        <p:nvPicPr>
          <p:cNvPr id="11" name="Picture 10"/>
          <p:cNvPicPr>
            <a:picLocks noChangeAspect="1"/>
          </p:cNvPicPr>
          <p:nvPr/>
        </p:nvPicPr>
        <p:blipFill>
          <a:blip r:embed="rId7"/>
          <a:stretch>
            <a:fillRect/>
          </a:stretch>
        </p:blipFill>
        <p:spPr>
          <a:xfrm>
            <a:off x="7182343" y="6238677"/>
            <a:ext cx="1751435" cy="647027"/>
          </a:xfrm>
          <a:prstGeom prst="rect">
            <a:avLst/>
          </a:prstGeom>
        </p:spPr>
      </p:pic>
    </p:spTree>
    <p:extLst>
      <p:ext uri="{BB962C8B-B14F-4D97-AF65-F5344CB8AC3E}">
        <p14:creationId xmlns:p14="http://schemas.microsoft.com/office/powerpoint/2010/main" val="98048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REST Data Elements</a:t>
            </a:r>
          </a:p>
        </p:txBody>
      </p:sp>
      <p:graphicFrame>
        <p:nvGraphicFramePr>
          <p:cNvPr id="4" name="Table 3"/>
          <p:cNvGraphicFramePr>
            <a:graphicFrameLocks noGrp="1"/>
          </p:cNvGraphicFramePr>
          <p:nvPr>
            <p:extLst/>
          </p:nvPr>
        </p:nvGraphicFramePr>
        <p:xfrm>
          <a:off x="457259" y="1516062"/>
          <a:ext cx="11658600" cy="3931920"/>
        </p:xfrm>
        <a:graphic>
          <a:graphicData uri="http://schemas.openxmlformats.org/drawingml/2006/table">
            <a:tbl>
              <a:tblPr firstRow="1" bandRow="1">
                <a:tableStyleId>{7DF18680-E054-41AD-8BC1-D1AEF772440D}</a:tableStyleId>
              </a:tblPr>
              <a:tblGrid>
                <a:gridCol w="2712978">
                  <a:extLst>
                    <a:ext uri="{9D8B030D-6E8A-4147-A177-3AD203B41FA5}">
                      <a16:colId xmlns:a16="http://schemas.microsoft.com/office/drawing/2014/main" val="20000"/>
                    </a:ext>
                  </a:extLst>
                </a:gridCol>
                <a:gridCol w="8945622">
                  <a:extLst>
                    <a:ext uri="{9D8B030D-6E8A-4147-A177-3AD203B41FA5}">
                      <a16:colId xmlns:a16="http://schemas.microsoft.com/office/drawing/2014/main" val="20001"/>
                    </a:ext>
                  </a:extLst>
                </a:gridCol>
              </a:tblGrid>
              <a:tr h="370840">
                <a:tc>
                  <a:txBody>
                    <a:bodyPr/>
                    <a:lstStyle/>
                    <a:p>
                      <a:r>
                        <a:rPr lang="en-US" sz="2400" dirty="0"/>
                        <a:t>Data Element</a:t>
                      </a:r>
                    </a:p>
                  </a:txBody>
                  <a:tcPr/>
                </a:tc>
                <a:tc>
                  <a:txBody>
                    <a:bodyPr/>
                    <a:lstStyle/>
                    <a:p>
                      <a:r>
                        <a:rPr lang="en-US" sz="2400" dirty="0"/>
                        <a:t>Web Examples</a:t>
                      </a:r>
                    </a:p>
                  </a:txBody>
                  <a:tcPr/>
                </a:tc>
                <a:extLst>
                  <a:ext uri="{0D108BD9-81ED-4DB2-BD59-A6C34878D82A}">
                    <a16:rowId xmlns:a16="http://schemas.microsoft.com/office/drawing/2014/main" val="10000"/>
                  </a:ext>
                </a:extLst>
              </a:tr>
              <a:tr h="370840">
                <a:tc>
                  <a:txBody>
                    <a:bodyPr/>
                    <a:lstStyle/>
                    <a:p>
                      <a:r>
                        <a:rPr lang="en-US" sz="2400" dirty="0"/>
                        <a:t>Resource</a:t>
                      </a:r>
                    </a:p>
                  </a:txBody>
                  <a:tcPr/>
                </a:tc>
                <a:tc>
                  <a:txBody>
                    <a:bodyPr/>
                    <a:lstStyle/>
                    <a:p>
                      <a:r>
                        <a:rPr lang="en-US" sz="2400" dirty="0"/>
                        <a:t>the intended conceptual target of a hypertext reference</a:t>
                      </a:r>
                    </a:p>
                  </a:txBody>
                  <a:tcPr/>
                </a:tc>
                <a:extLst>
                  <a:ext uri="{0D108BD9-81ED-4DB2-BD59-A6C34878D82A}">
                    <a16:rowId xmlns:a16="http://schemas.microsoft.com/office/drawing/2014/main" val="10001"/>
                  </a:ext>
                </a:extLst>
              </a:tr>
              <a:tr h="370840">
                <a:tc>
                  <a:txBody>
                    <a:bodyPr/>
                    <a:lstStyle/>
                    <a:p>
                      <a:r>
                        <a:rPr lang="en-US" sz="2400" dirty="0"/>
                        <a:t>Resource Identifier</a:t>
                      </a:r>
                    </a:p>
                  </a:txBody>
                  <a:tcPr/>
                </a:tc>
                <a:tc>
                  <a:txBody>
                    <a:bodyPr/>
                    <a:lstStyle/>
                    <a:p>
                      <a:r>
                        <a:rPr lang="en-US" sz="2400" dirty="0"/>
                        <a:t>URL</a:t>
                      </a:r>
                    </a:p>
                  </a:txBody>
                  <a:tcPr/>
                </a:tc>
                <a:extLst>
                  <a:ext uri="{0D108BD9-81ED-4DB2-BD59-A6C34878D82A}">
                    <a16:rowId xmlns:a16="http://schemas.microsoft.com/office/drawing/2014/main" val="10002"/>
                  </a:ext>
                </a:extLst>
              </a:tr>
              <a:tr h="370840">
                <a:tc>
                  <a:txBody>
                    <a:bodyPr/>
                    <a:lstStyle/>
                    <a:p>
                      <a:r>
                        <a:rPr lang="en-US" sz="2400" dirty="0"/>
                        <a:t>Representation</a:t>
                      </a:r>
                    </a:p>
                  </a:txBody>
                  <a:tcPr/>
                </a:tc>
                <a:tc>
                  <a:txBody>
                    <a:bodyPr/>
                    <a:lstStyle/>
                    <a:p>
                      <a:r>
                        <a:rPr lang="en-US" sz="2400" dirty="0"/>
                        <a:t>HTML document, JPEG image</a:t>
                      </a:r>
                    </a:p>
                  </a:txBody>
                  <a:tcPr/>
                </a:tc>
                <a:extLst>
                  <a:ext uri="{0D108BD9-81ED-4DB2-BD59-A6C34878D82A}">
                    <a16:rowId xmlns:a16="http://schemas.microsoft.com/office/drawing/2014/main" val="10003"/>
                  </a:ext>
                </a:extLst>
              </a:tr>
              <a:tr h="370840">
                <a:tc>
                  <a:txBody>
                    <a:bodyPr/>
                    <a:lstStyle/>
                    <a:p>
                      <a:r>
                        <a:rPr lang="en-US" sz="2400" dirty="0"/>
                        <a:t>Representation Metadata</a:t>
                      </a:r>
                    </a:p>
                  </a:txBody>
                  <a:tcPr/>
                </a:tc>
                <a:tc>
                  <a:txBody>
                    <a:bodyPr/>
                    <a:lstStyle/>
                    <a:p>
                      <a:r>
                        <a:rPr lang="en-US" sz="2400" dirty="0"/>
                        <a:t>media type, last-modified time</a:t>
                      </a:r>
                    </a:p>
                  </a:txBody>
                  <a:tcPr/>
                </a:tc>
                <a:extLst>
                  <a:ext uri="{0D108BD9-81ED-4DB2-BD59-A6C34878D82A}">
                    <a16:rowId xmlns:a16="http://schemas.microsoft.com/office/drawing/2014/main" val="10004"/>
                  </a:ext>
                </a:extLst>
              </a:tr>
              <a:tr h="370840">
                <a:tc>
                  <a:txBody>
                    <a:bodyPr/>
                    <a:lstStyle/>
                    <a:p>
                      <a:r>
                        <a:rPr lang="en-US" sz="2400" dirty="0"/>
                        <a:t>Resource Metadata</a:t>
                      </a:r>
                    </a:p>
                  </a:txBody>
                  <a:tcPr/>
                </a:tc>
                <a:tc>
                  <a:txBody>
                    <a:bodyPr/>
                    <a:lstStyle/>
                    <a:p>
                      <a:r>
                        <a:rPr lang="en-US" sz="2400" dirty="0"/>
                        <a:t>source link, alternates</a:t>
                      </a:r>
                    </a:p>
                  </a:txBody>
                  <a:tcPr/>
                </a:tc>
                <a:extLst>
                  <a:ext uri="{0D108BD9-81ED-4DB2-BD59-A6C34878D82A}">
                    <a16:rowId xmlns:a16="http://schemas.microsoft.com/office/drawing/2014/main" val="10005"/>
                  </a:ext>
                </a:extLst>
              </a:tr>
              <a:tr h="370840">
                <a:tc>
                  <a:txBody>
                    <a:bodyPr/>
                    <a:lstStyle/>
                    <a:p>
                      <a:r>
                        <a:rPr lang="en-US" sz="2400" dirty="0"/>
                        <a:t>Control Data</a:t>
                      </a:r>
                    </a:p>
                  </a:txBody>
                  <a:tcPr/>
                </a:tc>
                <a:tc>
                  <a:txBody>
                    <a:bodyPr/>
                    <a:lstStyle/>
                    <a:p>
                      <a:r>
                        <a:rPr lang="en-US" sz="2400" dirty="0"/>
                        <a:t>if-modified-since, cache-control</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36097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278062"/>
            <a:ext cx="11889564" cy="917575"/>
          </a:xfrm>
        </p:spPr>
        <p:txBody>
          <a:bodyPr/>
          <a:lstStyle/>
          <a:p>
            <a:r>
              <a:rPr lang="en-US" sz="9600" dirty="0"/>
              <a:t>Quiz</a:t>
            </a:r>
          </a:p>
        </p:txBody>
      </p:sp>
    </p:spTree>
    <p:extLst>
      <p:ext uri="{BB962C8B-B14F-4D97-AF65-F5344CB8AC3E}">
        <p14:creationId xmlns:p14="http://schemas.microsoft.com/office/powerpoint/2010/main" val="369620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Architectural Constraints</a:t>
            </a:r>
          </a:p>
        </p:txBody>
      </p:sp>
      <p:sp>
        <p:nvSpPr>
          <p:cNvPr id="4" name="Text Placeholder 3"/>
          <p:cNvSpPr>
            <a:spLocks noGrp="1"/>
          </p:cNvSpPr>
          <p:nvPr>
            <p:ph type="body" sz="quarter" idx="10"/>
          </p:nvPr>
        </p:nvSpPr>
        <p:spPr>
          <a:xfrm>
            <a:off x="283716" y="1820862"/>
            <a:ext cx="6117083" cy="1249573"/>
          </a:xfrm>
        </p:spPr>
        <p:txBody>
          <a:bodyPr/>
          <a:lstStyle/>
          <a:p>
            <a:r>
              <a:rPr lang="en-NZ" b="1" dirty="0"/>
              <a:t>Client-server</a:t>
            </a:r>
          </a:p>
          <a:p>
            <a:pPr lvl="1"/>
            <a:r>
              <a:rPr lang="en-NZ" dirty="0"/>
              <a:t>Separation of concerns</a:t>
            </a:r>
          </a:p>
          <a:p>
            <a:pPr lvl="1"/>
            <a:r>
              <a:rPr lang="en-NZ" dirty="0"/>
              <a:t>Independently scalable </a:t>
            </a:r>
          </a:p>
        </p:txBody>
      </p:sp>
      <p:pic>
        <p:nvPicPr>
          <p:cNvPr id="1026" name="Picture 2" descr="Image result for azure batch">
            <a:extLst>
              <a:ext uri="{FF2B5EF4-FFF2-40B4-BE49-F238E27FC236}">
                <a16:creationId xmlns:a16="http://schemas.microsoft.com/office/drawing/2014/main" id="{5DEE9342-2E86-4BAC-A646-9B40A618E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837" y="2049462"/>
            <a:ext cx="7021286"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10488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#1</a:t>
            </a:r>
          </a:p>
        </p:txBody>
      </p:sp>
      <p:sp>
        <p:nvSpPr>
          <p:cNvPr id="5" name="Text Placeholder 4"/>
          <p:cNvSpPr>
            <a:spLocks noGrp="1"/>
          </p:cNvSpPr>
          <p:nvPr>
            <p:ph type="body" sz="quarter" idx="12"/>
          </p:nvPr>
        </p:nvSpPr>
        <p:spPr>
          <a:xfrm>
            <a:off x="274639" y="4685507"/>
            <a:ext cx="8153398" cy="1829593"/>
          </a:xfrm>
        </p:spPr>
        <p:txBody>
          <a:bodyPr/>
          <a:lstStyle/>
          <a:p>
            <a:r>
              <a:rPr lang="en-US" dirty="0"/>
              <a:t>Content Negotiation</a:t>
            </a:r>
          </a:p>
          <a:p>
            <a:r>
              <a:rPr lang="en-US" sz="2800" dirty="0"/>
              <a:t> </a:t>
            </a:r>
          </a:p>
        </p:txBody>
      </p:sp>
    </p:spTree>
    <p:extLst>
      <p:ext uri="{BB962C8B-B14F-4D97-AF65-F5344CB8AC3E}">
        <p14:creationId xmlns:p14="http://schemas.microsoft.com/office/powerpoint/2010/main" val="342162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Richardson's Maturity Model</a:t>
            </a:r>
          </a:p>
        </p:txBody>
      </p:sp>
      <p:pic>
        <p:nvPicPr>
          <p:cNvPr id="3074" name="Picture 2" descr="Fig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7237" y="1245237"/>
            <a:ext cx="7849659" cy="464214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112837" y="6088062"/>
            <a:ext cx="10668000" cy="52322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http://martinfowler.com/articles/richardsonMaturityModel.html</a:t>
            </a:r>
          </a:p>
        </p:txBody>
      </p:sp>
    </p:spTree>
    <p:extLst>
      <p:ext uri="{BB962C8B-B14F-4D97-AF65-F5344CB8AC3E}">
        <p14:creationId xmlns:p14="http://schemas.microsoft.com/office/powerpoint/2010/main" val="329291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7" y="1212851"/>
            <a:ext cx="12161837" cy="2286780"/>
          </a:xfrm>
        </p:spPr>
        <p:txBody>
          <a:bodyPr/>
          <a:lstStyle/>
          <a:p>
            <a:pPr>
              <a:spcBef>
                <a:spcPts val="1000"/>
              </a:spcBef>
            </a:pPr>
            <a:r>
              <a:rPr lang="en-US" dirty="0"/>
              <a:t>How does Fielding approach it?</a:t>
            </a:r>
          </a:p>
          <a:p>
            <a:pPr marL="984250" lvl="1" indent="-742950">
              <a:spcBef>
                <a:spcPts val="1000"/>
              </a:spcBef>
              <a:buAutoNum type="arabicParenBoth"/>
            </a:pPr>
            <a:r>
              <a:rPr lang="en-US" sz="2800" dirty="0"/>
              <a:t>Identify forces that will prevent our system from being broadly usable</a:t>
            </a:r>
          </a:p>
          <a:p>
            <a:pPr marL="984250" lvl="1" indent="-742950">
              <a:spcBef>
                <a:spcPts val="1000"/>
              </a:spcBef>
              <a:buAutoNum type="arabicParenBoth"/>
            </a:pPr>
            <a:r>
              <a:rPr lang="en-US" sz="2800" dirty="0"/>
              <a:t>Apply constraints to incrementally shape the system</a:t>
            </a:r>
          </a:p>
          <a:p>
            <a:pPr marL="984250" lvl="1" indent="-742950">
              <a:spcBef>
                <a:spcPts val="1000"/>
              </a:spcBef>
              <a:buAutoNum type="arabicParenBoth"/>
            </a:pPr>
            <a:r>
              <a:rPr lang="en-US" sz="2800" dirty="0"/>
              <a:t>Map the domain of the business onto the domain of the architecture </a:t>
            </a:r>
          </a:p>
        </p:txBody>
      </p:sp>
      <p:sp>
        <p:nvSpPr>
          <p:cNvPr id="17" name="Title 16"/>
          <p:cNvSpPr>
            <a:spLocks noGrp="1"/>
          </p:cNvSpPr>
          <p:nvPr>
            <p:ph type="title"/>
          </p:nvPr>
        </p:nvSpPr>
        <p:spPr/>
        <p:txBody>
          <a:bodyPr/>
          <a:lstStyle/>
          <a:p>
            <a:r>
              <a:rPr lang="en-US" dirty="0"/>
              <a:t>So, how do we get there?</a:t>
            </a:r>
          </a:p>
        </p:txBody>
      </p:sp>
      <p:sp>
        <p:nvSpPr>
          <p:cNvPr id="4" name="Cloud 3"/>
          <p:cNvSpPr/>
          <p:nvPr/>
        </p:nvSpPr>
        <p:spPr bwMode="auto">
          <a:xfrm>
            <a:off x="503237" y="3865798"/>
            <a:ext cx="4038600" cy="2667000"/>
          </a:xfrm>
          <a:prstGeom prst="cloud">
            <a:avLst/>
          </a:prstGeom>
          <a:solidFill>
            <a:srgbClr val="FFFF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a:ea typeface="+mn-ea"/>
                <a:cs typeface="+mn-cs"/>
              </a:rPr>
              <a:t>Business Domain</a:t>
            </a:r>
          </a:p>
        </p:txBody>
      </p:sp>
      <p:sp>
        <p:nvSpPr>
          <p:cNvPr id="7" name="Cloud 6"/>
          <p:cNvSpPr/>
          <p:nvPr/>
        </p:nvSpPr>
        <p:spPr bwMode="auto">
          <a:xfrm>
            <a:off x="7742237" y="3796469"/>
            <a:ext cx="4038600" cy="2667000"/>
          </a:xfrm>
          <a:prstGeom prst="cloud">
            <a:avLst/>
          </a:prstGeom>
          <a:solidFill>
            <a:srgbClr val="FFFF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a:ea typeface="+mn-ea"/>
                <a:cs typeface="+mn-cs"/>
              </a:rPr>
              <a:t>Architectural Domain</a:t>
            </a:r>
          </a:p>
        </p:txBody>
      </p:sp>
      <p:sp>
        <p:nvSpPr>
          <p:cNvPr id="8" name="Right Arrow 7"/>
          <p:cNvSpPr/>
          <p:nvPr/>
        </p:nvSpPr>
        <p:spPr bwMode="auto">
          <a:xfrm>
            <a:off x="4541837" y="4106862"/>
            <a:ext cx="3429000" cy="609600"/>
          </a:xfrm>
          <a:prstGeom prst="rightArrow">
            <a:avLst/>
          </a:prstGeom>
          <a:solidFill>
            <a:schemeClr val="accent5">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RPC</a:t>
            </a:r>
          </a:p>
        </p:txBody>
      </p:sp>
      <p:sp>
        <p:nvSpPr>
          <p:cNvPr id="9" name="Left Arrow 8"/>
          <p:cNvSpPr/>
          <p:nvPr/>
        </p:nvSpPr>
        <p:spPr bwMode="auto">
          <a:xfrm>
            <a:off x="4541837" y="5402262"/>
            <a:ext cx="3200400" cy="609600"/>
          </a:xfrm>
          <a:prstGeom prst="leftArrow">
            <a:avLst/>
          </a:prstGeom>
          <a:solidFill>
            <a:schemeClr val="accent5">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REST</a:t>
            </a:r>
          </a:p>
        </p:txBody>
      </p:sp>
    </p:spTree>
    <p:extLst>
      <p:ext uri="{BB962C8B-B14F-4D97-AF65-F5344CB8AC3E}">
        <p14:creationId xmlns:p14="http://schemas.microsoft.com/office/powerpoint/2010/main" val="205673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1"/>
            <a:ext cx="11887200" cy="6196568"/>
          </a:xfrm>
        </p:spPr>
        <p:txBody>
          <a:bodyPr/>
          <a:lstStyle/>
          <a:p>
            <a:pPr marL="742950" indent="-742950">
              <a:spcBef>
                <a:spcPts val="1000"/>
              </a:spcBef>
              <a:buAutoNum type="arabicParenBoth"/>
            </a:pPr>
            <a:r>
              <a:rPr lang="en-US" dirty="0"/>
              <a:t>The network is reliable</a:t>
            </a:r>
          </a:p>
          <a:p>
            <a:pPr marL="742950" indent="-742950">
              <a:spcBef>
                <a:spcPts val="1000"/>
              </a:spcBef>
              <a:buAutoNum type="arabicParenBoth"/>
            </a:pPr>
            <a:r>
              <a:rPr lang="en-US" dirty="0"/>
              <a:t>Latency is zero</a:t>
            </a:r>
          </a:p>
          <a:p>
            <a:pPr marL="742950" indent="-742950">
              <a:spcBef>
                <a:spcPts val="1000"/>
              </a:spcBef>
              <a:buAutoNum type="arabicParenBoth"/>
            </a:pPr>
            <a:r>
              <a:rPr lang="en-US" dirty="0"/>
              <a:t>Bandwidth is infinite</a:t>
            </a:r>
          </a:p>
          <a:p>
            <a:pPr marL="742950" indent="-742950">
              <a:spcBef>
                <a:spcPts val="1000"/>
              </a:spcBef>
              <a:buAutoNum type="arabicParenBoth"/>
            </a:pPr>
            <a:r>
              <a:rPr lang="en-US" dirty="0"/>
              <a:t>The network is secure</a:t>
            </a:r>
          </a:p>
          <a:p>
            <a:pPr marL="742950" indent="-742950">
              <a:spcBef>
                <a:spcPts val="1000"/>
              </a:spcBef>
              <a:buAutoNum type="arabicParenBoth"/>
            </a:pPr>
            <a:r>
              <a:rPr lang="en-US" dirty="0"/>
              <a:t>Topology doesn't change</a:t>
            </a:r>
          </a:p>
          <a:p>
            <a:pPr marL="742950" indent="-742950">
              <a:spcBef>
                <a:spcPts val="1000"/>
              </a:spcBef>
              <a:buAutoNum type="arabicParenBoth"/>
            </a:pPr>
            <a:r>
              <a:rPr lang="en-US" dirty="0"/>
              <a:t>There is one administrator</a:t>
            </a:r>
          </a:p>
          <a:p>
            <a:pPr marL="742950" indent="-742950">
              <a:spcBef>
                <a:spcPts val="1000"/>
              </a:spcBef>
              <a:buAutoNum type="arabicParenBoth"/>
            </a:pPr>
            <a:r>
              <a:rPr lang="en-US" dirty="0"/>
              <a:t>Transport cost is zero</a:t>
            </a:r>
          </a:p>
          <a:p>
            <a:pPr marL="742950" indent="-742950">
              <a:spcBef>
                <a:spcPts val="1000"/>
              </a:spcBef>
              <a:buAutoNum type="arabicParenBoth"/>
            </a:pPr>
            <a:r>
              <a:rPr lang="en-US" dirty="0"/>
              <a:t>The network is homogeneous</a:t>
            </a:r>
          </a:p>
          <a:p>
            <a:pPr>
              <a:spcBef>
                <a:spcPts val="1000"/>
              </a:spcBef>
            </a:pPr>
            <a:endParaRPr lang="en-US" dirty="0"/>
          </a:p>
        </p:txBody>
      </p:sp>
      <p:sp>
        <p:nvSpPr>
          <p:cNvPr id="17" name="Title 16"/>
          <p:cNvSpPr>
            <a:spLocks noGrp="1"/>
          </p:cNvSpPr>
          <p:nvPr>
            <p:ph type="title"/>
          </p:nvPr>
        </p:nvSpPr>
        <p:spPr/>
        <p:txBody>
          <a:bodyPr/>
          <a:lstStyle/>
          <a:p>
            <a:r>
              <a:rPr lang="en-US" dirty="0"/>
              <a:t>8 Fallacies of Distributed Computing</a:t>
            </a:r>
          </a:p>
        </p:txBody>
      </p:sp>
    </p:spTree>
    <p:extLst>
      <p:ext uri="{BB962C8B-B14F-4D97-AF65-F5344CB8AC3E}">
        <p14:creationId xmlns:p14="http://schemas.microsoft.com/office/powerpoint/2010/main" val="2439751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278062"/>
            <a:ext cx="11889564" cy="917575"/>
          </a:xfrm>
        </p:spPr>
        <p:txBody>
          <a:bodyPr/>
          <a:lstStyle/>
          <a:p>
            <a:r>
              <a:rPr lang="en-US" sz="9600" dirty="0"/>
              <a:t>REST Constraints</a:t>
            </a:r>
          </a:p>
        </p:txBody>
      </p:sp>
    </p:spTree>
    <p:extLst>
      <p:ext uri="{BB962C8B-B14F-4D97-AF65-F5344CB8AC3E}">
        <p14:creationId xmlns:p14="http://schemas.microsoft.com/office/powerpoint/2010/main" val="72539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Client-Server Constraint</a:t>
            </a:r>
          </a:p>
        </p:txBody>
      </p:sp>
      <p:sp>
        <p:nvSpPr>
          <p:cNvPr id="2" name="Rectangle 1"/>
          <p:cNvSpPr/>
          <p:nvPr/>
        </p:nvSpPr>
        <p:spPr bwMode="auto">
          <a:xfrm>
            <a:off x="655637" y="1439862"/>
            <a:ext cx="3200400" cy="4876800"/>
          </a:xfrm>
          <a:prstGeom prst="rec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dirty="0">
                <a:ln>
                  <a:noFill/>
                </a:ln>
                <a:solidFill>
                  <a:srgbClr val="0072C6">
                    <a:lumMod val="50000"/>
                  </a:srgbClr>
                </a:solidFill>
                <a:effectLst/>
                <a:uLnTx/>
                <a:uFillTx/>
                <a:latin typeface="Segoe UI"/>
                <a:ea typeface="+mn-ea"/>
                <a:cs typeface="+mn-cs"/>
              </a:rPr>
              <a:t>Client</a:t>
            </a:r>
            <a:endParaRPr kumimoji="0" lang="en-US" sz="2000" b="0" i="0" u="none" strike="noStrike" kern="1200" cap="none" spc="0" normalizeH="0" baseline="0" noProof="0" dirty="0">
              <a:ln>
                <a:noFill/>
              </a:ln>
              <a:solidFill>
                <a:srgbClr val="0072C6">
                  <a:lumMod val="50000"/>
                </a:srgbClr>
              </a:solidFill>
              <a:effectLst/>
              <a:uLnTx/>
              <a:uFillTx/>
              <a:latin typeface="Segoe UI"/>
              <a:ea typeface="+mn-ea"/>
              <a:cs typeface="+mn-cs"/>
            </a:endParaRPr>
          </a:p>
        </p:txBody>
      </p:sp>
      <p:sp>
        <p:nvSpPr>
          <p:cNvPr id="5" name="Rectangle 4"/>
          <p:cNvSpPr/>
          <p:nvPr/>
        </p:nvSpPr>
        <p:spPr bwMode="auto">
          <a:xfrm>
            <a:off x="8580437" y="1439862"/>
            <a:ext cx="3200400" cy="4876800"/>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dirty="0">
                <a:ln>
                  <a:noFill/>
                </a:ln>
                <a:solidFill>
                  <a:srgbClr val="0072C6">
                    <a:lumMod val="50000"/>
                  </a:srgbClr>
                </a:solidFill>
                <a:effectLst/>
                <a:uLnTx/>
                <a:uFillTx/>
                <a:latin typeface="Segoe UI"/>
                <a:ea typeface="+mn-ea"/>
                <a:cs typeface="+mn-cs"/>
              </a:rPr>
              <a:t>Server</a:t>
            </a:r>
          </a:p>
        </p:txBody>
      </p:sp>
      <p:sp>
        <p:nvSpPr>
          <p:cNvPr id="7" name="Right Arrow 6"/>
          <p:cNvSpPr/>
          <p:nvPr/>
        </p:nvSpPr>
        <p:spPr bwMode="auto">
          <a:xfrm>
            <a:off x="3856037" y="2381672"/>
            <a:ext cx="4724400" cy="1267990"/>
          </a:xfrm>
          <a:prstGeom prst="rightArrow">
            <a:avLst/>
          </a:prstGeom>
          <a:solidFill>
            <a:schemeClr val="accent5">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Request</a:t>
            </a: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Left Arrow 7"/>
          <p:cNvSpPr/>
          <p:nvPr/>
        </p:nvSpPr>
        <p:spPr bwMode="auto">
          <a:xfrm>
            <a:off x="3832962" y="4145596"/>
            <a:ext cx="4717349" cy="1345778"/>
          </a:xfrm>
          <a:prstGeom prst="leftArrow">
            <a:avLst/>
          </a:prstGeom>
          <a:solidFill>
            <a:schemeClr val="accent5">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Response</a:t>
            </a: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55866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1"/>
            <a:ext cx="11887200" cy="4703852"/>
          </a:xfrm>
        </p:spPr>
        <p:txBody>
          <a:bodyPr/>
          <a:lstStyle/>
          <a:p>
            <a:pPr>
              <a:spcBef>
                <a:spcPts val="1000"/>
              </a:spcBef>
            </a:pPr>
            <a:r>
              <a:rPr lang="en-US" dirty="0"/>
              <a:t>Disconnected system</a:t>
            </a:r>
          </a:p>
          <a:p>
            <a:pPr>
              <a:spcBef>
                <a:spcPts val="1000"/>
              </a:spcBef>
            </a:pPr>
            <a:r>
              <a:rPr lang="en-US" dirty="0"/>
              <a:t>Uniform interface is the connection</a:t>
            </a:r>
          </a:p>
          <a:p>
            <a:pPr>
              <a:spcBef>
                <a:spcPts val="1000"/>
              </a:spcBef>
            </a:pPr>
            <a:r>
              <a:rPr lang="en-US" dirty="0"/>
              <a:t>Client initiates by sending a message to the server</a:t>
            </a:r>
          </a:p>
          <a:p>
            <a:pPr>
              <a:spcBef>
                <a:spcPts val="1000"/>
              </a:spcBef>
            </a:pPr>
            <a:r>
              <a:rPr lang="en-US" dirty="0"/>
              <a:t>Server listens for incoming messages, does some processing, and returns a response to the client</a:t>
            </a:r>
          </a:p>
          <a:p>
            <a:pPr>
              <a:spcBef>
                <a:spcPts val="1000"/>
              </a:spcBef>
            </a:pPr>
            <a:endParaRPr lang="en-US" dirty="0"/>
          </a:p>
          <a:p>
            <a:pPr>
              <a:spcBef>
                <a:spcPts val="1000"/>
              </a:spcBef>
            </a:pPr>
            <a:r>
              <a:rPr lang="en-US" dirty="0"/>
              <a:t>Goal: Separation of concerns</a:t>
            </a:r>
          </a:p>
        </p:txBody>
      </p:sp>
      <p:sp>
        <p:nvSpPr>
          <p:cNvPr id="17" name="Title 16"/>
          <p:cNvSpPr>
            <a:spLocks noGrp="1"/>
          </p:cNvSpPr>
          <p:nvPr>
            <p:ph type="title"/>
          </p:nvPr>
        </p:nvSpPr>
        <p:spPr/>
        <p:txBody>
          <a:bodyPr/>
          <a:lstStyle/>
          <a:p>
            <a:r>
              <a:rPr lang="en-US" dirty="0"/>
              <a:t>Client-Server Constraint</a:t>
            </a:r>
          </a:p>
        </p:txBody>
      </p:sp>
    </p:spTree>
    <p:extLst>
      <p:ext uri="{BB962C8B-B14F-4D97-AF65-F5344CB8AC3E}">
        <p14:creationId xmlns:p14="http://schemas.microsoft.com/office/powerpoint/2010/main" val="419787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Stateless Constraint</a:t>
            </a:r>
          </a:p>
        </p:txBody>
      </p:sp>
      <p:sp>
        <p:nvSpPr>
          <p:cNvPr id="2" name="Rectangle 1"/>
          <p:cNvSpPr/>
          <p:nvPr/>
        </p:nvSpPr>
        <p:spPr bwMode="auto">
          <a:xfrm>
            <a:off x="655637" y="1439862"/>
            <a:ext cx="3200400" cy="4876800"/>
          </a:xfrm>
          <a:prstGeom prst="rec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dirty="0">
                <a:ln>
                  <a:noFill/>
                </a:ln>
                <a:solidFill>
                  <a:srgbClr val="0072C6">
                    <a:lumMod val="50000"/>
                  </a:srgbClr>
                </a:solidFill>
                <a:effectLst/>
                <a:uLnTx/>
                <a:uFillTx/>
                <a:latin typeface="Segoe UI"/>
                <a:ea typeface="+mn-ea"/>
                <a:cs typeface="+mn-cs"/>
              </a:rPr>
              <a:t>Client</a:t>
            </a:r>
            <a:endParaRPr kumimoji="0" lang="en-US" sz="2000" b="0" i="0" u="none" strike="noStrike" kern="1200" cap="none" spc="0" normalizeH="0" baseline="0" noProof="0" dirty="0">
              <a:ln>
                <a:noFill/>
              </a:ln>
              <a:solidFill>
                <a:srgbClr val="0072C6">
                  <a:lumMod val="50000"/>
                </a:srgbClr>
              </a:solidFill>
              <a:effectLst/>
              <a:uLnTx/>
              <a:uFillTx/>
              <a:latin typeface="Segoe UI"/>
              <a:ea typeface="+mn-ea"/>
              <a:cs typeface="+mn-cs"/>
            </a:endParaRPr>
          </a:p>
        </p:txBody>
      </p:sp>
      <p:sp>
        <p:nvSpPr>
          <p:cNvPr id="5" name="Rectangle 4"/>
          <p:cNvSpPr/>
          <p:nvPr/>
        </p:nvSpPr>
        <p:spPr bwMode="auto">
          <a:xfrm>
            <a:off x="8580437" y="1439862"/>
            <a:ext cx="3200400" cy="4876800"/>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dirty="0">
                <a:ln>
                  <a:noFill/>
                </a:ln>
                <a:solidFill>
                  <a:srgbClr val="0072C6">
                    <a:lumMod val="50000"/>
                  </a:srgbClr>
                </a:solidFill>
                <a:effectLst/>
                <a:uLnTx/>
                <a:uFillTx/>
                <a:latin typeface="Segoe UI"/>
                <a:ea typeface="+mn-ea"/>
                <a:cs typeface="+mn-cs"/>
              </a:rPr>
              <a:t>Server</a:t>
            </a:r>
          </a:p>
        </p:txBody>
      </p:sp>
      <p:sp>
        <p:nvSpPr>
          <p:cNvPr id="7" name="Right Arrow 6"/>
          <p:cNvSpPr/>
          <p:nvPr/>
        </p:nvSpPr>
        <p:spPr bwMode="auto">
          <a:xfrm>
            <a:off x="3856037" y="2381672"/>
            <a:ext cx="4724400" cy="1267990"/>
          </a:xfrm>
          <a:prstGeom prst="rightArrow">
            <a:avLst/>
          </a:prstGeom>
          <a:solidFill>
            <a:schemeClr val="accent5">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Request</a:t>
            </a: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Left Arrow 7"/>
          <p:cNvSpPr/>
          <p:nvPr/>
        </p:nvSpPr>
        <p:spPr bwMode="auto">
          <a:xfrm>
            <a:off x="3832962" y="4145596"/>
            <a:ext cx="4717349" cy="1345778"/>
          </a:xfrm>
          <a:prstGeom prst="leftArrow">
            <a:avLst/>
          </a:prstGeom>
          <a:solidFill>
            <a:schemeClr val="accent5">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Response</a:t>
            </a: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TextBox 2"/>
          <p:cNvSpPr txBox="1"/>
          <p:nvPr/>
        </p:nvSpPr>
        <p:spPr>
          <a:xfrm>
            <a:off x="8713353" y="3922855"/>
            <a:ext cx="2874316" cy="1791260"/>
          </a:xfrm>
          <a:prstGeom prst="rect">
            <a:avLst/>
          </a:prstGeom>
          <a:solidFill>
            <a:schemeClr val="tx1">
              <a:lumMod val="85000"/>
            </a:schemeClr>
          </a:solid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600" b="0" i="1" u="none" strike="noStrike" kern="1200" cap="none" spc="0" normalizeH="0" baseline="0" noProof="0" dirty="0">
                <a:ln>
                  <a:noFill/>
                </a:ln>
                <a:solidFill>
                  <a:srgbClr val="0072C6">
                    <a:lumMod val="50000"/>
                  </a:srgbClr>
                </a:solidFill>
                <a:effectLst/>
                <a:uLnTx/>
                <a:uFillTx/>
                <a:latin typeface="Segoe UI"/>
                <a:ea typeface="+mn-ea"/>
                <a:cs typeface="+mn-cs"/>
              </a:rPr>
              <a:t>No state preserved here</a:t>
            </a:r>
          </a:p>
        </p:txBody>
      </p:sp>
      <p:sp>
        <p:nvSpPr>
          <p:cNvPr id="9" name="TextBox 8"/>
          <p:cNvSpPr txBox="1"/>
          <p:nvPr/>
        </p:nvSpPr>
        <p:spPr>
          <a:xfrm>
            <a:off x="795604" y="2381672"/>
            <a:ext cx="2874316" cy="1791260"/>
          </a:xfrm>
          <a:prstGeom prst="rect">
            <a:avLst/>
          </a:prstGeom>
          <a:solidFill>
            <a:schemeClr val="tx1">
              <a:lumMod val="85000"/>
            </a:schemeClr>
          </a:solid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600" b="0" i="1" u="none" strike="noStrike" kern="1200" cap="none" spc="0" normalizeH="0" baseline="0" noProof="0" dirty="0">
                <a:ln>
                  <a:noFill/>
                </a:ln>
                <a:solidFill>
                  <a:srgbClr val="0072C6">
                    <a:lumMod val="50000"/>
                  </a:srgbClr>
                </a:solidFill>
                <a:effectLst/>
                <a:uLnTx/>
                <a:uFillTx/>
                <a:latin typeface="Segoe UI"/>
                <a:ea typeface="+mn-ea"/>
                <a:cs typeface="+mn-cs"/>
              </a:rPr>
              <a:t>All state included here</a:t>
            </a:r>
          </a:p>
        </p:txBody>
      </p:sp>
    </p:spTree>
    <p:extLst>
      <p:ext uri="{BB962C8B-B14F-4D97-AF65-F5344CB8AC3E}">
        <p14:creationId xmlns:p14="http://schemas.microsoft.com/office/powerpoint/2010/main" val="79936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Stateless Constraint</a:t>
            </a:r>
          </a:p>
        </p:txBody>
      </p:sp>
      <p:sp>
        <p:nvSpPr>
          <p:cNvPr id="2" name="Rectangle 1"/>
          <p:cNvSpPr/>
          <p:nvPr/>
        </p:nvSpPr>
        <p:spPr bwMode="auto">
          <a:xfrm>
            <a:off x="427035" y="1439862"/>
            <a:ext cx="2438401" cy="4876800"/>
          </a:xfrm>
          <a:prstGeom prst="rec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dirty="0">
                <a:ln>
                  <a:noFill/>
                </a:ln>
                <a:solidFill>
                  <a:srgbClr val="0072C6">
                    <a:lumMod val="50000"/>
                  </a:srgbClr>
                </a:solidFill>
                <a:effectLst/>
                <a:uLnTx/>
                <a:uFillTx/>
                <a:latin typeface="Segoe UI"/>
                <a:ea typeface="+mn-ea"/>
                <a:cs typeface="+mn-cs"/>
              </a:rPr>
              <a:t>Client</a:t>
            </a:r>
            <a:endParaRPr kumimoji="0" lang="en-US" sz="2000" b="0" i="0" u="none" strike="noStrike" kern="1200" cap="none" spc="0" normalizeH="0" baseline="0" noProof="0" dirty="0">
              <a:ln>
                <a:noFill/>
              </a:ln>
              <a:solidFill>
                <a:srgbClr val="0072C6">
                  <a:lumMod val="50000"/>
                </a:srgbClr>
              </a:solidFill>
              <a:effectLst/>
              <a:uLnTx/>
              <a:uFillTx/>
              <a:latin typeface="Segoe UI"/>
              <a:ea typeface="+mn-ea"/>
              <a:cs typeface="+mn-cs"/>
            </a:endParaRPr>
          </a:p>
        </p:txBody>
      </p:sp>
      <p:sp>
        <p:nvSpPr>
          <p:cNvPr id="5" name="Rectangle 4"/>
          <p:cNvSpPr/>
          <p:nvPr/>
        </p:nvSpPr>
        <p:spPr bwMode="auto">
          <a:xfrm>
            <a:off x="10183003" y="1439862"/>
            <a:ext cx="1981200" cy="4876800"/>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dirty="0">
                <a:ln>
                  <a:noFill/>
                </a:ln>
                <a:solidFill>
                  <a:srgbClr val="0072C6">
                    <a:lumMod val="50000"/>
                  </a:srgbClr>
                </a:solidFill>
                <a:effectLst/>
                <a:uLnTx/>
                <a:uFillTx/>
                <a:latin typeface="Segoe UI"/>
                <a:ea typeface="+mn-ea"/>
                <a:cs typeface="+mn-cs"/>
              </a:rPr>
              <a:t>Server</a:t>
            </a:r>
          </a:p>
        </p:txBody>
      </p:sp>
      <p:sp>
        <p:nvSpPr>
          <p:cNvPr id="7" name="Right Arrow 6"/>
          <p:cNvSpPr/>
          <p:nvPr/>
        </p:nvSpPr>
        <p:spPr bwMode="auto">
          <a:xfrm>
            <a:off x="2865435" y="1267386"/>
            <a:ext cx="7317567" cy="1267990"/>
          </a:xfrm>
          <a:prstGeom prst="rightArrow">
            <a:avLst/>
          </a:prstGeom>
          <a:solidFill>
            <a:schemeClr val="accent5">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Request</a:t>
            </a: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Left Arrow 7"/>
          <p:cNvSpPr/>
          <p:nvPr/>
        </p:nvSpPr>
        <p:spPr bwMode="auto">
          <a:xfrm>
            <a:off x="2875815" y="5218851"/>
            <a:ext cx="7306645" cy="1345778"/>
          </a:xfrm>
          <a:prstGeom prst="leftArrow">
            <a:avLst/>
          </a:prstGeom>
          <a:solidFill>
            <a:schemeClr val="accent5">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Response</a:t>
            </a: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TextBox 8"/>
          <p:cNvSpPr txBox="1"/>
          <p:nvPr/>
        </p:nvSpPr>
        <p:spPr>
          <a:xfrm>
            <a:off x="611318" y="3027889"/>
            <a:ext cx="2069833" cy="1292662"/>
          </a:xfrm>
          <a:prstGeom prst="rect">
            <a:avLst/>
          </a:prstGeom>
          <a:solidFill>
            <a:schemeClr val="tx1">
              <a:lumMod val="85000"/>
            </a:schemeClr>
          </a:solid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solidFill>
                  <a:srgbClr val="0072C6">
                    <a:lumMod val="50000"/>
                  </a:srgbClr>
                </a:solidFill>
                <a:effectLst/>
                <a:uLnTx/>
                <a:uFillTx/>
                <a:latin typeface="Segoe UI"/>
                <a:ea typeface="+mn-ea"/>
                <a:cs typeface="+mn-cs"/>
              </a:rPr>
              <a:t>All state included here</a:t>
            </a:r>
          </a:p>
        </p:txBody>
      </p:sp>
      <p:sp>
        <p:nvSpPr>
          <p:cNvPr id="11" name="TextBox 10"/>
          <p:cNvSpPr txBox="1"/>
          <p:nvPr/>
        </p:nvSpPr>
        <p:spPr>
          <a:xfrm>
            <a:off x="3271076" y="2217401"/>
            <a:ext cx="6032233" cy="2299091"/>
          </a:xfrm>
          <a:prstGeom prst="rect">
            <a:avLst/>
          </a:prstGeom>
          <a:solidFill>
            <a:schemeClr val="tx1">
              <a:lumMod val="85000"/>
            </a:schemeClr>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1" u="none" strike="noStrike" kern="1200" cap="none" spc="0" normalizeH="0" baseline="0" noProof="0" dirty="0">
                <a:ln>
                  <a:noFill/>
                </a:ln>
                <a:solidFill>
                  <a:srgbClr val="0072C6">
                    <a:lumMod val="50000"/>
                  </a:srgbClr>
                </a:solidFill>
                <a:effectLst/>
                <a:uLnTx/>
                <a:uFillTx/>
                <a:latin typeface="Segoe UI"/>
                <a:ea typeface="+mn-ea"/>
                <a:cs typeface="+mn-cs"/>
              </a:rPr>
              <a:t>How: </a:t>
            </a:r>
            <a:r>
              <a:rPr kumimoji="0" lang="en-US" sz="3200" b="1" i="1" u="none" strike="noStrike" kern="1200" cap="none" spc="0" normalizeH="0" baseline="0" noProof="0" dirty="0">
                <a:ln>
                  <a:noFill/>
                </a:ln>
                <a:solidFill>
                  <a:srgbClr val="0072C6">
                    <a:lumMod val="50000"/>
                  </a:srgbClr>
                </a:solidFill>
                <a:effectLst/>
                <a:uLnTx/>
                <a:uFillTx/>
                <a:latin typeface="Segoe UI"/>
                <a:ea typeface="+mn-ea"/>
                <a:cs typeface="+mn-cs"/>
              </a:rPr>
              <a:t>verb + content-type</a:t>
            </a:r>
            <a:endParaRPr kumimoji="0" lang="en-US" sz="3200" b="0" i="1" u="none" strike="noStrike" kern="1200" cap="none" spc="0" normalizeH="0" baseline="0" noProof="0" dirty="0">
              <a:ln>
                <a:noFill/>
              </a:ln>
              <a:solidFill>
                <a:srgbClr val="0072C6">
                  <a:lumMod val="50000"/>
                </a:srgbClr>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1" u="none" strike="noStrike" kern="1200" cap="none" spc="0" normalizeH="0" baseline="0" noProof="0" dirty="0">
                <a:ln>
                  <a:noFill/>
                </a:ln>
                <a:solidFill>
                  <a:srgbClr val="0072C6">
                    <a:lumMod val="50000"/>
                  </a:srgbClr>
                </a:solidFill>
                <a:effectLst/>
                <a:uLnTx/>
                <a:uFillTx/>
                <a:latin typeface="Segoe UI"/>
                <a:ea typeface="+mn-ea"/>
                <a:cs typeface="+mn-cs"/>
              </a:rPr>
              <a:t>Who: </a:t>
            </a:r>
            <a:r>
              <a:rPr kumimoji="0" lang="en-US" sz="3200" b="1" i="1" u="none" strike="noStrike" kern="1200" cap="none" spc="0" normalizeH="0" baseline="0" noProof="0" dirty="0">
                <a:ln>
                  <a:noFill/>
                </a:ln>
                <a:solidFill>
                  <a:srgbClr val="0072C6">
                    <a:lumMod val="50000"/>
                  </a:srgbClr>
                </a:solidFill>
                <a:effectLst/>
                <a:uLnTx/>
                <a:uFillTx/>
                <a:latin typeface="Segoe UI"/>
                <a:ea typeface="+mn-ea"/>
                <a:cs typeface="+mn-cs"/>
              </a:rPr>
              <a:t>authentication</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1" u="none" strike="noStrike" kern="1200" cap="none" spc="0" normalizeH="0" baseline="0" noProof="0" dirty="0">
                <a:ln>
                  <a:noFill/>
                </a:ln>
                <a:solidFill>
                  <a:srgbClr val="0072C6">
                    <a:lumMod val="50000"/>
                  </a:srgbClr>
                </a:solidFill>
                <a:effectLst/>
                <a:uLnTx/>
                <a:uFillTx/>
                <a:latin typeface="Segoe UI"/>
                <a:ea typeface="+mn-ea"/>
                <a:cs typeface="+mn-cs"/>
              </a:rPr>
              <a:t>What: </a:t>
            </a:r>
            <a:r>
              <a:rPr kumimoji="0" lang="en-US" sz="3200" b="1" i="1" u="none" strike="noStrike" kern="1200" cap="none" spc="0" normalizeH="0" baseline="0" noProof="0" dirty="0">
                <a:ln>
                  <a:noFill/>
                </a:ln>
                <a:solidFill>
                  <a:srgbClr val="0072C6">
                    <a:lumMod val="50000"/>
                  </a:srgbClr>
                </a:solidFill>
                <a:effectLst/>
                <a:uLnTx/>
                <a:uFillTx/>
                <a:latin typeface="Segoe UI"/>
                <a:ea typeface="+mn-ea"/>
                <a:cs typeface="+mn-cs"/>
              </a:rPr>
              <a:t>URI</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1" u="none" strike="noStrike" kern="1200" cap="none" spc="0" normalizeH="0" baseline="0" noProof="0" dirty="0">
                <a:ln>
                  <a:noFill/>
                </a:ln>
                <a:solidFill>
                  <a:srgbClr val="0072C6">
                    <a:lumMod val="50000"/>
                  </a:srgbClr>
                </a:solidFill>
                <a:effectLst/>
                <a:uLnTx/>
                <a:uFillTx/>
                <a:latin typeface="Segoe UI"/>
                <a:ea typeface="+mn-ea"/>
                <a:cs typeface="+mn-cs"/>
              </a:rPr>
              <a:t>When: </a:t>
            </a:r>
            <a:r>
              <a:rPr kumimoji="0" lang="en-US" sz="3200" b="1" i="1" u="none" strike="noStrike" kern="1200" cap="none" spc="0" normalizeH="0" baseline="0" noProof="0" dirty="0">
                <a:ln>
                  <a:noFill/>
                </a:ln>
                <a:solidFill>
                  <a:srgbClr val="0072C6">
                    <a:lumMod val="50000"/>
                  </a:srgbClr>
                </a:solidFill>
                <a:effectLst/>
                <a:uLnTx/>
                <a:uFillTx/>
                <a:latin typeface="Segoe UI"/>
                <a:ea typeface="+mn-ea"/>
                <a:cs typeface="+mn-cs"/>
              </a:rPr>
              <a:t>preconditions</a:t>
            </a:r>
          </a:p>
        </p:txBody>
      </p:sp>
      <p:sp>
        <p:nvSpPr>
          <p:cNvPr id="12" name="TextBox 11"/>
          <p:cNvSpPr txBox="1"/>
          <p:nvPr/>
        </p:nvSpPr>
        <p:spPr>
          <a:xfrm>
            <a:off x="10336144" y="3027890"/>
            <a:ext cx="1674917" cy="1292662"/>
          </a:xfrm>
          <a:prstGeom prst="rect">
            <a:avLst/>
          </a:prstGeom>
          <a:solidFill>
            <a:schemeClr val="tx1">
              <a:lumMod val="85000"/>
            </a:schemeClr>
          </a:solid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solidFill>
                  <a:srgbClr val="0072C6">
                    <a:lumMod val="50000"/>
                  </a:srgbClr>
                </a:solidFill>
                <a:effectLst/>
                <a:uLnTx/>
                <a:uFillTx/>
                <a:latin typeface="Segoe UI"/>
                <a:ea typeface="+mn-ea"/>
                <a:cs typeface="+mn-cs"/>
              </a:rPr>
              <a:t>No state preserved here</a:t>
            </a:r>
          </a:p>
        </p:txBody>
      </p:sp>
      <p:sp>
        <p:nvSpPr>
          <p:cNvPr id="13" name="Left Arrow 12"/>
          <p:cNvSpPr/>
          <p:nvPr/>
        </p:nvSpPr>
        <p:spPr>
          <a:xfrm rot="877269">
            <a:off x="7442155" y="3543864"/>
            <a:ext cx="2599517" cy="1282456"/>
          </a:xfrm>
          <a:prstGeom prst="leftArrow">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Self-descriptive message</a:t>
            </a:r>
          </a:p>
        </p:txBody>
      </p:sp>
    </p:spTree>
    <p:extLst>
      <p:ext uri="{BB962C8B-B14F-4D97-AF65-F5344CB8AC3E}">
        <p14:creationId xmlns:p14="http://schemas.microsoft.com/office/powerpoint/2010/main" val="82094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Self-descriptive Message - HOW</a:t>
            </a:r>
          </a:p>
        </p:txBody>
      </p:sp>
      <p:sp>
        <p:nvSpPr>
          <p:cNvPr id="14" name="TextBox 13"/>
          <p:cNvSpPr txBox="1"/>
          <p:nvPr/>
        </p:nvSpPr>
        <p:spPr>
          <a:xfrm>
            <a:off x="2027237" y="2457121"/>
            <a:ext cx="8732199" cy="2819233"/>
          </a:xfrm>
          <a:prstGeom prst="rect">
            <a:avLst/>
          </a:prstGeom>
          <a:solidFill>
            <a:srgbClr val="FFC000"/>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9005DD"/>
                </a:solidFill>
                <a:effectLst/>
                <a:uLnTx/>
                <a:uFillTx/>
                <a:latin typeface="Consolas" panose="020B0609020204030204" pitchFamily="49" charset="0"/>
                <a:ea typeface="+mn-ea"/>
                <a:cs typeface="Consolas" panose="020B0609020204030204" pitchFamily="49" charset="0"/>
              </a:rPr>
              <a:t>GET</a:t>
            </a: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r>
              <a:rPr kumimoji="0" lang="en-US" sz="3200" b="1"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api</a:t>
            </a: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/persons/123 HTTP/1.1</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Accept: </a:t>
            </a:r>
            <a:r>
              <a:rPr kumimoji="0" lang="en-US" sz="3200" b="1" i="0" u="none" strike="noStrike" kern="1200" cap="none" spc="0" normalizeH="0" baseline="0" noProof="0" dirty="0">
                <a:ln>
                  <a:noFill/>
                </a:ln>
                <a:solidFill>
                  <a:srgbClr val="9005DD"/>
                </a:solidFill>
                <a:effectLst/>
                <a:uLnTx/>
                <a:uFillTx/>
                <a:latin typeface="Consolas" panose="020B0609020204030204" pitchFamily="49" charset="0"/>
                <a:ea typeface="+mn-ea"/>
                <a:cs typeface="Consolas" panose="020B0609020204030204" pitchFamily="49" charset="0"/>
              </a:rPr>
              <a:t>application/</a:t>
            </a:r>
            <a:r>
              <a:rPr kumimoji="0" lang="en-US" sz="3200" b="1" i="0" u="none" strike="noStrike" kern="1200" cap="none" spc="0" normalizeH="0" baseline="0" noProof="0" dirty="0" err="1">
                <a:ln>
                  <a:noFill/>
                </a:ln>
                <a:solidFill>
                  <a:srgbClr val="9005DD"/>
                </a:solidFill>
                <a:effectLst/>
                <a:uLnTx/>
                <a:uFillTx/>
                <a:latin typeface="Consolas" panose="020B0609020204030204" pitchFamily="49" charset="0"/>
                <a:ea typeface="+mn-ea"/>
                <a:cs typeface="Consolas" panose="020B0609020204030204" pitchFamily="49" charset="0"/>
              </a:rPr>
              <a:t>json</a:t>
            </a:r>
            <a:r>
              <a:rPr kumimoji="0" lang="en-US" sz="3200" b="1" i="0" u="none" strike="noStrike" kern="1200" cap="none" spc="0" normalizeH="0" baseline="0" noProof="0" dirty="0">
                <a:ln>
                  <a:noFill/>
                </a:ln>
                <a:solidFill>
                  <a:srgbClr val="9005DD"/>
                </a:solidFill>
                <a:effectLst/>
                <a:uLnTx/>
                <a:uFillTx/>
                <a:latin typeface="Consolas" panose="020B0609020204030204" pitchFamily="49" charset="0"/>
                <a:ea typeface="+mn-ea"/>
                <a:cs typeface="Consolas" panose="020B0609020204030204" pitchFamily="49" charset="0"/>
              </a:rPr>
              <a:t>, text/xml</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Host: localhost:8000</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Authorization: Bearer 0b79bab50da…</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If-None-Match: "289340187490"</a:t>
            </a:r>
          </a:p>
        </p:txBody>
      </p:sp>
      <p:sp>
        <p:nvSpPr>
          <p:cNvPr id="5" name="Left Arrow 4"/>
          <p:cNvSpPr/>
          <p:nvPr/>
        </p:nvSpPr>
        <p:spPr>
          <a:xfrm rot="877269">
            <a:off x="9819045" y="3184533"/>
            <a:ext cx="2402189" cy="794459"/>
          </a:xfrm>
          <a:prstGeom prst="leftArrow">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Content-Type</a:t>
            </a:r>
          </a:p>
        </p:txBody>
      </p:sp>
      <p:sp>
        <p:nvSpPr>
          <p:cNvPr id="6" name="Right Arrow 5"/>
          <p:cNvSpPr/>
          <p:nvPr/>
        </p:nvSpPr>
        <p:spPr bwMode="auto">
          <a:xfrm rot="1101522">
            <a:off x="592081" y="1957950"/>
            <a:ext cx="1692640" cy="687184"/>
          </a:xfrm>
          <a:prstGeom prst="rightArrow">
            <a:avLst/>
          </a:prstGeom>
          <a:solidFill>
            <a:srgbClr val="C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Verb</a:t>
            </a:r>
          </a:p>
        </p:txBody>
      </p:sp>
    </p:spTree>
    <p:extLst>
      <p:ext uri="{BB962C8B-B14F-4D97-AF65-F5344CB8AC3E}">
        <p14:creationId xmlns:p14="http://schemas.microsoft.com/office/powerpoint/2010/main" val="304929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Architectural Constraints</a:t>
            </a:r>
          </a:p>
        </p:txBody>
      </p:sp>
      <p:sp>
        <p:nvSpPr>
          <p:cNvPr id="4" name="Text Placeholder 3"/>
          <p:cNvSpPr>
            <a:spLocks noGrp="1"/>
          </p:cNvSpPr>
          <p:nvPr>
            <p:ph type="body" sz="quarter" idx="10"/>
          </p:nvPr>
        </p:nvSpPr>
        <p:spPr>
          <a:xfrm>
            <a:off x="283716" y="1820862"/>
            <a:ext cx="6117083" cy="2579168"/>
          </a:xfrm>
        </p:spPr>
        <p:txBody>
          <a:bodyPr/>
          <a:lstStyle/>
          <a:p>
            <a:r>
              <a:rPr lang="en-NZ" b="1" dirty="0"/>
              <a:t>Stateless</a:t>
            </a:r>
          </a:p>
          <a:p>
            <a:pPr lvl="1"/>
            <a:r>
              <a:rPr lang="en-NZ" dirty="0"/>
              <a:t>Each request from client to server must contain all of the information necessary to understand the request, and cannot take advantage of any stored context on the server. </a:t>
            </a:r>
          </a:p>
          <a:p>
            <a:pPr lvl="1"/>
            <a:r>
              <a:rPr lang="en-NZ" dirty="0"/>
              <a:t>Session state is therefore kept entirely on the client.</a:t>
            </a:r>
            <a:br>
              <a:rPr lang="en-NZ" dirty="0"/>
            </a:br>
            <a:endParaRPr lang="en-US" sz="1600" dirty="0"/>
          </a:p>
        </p:txBody>
      </p:sp>
      <p:pic>
        <p:nvPicPr>
          <p:cNvPr id="1026" name="Picture 2" descr="Image result for azure batch">
            <a:extLst>
              <a:ext uri="{FF2B5EF4-FFF2-40B4-BE49-F238E27FC236}">
                <a16:creationId xmlns:a16="http://schemas.microsoft.com/office/drawing/2014/main" id="{5DEE9342-2E86-4BAC-A646-9B40A618E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837" y="2049462"/>
            <a:ext cx="7021286"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26709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Self-descriptive Message - WHO</a:t>
            </a:r>
          </a:p>
        </p:txBody>
      </p:sp>
      <p:sp>
        <p:nvSpPr>
          <p:cNvPr id="14" name="TextBox 13"/>
          <p:cNvSpPr txBox="1"/>
          <p:nvPr/>
        </p:nvSpPr>
        <p:spPr>
          <a:xfrm>
            <a:off x="2027237" y="2457121"/>
            <a:ext cx="8732199" cy="2819233"/>
          </a:xfrm>
          <a:prstGeom prst="rect">
            <a:avLst/>
          </a:prstGeom>
          <a:solidFill>
            <a:srgbClr val="FFC000"/>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GET /</a:t>
            </a:r>
            <a:r>
              <a:rPr kumimoji="0" lang="en-US" sz="3200" b="1"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api</a:t>
            </a: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/persons/123 HTTP/1.1</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Accept: application/</a:t>
            </a:r>
            <a:r>
              <a:rPr kumimoji="0" lang="en-US" sz="3200" b="1"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json</a:t>
            </a: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text/xml</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Host: localhost:8000</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9005DD"/>
                </a:solidFill>
                <a:effectLst/>
                <a:uLnTx/>
                <a:uFillTx/>
                <a:latin typeface="Consolas" panose="020B0609020204030204" pitchFamily="49" charset="0"/>
                <a:ea typeface="+mn-ea"/>
                <a:cs typeface="Consolas" panose="020B0609020204030204" pitchFamily="49" charset="0"/>
              </a:rPr>
              <a:t>Authorization: Bearer 0b79bab50da…</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If-None-Match: "289340187490"</a:t>
            </a:r>
          </a:p>
        </p:txBody>
      </p:sp>
      <p:sp>
        <p:nvSpPr>
          <p:cNvPr id="5" name="Left Arrow 4"/>
          <p:cNvSpPr/>
          <p:nvPr/>
        </p:nvSpPr>
        <p:spPr>
          <a:xfrm rot="20141496">
            <a:off x="9136082" y="2998214"/>
            <a:ext cx="3186989" cy="794459"/>
          </a:xfrm>
          <a:prstGeom prst="leftArrow">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Authorization header</a:t>
            </a:r>
          </a:p>
        </p:txBody>
      </p:sp>
    </p:spTree>
    <p:extLst>
      <p:ext uri="{BB962C8B-B14F-4D97-AF65-F5344CB8AC3E}">
        <p14:creationId xmlns:p14="http://schemas.microsoft.com/office/powerpoint/2010/main" val="41044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Self-descriptive Message - WHAT</a:t>
            </a:r>
          </a:p>
        </p:txBody>
      </p:sp>
      <p:sp>
        <p:nvSpPr>
          <p:cNvPr id="14" name="TextBox 13"/>
          <p:cNvSpPr txBox="1"/>
          <p:nvPr/>
        </p:nvSpPr>
        <p:spPr>
          <a:xfrm>
            <a:off x="2027237" y="2457121"/>
            <a:ext cx="8732199" cy="2819233"/>
          </a:xfrm>
          <a:prstGeom prst="rect">
            <a:avLst/>
          </a:prstGeom>
          <a:solidFill>
            <a:srgbClr val="FFC000"/>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GET </a:t>
            </a:r>
            <a:r>
              <a:rPr kumimoji="0" lang="en-US" sz="3200" b="1" i="0" u="none" strike="noStrike" kern="1200" cap="none" spc="0" normalizeH="0" baseline="0" noProof="0" dirty="0">
                <a:ln>
                  <a:noFill/>
                </a:ln>
                <a:solidFill>
                  <a:srgbClr val="9005DD"/>
                </a:solidFill>
                <a:effectLst/>
                <a:uLnTx/>
                <a:uFillTx/>
                <a:latin typeface="Consolas" panose="020B0609020204030204" pitchFamily="49" charset="0"/>
                <a:ea typeface="+mn-ea"/>
                <a:cs typeface="Consolas" panose="020B0609020204030204" pitchFamily="49" charset="0"/>
              </a:rPr>
              <a:t>/</a:t>
            </a:r>
            <a:r>
              <a:rPr kumimoji="0" lang="en-US" sz="3200" b="1" i="0" u="none" strike="noStrike" kern="1200" cap="none" spc="0" normalizeH="0" baseline="0" noProof="0" dirty="0" err="1">
                <a:ln>
                  <a:noFill/>
                </a:ln>
                <a:solidFill>
                  <a:srgbClr val="9005DD"/>
                </a:solidFill>
                <a:effectLst/>
                <a:uLnTx/>
                <a:uFillTx/>
                <a:latin typeface="Consolas" panose="020B0609020204030204" pitchFamily="49" charset="0"/>
                <a:ea typeface="+mn-ea"/>
                <a:cs typeface="Consolas" panose="020B0609020204030204" pitchFamily="49" charset="0"/>
              </a:rPr>
              <a:t>api</a:t>
            </a:r>
            <a:r>
              <a:rPr kumimoji="0" lang="en-US" sz="3200" b="1" i="0" u="none" strike="noStrike" kern="1200" cap="none" spc="0" normalizeH="0" baseline="0" noProof="0" dirty="0">
                <a:ln>
                  <a:noFill/>
                </a:ln>
                <a:solidFill>
                  <a:srgbClr val="9005DD"/>
                </a:solidFill>
                <a:effectLst/>
                <a:uLnTx/>
                <a:uFillTx/>
                <a:latin typeface="Consolas" panose="020B0609020204030204" pitchFamily="49" charset="0"/>
                <a:ea typeface="+mn-ea"/>
                <a:cs typeface="Consolas" panose="020B0609020204030204" pitchFamily="49" charset="0"/>
              </a:rPr>
              <a:t>/persons/123 </a:t>
            </a: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HTTP/1.1</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Accept: application/</a:t>
            </a:r>
            <a:r>
              <a:rPr kumimoji="0" lang="en-US" sz="3200" b="1"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json</a:t>
            </a: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text/xml</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Host: localhost:8000</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Authorization: Bearer 0b79bab50da…</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If-None-Match: "289340187490"</a:t>
            </a:r>
          </a:p>
        </p:txBody>
      </p:sp>
      <p:sp>
        <p:nvSpPr>
          <p:cNvPr id="6" name="Right Arrow 5"/>
          <p:cNvSpPr/>
          <p:nvPr/>
        </p:nvSpPr>
        <p:spPr bwMode="auto">
          <a:xfrm rot="1619684">
            <a:off x="1709988" y="1786578"/>
            <a:ext cx="1692640" cy="687184"/>
          </a:xfrm>
          <a:prstGeom prst="rightArrow">
            <a:avLst/>
          </a:prstGeom>
          <a:solidFill>
            <a:srgbClr val="C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URI</a:t>
            </a:r>
          </a:p>
        </p:txBody>
      </p:sp>
    </p:spTree>
    <p:extLst>
      <p:ext uri="{BB962C8B-B14F-4D97-AF65-F5344CB8AC3E}">
        <p14:creationId xmlns:p14="http://schemas.microsoft.com/office/powerpoint/2010/main" val="3098929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Self-descriptive Message - WHEN</a:t>
            </a:r>
          </a:p>
        </p:txBody>
      </p:sp>
      <p:sp>
        <p:nvSpPr>
          <p:cNvPr id="14" name="TextBox 13"/>
          <p:cNvSpPr txBox="1"/>
          <p:nvPr/>
        </p:nvSpPr>
        <p:spPr>
          <a:xfrm>
            <a:off x="2027237" y="2457121"/>
            <a:ext cx="8732199" cy="2819233"/>
          </a:xfrm>
          <a:prstGeom prst="rect">
            <a:avLst/>
          </a:prstGeom>
          <a:solidFill>
            <a:srgbClr val="FFC000"/>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GET /</a:t>
            </a:r>
            <a:r>
              <a:rPr kumimoji="0" lang="en-US" sz="3200" b="1"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api</a:t>
            </a: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/persons/123 HTTP/1.1</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Accept: application/</a:t>
            </a:r>
            <a:r>
              <a:rPr kumimoji="0" lang="en-US" sz="3200" b="1"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json</a:t>
            </a: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text/xml</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Host: localhost:8000</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Authorization: Bearer 0b79bab50da…</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9005DD"/>
                </a:solidFill>
                <a:effectLst/>
                <a:uLnTx/>
                <a:uFillTx/>
                <a:latin typeface="Consolas" panose="020B0609020204030204" pitchFamily="49" charset="0"/>
                <a:ea typeface="+mn-ea"/>
                <a:cs typeface="Consolas" panose="020B0609020204030204" pitchFamily="49" charset="0"/>
              </a:rPr>
              <a:t>If-None-Match: "289340187490"</a:t>
            </a:r>
          </a:p>
        </p:txBody>
      </p:sp>
      <p:sp>
        <p:nvSpPr>
          <p:cNvPr id="5" name="Left Arrow 4"/>
          <p:cNvSpPr/>
          <p:nvPr/>
        </p:nvSpPr>
        <p:spPr>
          <a:xfrm rot="877269">
            <a:off x="8732674" y="4778186"/>
            <a:ext cx="2402189" cy="794459"/>
          </a:xfrm>
          <a:prstGeom prst="leftArrow">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Precondition</a:t>
            </a:r>
          </a:p>
        </p:txBody>
      </p:sp>
    </p:spTree>
    <p:extLst>
      <p:ext uri="{BB962C8B-B14F-4D97-AF65-F5344CB8AC3E}">
        <p14:creationId xmlns:p14="http://schemas.microsoft.com/office/powerpoint/2010/main" val="92444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Left-Right Arrow 26"/>
          <p:cNvSpPr/>
          <p:nvPr/>
        </p:nvSpPr>
        <p:spPr bwMode="auto">
          <a:xfrm>
            <a:off x="2990130" y="5530853"/>
            <a:ext cx="1964199" cy="194907"/>
          </a:xfrm>
          <a:prstGeom prst="leftRightArrow">
            <a:avLst/>
          </a:prstGeom>
          <a:solidFill>
            <a:srgbClr val="FFFF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p:cNvSpPr>
            <a:spLocks noGrp="1"/>
          </p:cNvSpPr>
          <p:nvPr>
            <p:ph type="body" sz="quarter" idx="10"/>
          </p:nvPr>
        </p:nvSpPr>
        <p:spPr>
          <a:xfrm>
            <a:off x="274638" y="1212851"/>
            <a:ext cx="11887200" cy="3211135"/>
          </a:xfrm>
        </p:spPr>
        <p:txBody>
          <a:bodyPr/>
          <a:lstStyle/>
          <a:p>
            <a:pPr>
              <a:spcBef>
                <a:spcPts val="1000"/>
              </a:spcBef>
            </a:pPr>
            <a:r>
              <a:rPr lang="en-US" dirty="0"/>
              <a:t>Representations from the server are cacheable on the client</a:t>
            </a:r>
          </a:p>
          <a:p>
            <a:pPr>
              <a:spcBef>
                <a:spcPts val="1000"/>
              </a:spcBef>
            </a:pPr>
            <a:r>
              <a:rPr lang="en-US" dirty="0"/>
              <a:t>Responses from the server must be declared as cacheable or non-cacheable</a:t>
            </a:r>
          </a:p>
          <a:p>
            <a:pPr>
              <a:spcBef>
                <a:spcPts val="1000"/>
              </a:spcBef>
            </a:pPr>
            <a:endParaRPr lang="en-US" dirty="0"/>
          </a:p>
        </p:txBody>
      </p:sp>
      <p:sp>
        <p:nvSpPr>
          <p:cNvPr id="17" name="Title 16"/>
          <p:cNvSpPr>
            <a:spLocks noGrp="1"/>
          </p:cNvSpPr>
          <p:nvPr>
            <p:ph type="title"/>
          </p:nvPr>
        </p:nvSpPr>
        <p:spPr/>
        <p:txBody>
          <a:bodyPr/>
          <a:lstStyle/>
          <a:p>
            <a:r>
              <a:rPr lang="en-US" dirty="0"/>
              <a:t>Cacheable Constraint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19" y="3968133"/>
            <a:ext cx="1120675" cy="112067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8887" y="3964767"/>
            <a:ext cx="1011073" cy="1454526"/>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5432" y="4854428"/>
            <a:ext cx="420682" cy="46876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2985" y="3923924"/>
            <a:ext cx="663468" cy="95446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7483" y="4432640"/>
            <a:ext cx="588869" cy="65616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2985" y="5541131"/>
            <a:ext cx="663468" cy="95446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7483" y="6049847"/>
            <a:ext cx="588869" cy="656168"/>
          </a:xfrm>
          <a:prstGeom prst="rect">
            <a:avLst/>
          </a:prstGeom>
        </p:spPr>
      </p:pic>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2437" r="3162"/>
          <a:stretch/>
        </p:blipFill>
        <p:spPr>
          <a:xfrm>
            <a:off x="566814" y="5804338"/>
            <a:ext cx="958114" cy="945298"/>
          </a:xfrm>
          <a:prstGeom prst="roundRect">
            <a:avLst>
              <a:gd name="adj" fmla="val 13510"/>
            </a:avLst>
          </a:prstGeom>
          <a:noFill/>
          <a:ln>
            <a:noFill/>
          </a:ln>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9939" y="4271234"/>
            <a:ext cx="1011073" cy="1454526"/>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8907" y="4627022"/>
            <a:ext cx="1011073" cy="1454526"/>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875" y="4933489"/>
            <a:ext cx="1011073" cy="1454526"/>
          </a:xfrm>
          <a:prstGeom prst="rect">
            <a:avLst/>
          </a:prstGeom>
        </p:spPr>
      </p:pic>
      <p:pic>
        <p:nvPicPr>
          <p:cNvPr id="18" name="Picture 17"/>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1429" r="100000"/>
                    </a14:imgEffect>
                  </a14:imgLayer>
                </a14:imgProps>
              </a:ext>
              <a:ext uri="{28A0092B-C50C-407E-A947-70E740481C1C}">
                <a14:useLocalDpi xmlns:a14="http://schemas.microsoft.com/office/drawing/2010/main" val="0"/>
              </a:ext>
            </a:extLst>
          </a:blip>
          <a:stretch>
            <a:fillRect/>
          </a:stretch>
        </p:blipFill>
        <p:spPr>
          <a:xfrm>
            <a:off x="2463829" y="4692030"/>
            <a:ext cx="596292" cy="1418270"/>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8412" y="6388015"/>
            <a:ext cx="420682" cy="468760"/>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2974" y="5551430"/>
            <a:ext cx="420682" cy="468760"/>
          </a:xfrm>
          <a:prstGeom prst="rect">
            <a:avLst/>
          </a:prstGeom>
        </p:spPr>
      </p:pic>
      <p:sp>
        <p:nvSpPr>
          <p:cNvPr id="5" name="Left-Right Arrow 4"/>
          <p:cNvSpPr/>
          <p:nvPr/>
        </p:nvSpPr>
        <p:spPr bwMode="auto">
          <a:xfrm>
            <a:off x="1800550" y="4149868"/>
            <a:ext cx="3153779" cy="250424"/>
          </a:xfrm>
          <a:prstGeom prst="leftRightArrow">
            <a:avLst/>
          </a:prstGeom>
          <a:solidFill>
            <a:srgbClr val="FFFF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Left-Right Arrow 23"/>
          <p:cNvSpPr/>
          <p:nvPr/>
        </p:nvSpPr>
        <p:spPr bwMode="auto">
          <a:xfrm>
            <a:off x="5818917" y="4133338"/>
            <a:ext cx="3467605" cy="250424"/>
          </a:xfrm>
          <a:prstGeom prst="leftRightArrow">
            <a:avLst/>
          </a:prstGeom>
          <a:solidFill>
            <a:srgbClr val="FFFF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Left-Right Arrow 24"/>
          <p:cNvSpPr/>
          <p:nvPr/>
        </p:nvSpPr>
        <p:spPr bwMode="auto">
          <a:xfrm>
            <a:off x="1599106" y="6127507"/>
            <a:ext cx="3355223" cy="260508"/>
          </a:xfrm>
          <a:prstGeom prst="leftRightArrow">
            <a:avLst/>
          </a:prstGeom>
          <a:solidFill>
            <a:srgbClr val="FFFF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Left-Right Arrow 25"/>
          <p:cNvSpPr/>
          <p:nvPr/>
        </p:nvSpPr>
        <p:spPr bwMode="auto">
          <a:xfrm>
            <a:off x="6120841" y="6081548"/>
            <a:ext cx="3867135" cy="250424"/>
          </a:xfrm>
          <a:prstGeom prst="leftRightArrow">
            <a:avLst/>
          </a:prstGeom>
          <a:solidFill>
            <a:srgbClr val="FFFF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Left-Right Arrow 27"/>
          <p:cNvSpPr/>
          <p:nvPr/>
        </p:nvSpPr>
        <p:spPr bwMode="auto">
          <a:xfrm>
            <a:off x="5818917" y="5499997"/>
            <a:ext cx="3675920" cy="225763"/>
          </a:xfrm>
          <a:prstGeom prst="leftRightArrow">
            <a:avLst/>
          </a:prstGeom>
          <a:solidFill>
            <a:srgbClr val="FFFF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77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ETags</a:t>
            </a:r>
            <a:endParaRPr lang="en-US" dirty="0"/>
          </a:p>
        </p:txBody>
      </p:sp>
      <p:sp>
        <p:nvSpPr>
          <p:cNvPr id="2" name="Rectangle 1"/>
          <p:cNvSpPr/>
          <p:nvPr/>
        </p:nvSpPr>
        <p:spPr bwMode="auto">
          <a:xfrm>
            <a:off x="655637" y="1439862"/>
            <a:ext cx="3200400" cy="4876800"/>
          </a:xfrm>
          <a:prstGeom prst="rec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dirty="0">
                <a:ln>
                  <a:noFill/>
                </a:ln>
                <a:solidFill>
                  <a:srgbClr val="0072C6">
                    <a:lumMod val="50000"/>
                  </a:srgbClr>
                </a:solidFill>
                <a:effectLst/>
                <a:uLnTx/>
                <a:uFillTx/>
                <a:latin typeface="Segoe UI"/>
                <a:ea typeface="+mn-ea"/>
                <a:cs typeface="+mn-cs"/>
              </a:rPr>
              <a:t>Client</a:t>
            </a:r>
            <a:endParaRPr kumimoji="0" lang="en-US" sz="2000" b="0" i="0" u="none" strike="noStrike" kern="1200" cap="none" spc="0" normalizeH="0" baseline="0" noProof="0" dirty="0">
              <a:ln>
                <a:noFill/>
              </a:ln>
              <a:solidFill>
                <a:srgbClr val="0072C6">
                  <a:lumMod val="50000"/>
                </a:srgbClr>
              </a:solidFill>
              <a:effectLst/>
              <a:uLnTx/>
              <a:uFillTx/>
              <a:latin typeface="Segoe UI"/>
              <a:ea typeface="+mn-ea"/>
              <a:cs typeface="+mn-cs"/>
            </a:endParaRPr>
          </a:p>
        </p:txBody>
      </p:sp>
      <p:sp>
        <p:nvSpPr>
          <p:cNvPr id="5" name="Rectangle 4"/>
          <p:cNvSpPr/>
          <p:nvPr/>
        </p:nvSpPr>
        <p:spPr bwMode="auto">
          <a:xfrm>
            <a:off x="8580437" y="1439862"/>
            <a:ext cx="3200400" cy="4876800"/>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dirty="0">
                <a:ln>
                  <a:noFill/>
                </a:ln>
                <a:solidFill>
                  <a:srgbClr val="0072C6">
                    <a:lumMod val="50000"/>
                  </a:srgbClr>
                </a:solidFill>
                <a:effectLst/>
                <a:uLnTx/>
                <a:uFillTx/>
                <a:latin typeface="Segoe UI"/>
                <a:ea typeface="+mn-ea"/>
                <a:cs typeface="+mn-cs"/>
              </a:rPr>
              <a:t>Server</a:t>
            </a:r>
          </a:p>
        </p:txBody>
      </p:sp>
      <p:sp>
        <p:nvSpPr>
          <p:cNvPr id="7" name="Right Arrow 6"/>
          <p:cNvSpPr/>
          <p:nvPr/>
        </p:nvSpPr>
        <p:spPr bwMode="auto">
          <a:xfrm>
            <a:off x="3856037" y="1411232"/>
            <a:ext cx="4724400" cy="1267990"/>
          </a:xfrm>
          <a:prstGeom prst="rightArrow">
            <a:avLst/>
          </a:prstGeom>
          <a:solidFill>
            <a:schemeClr val="accent5">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Request</a:t>
            </a: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Left Arrow 7"/>
          <p:cNvSpPr/>
          <p:nvPr/>
        </p:nvSpPr>
        <p:spPr bwMode="auto">
          <a:xfrm>
            <a:off x="3832962" y="2532484"/>
            <a:ext cx="4717349" cy="1345778"/>
          </a:xfrm>
          <a:prstGeom prst="leftArrow">
            <a:avLst/>
          </a:prstGeom>
          <a:solidFill>
            <a:schemeClr val="accent5">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Response</a:t>
            </a: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ight Arrow 8"/>
          <p:cNvSpPr/>
          <p:nvPr/>
        </p:nvSpPr>
        <p:spPr bwMode="auto">
          <a:xfrm>
            <a:off x="3886144" y="3949377"/>
            <a:ext cx="4724400" cy="1267990"/>
          </a:xfrm>
          <a:prstGeom prst="rightArrow">
            <a:avLst/>
          </a:prstGeom>
          <a:solidFill>
            <a:schemeClr val="accent5">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Request</a:t>
            </a: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Left Arrow 9"/>
          <p:cNvSpPr/>
          <p:nvPr/>
        </p:nvSpPr>
        <p:spPr bwMode="auto">
          <a:xfrm>
            <a:off x="3863069" y="5070629"/>
            <a:ext cx="4717349" cy="1345778"/>
          </a:xfrm>
          <a:prstGeom prst="leftArrow">
            <a:avLst/>
          </a:prstGeom>
          <a:solidFill>
            <a:schemeClr val="accent5">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Response</a:t>
            </a: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extBox 10"/>
          <p:cNvSpPr txBox="1"/>
          <p:nvPr/>
        </p:nvSpPr>
        <p:spPr>
          <a:xfrm>
            <a:off x="8550311" y="2850082"/>
            <a:ext cx="3230526" cy="738664"/>
          </a:xfrm>
          <a:prstGeom prst="rect">
            <a:avLst/>
          </a:prstGeom>
          <a:solidFill>
            <a:schemeClr val="tx1">
              <a:lumMod val="85000"/>
            </a:schemeClr>
          </a:solid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0" i="1" u="none" strike="noStrike" kern="1200" cap="none" spc="0" normalizeH="0" baseline="0" noProof="0" dirty="0">
                <a:ln>
                  <a:noFill/>
                </a:ln>
                <a:solidFill>
                  <a:srgbClr val="0072C6">
                    <a:lumMod val="50000"/>
                  </a:srgbClr>
                </a:solidFill>
                <a:effectLst/>
                <a:uLnTx/>
                <a:uFillTx/>
                <a:latin typeface="Segoe UI"/>
                <a:ea typeface="+mn-ea"/>
                <a:cs typeface="+mn-cs"/>
                <a:sym typeface="Wingdings" panose="05000000000000000000" pitchFamily="2" charset="2"/>
              </a:rPr>
              <a:t></a:t>
            </a:r>
            <a:r>
              <a:rPr kumimoji="0" lang="en-US" sz="3200" b="0" i="1" u="none" strike="noStrike" kern="1200" cap="none" spc="0" normalizeH="0" baseline="0" noProof="0" dirty="0">
                <a:ln>
                  <a:noFill/>
                </a:ln>
                <a:solidFill>
                  <a:srgbClr val="0072C6">
                    <a:lumMod val="50000"/>
                  </a:srgbClr>
                </a:solidFill>
                <a:effectLst/>
                <a:uLnTx/>
                <a:uFillTx/>
                <a:latin typeface="Segoe UI"/>
                <a:ea typeface="+mn-ea"/>
                <a:cs typeface="+mn-cs"/>
              </a:rPr>
              <a:t> </a:t>
            </a:r>
            <a:r>
              <a:rPr kumimoji="0" lang="en-US" sz="3200" b="0" i="1" u="none" strike="noStrike" kern="1200" cap="none" spc="0" normalizeH="0" baseline="0" noProof="0" dirty="0" err="1">
                <a:ln>
                  <a:noFill/>
                </a:ln>
                <a:solidFill>
                  <a:srgbClr val="0072C6">
                    <a:lumMod val="50000"/>
                  </a:srgbClr>
                </a:solidFill>
                <a:effectLst/>
                <a:uLnTx/>
                <a:uFillTx/>
                <a:latin typeface="Segoe UI"/>
                <a:ea typeface="+mn-ea"/>
                <a:cs typeface="+mn-cs"/>
              </a:rPr>
              <a:t>ETag</a:t>
            </a:r>
            <a:r>
              <a:rPr kumimoji="0" lang="en-US" sz="3200" b="0" i="1" u="none" strike="noStrike" kern="1200" cap="none" spc="0" normalizeH="0" baseline="0" noProof="0" dirty="0">
                <a:ln>
                  <a:noFill/>
                </a:ln>
                <a:solidFill>
                  <a:srgbClr val="0072C6">
                    <a:lumMod val="50000"/>
                  </a:srgbClr>
                </a:solidFill>
                <a:effectLst/>
                <a:uLnTx/>
                <a:uFillTx/>
                <a:latin typeface="Segoe UI"/>
                <a:ea typeface="+mn-ea"/>
                <a:cs typeface="+mn-cs"/>
              </a:rPr>
              <a:t> header</a:t>
            </a:r>
          </a:p>
        </p:txBody>
      </p:sp>
      <p:sp>
        <p:nvSpPr>
          <p:cNvPr id="12" name="TextBox 11"/>
          <p:cNvSpPr txBox="1"/>
          <p:nvPr/>
        </p:nvSpPr>
        <p:spPr>
          <a:xfrm>
            <a:off x="655637" y="4176926"/>
            <a:ext cx="3170284" cy="738664"/>
          </a:xfrm>
          <a:prstGeom prst="rect">
            <a:avLst/>
          </a:prstGeom>
          <a:solidFill>
            <a:schemeClr val="tx1">
              <a:lumMod val="85000"/>
            </a:schemeClr>
          </a:solid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0" i="1" u="none" strike="noStrike" kern="1200" cap="none" spc="0" normalizeH="0" baseline="0" noProof="0" dirty="0" err="1">
                <a:ln>
                  <a:noFill/>
                </a:ln>
                <a:solidFill>
                  <a:srgbClr val="0072C6">
                    <a:lumMod val="50000"/>
                  </a:srgbClr>
                </a:solidFill>
                <a:effectLst/>
                <a:uLnTx/>
                <a:uFillTx/>
                <a:latin typeface="Segoe UI"/>
                <a:ea typeface="+mn-ea"/>
                <a:cs typeface="+mn-cs"/>
              </a:rPr>
              <a:t>ETag</a:t>
            </a:r>
            <a:r>
              <a:rPr kumimoji="0" lang="en-US" sz="3200" b="0" i="1" u="none" strike="noStrike" kern="1200" cap="none" spc="0" normalizeH="0" baseline="0" noProof="0" dirty="0">
                <a:ln>
                  <a:noFill/>
                </a:ln>
                <a:solidFill>
                  <a:srgbClr val="0072C6">
                    <a:lumMod val="50000"/>
                  </a:srgbClr>
                </a:solidFill>
                <a:effectLst/>
                <a:uLnTx/>
                <a:uFillTx/>
                <a:latin typeface="Segoe UI"/>
                <a:ea typeface="+mn-ea"/>
                <a:cs typeface="+mn-cs"/>
              </a:rPr>
              <a:t> test </a:t>
            </a:r>
            <a:r>
              <a:rPr kumimoji="0" lang="en-US" sz="3200" b="0" i="1" u="none" strike="noStrike" kern="1200" cap="none" spc="0" normalizeH="0" baseline="0" noProof="0" dirty="0">
                <a:ln>
                  <a:noFill/>
                </a:ln>
                <a:solidFill>
                  <a:srgbClr val="0072C6">
                    <a:lumMod val="50000"/>
                  </a:srgbClr>
                </a:solidFill>
                <a:effectLst/>
                <a:uLnTx/>
                <a:uFillTx/>
                <a:latin typeface="Segoe UI"/>
                <a:ea typeface="+mn-ea"/>
                <a:cs typeface="+mn-cs"/>
                <a:sym typeface="Wingdings" panose="05000000000000000000" pitchFamily="2" charset="2"/>
              </a:rPr>
              <a:t></a:t>
            </a:r>
            <a:endParaRPr kumimoji="0" lang="en-US" sz="3200" b="0" i="1" u="none" strike="noStrike" kern="1200" cap="none" spc="0" normalizeH="0" baseline="0" noProof="0" dirty="0">
              <a:ln>
                <a:noFill/>
              </a:ln>
              <a:solidFill>
                <a:srgbClr val="0072C6">
                  <a:lumMod val="50000"/>
                </a:srgbClr>
              </a:solidFill>
              <a:effectLst/>
              <a:uLnTx/>
              <a:uFillTx/>
              <a:latin typeface="Segoe UI"/>
              <a:ea typeface="+mn-ea"/>
              <a:cs typeface="+mn-cs"/>
            </a:endParaRPr>
          </a:p>
        </p:txBody>
      </p:sp>
      <p:sp>
        <p:nvSpPr>
          <p:cNvPr id="13" name="TextBox 12"/>
          <p:cNvSpPr txBox="1"/>
          <p:nvPr/>
        </p:nvSpPr>
        <p:spPr>
          <a:xfrm>
            <a:off x="8550311" y="4238893"/>
            <a:ext cx="3230526" cy="1258806"/>
          </a:xfrm>
          <a:prstGeom prst="rect">
            <a:avLst/>
          </a:prstGeom>
          <a:solidFill>
            <a:schemeClr val="tx1">
              <a:lumMod val="85000"/>
            </a:schemeClr>
          </a:solid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0" i="1" u="none" strike="noStrike" kern="1200" cap="none" spc="0" normalizeH="0" baseline="0" noProof="0" dirty="0">
                <a:ln>
                  <a:noFill/>
                </a:ln>
                <a:solidFill>
                  <a:srgbClr val="0072C6">
                    <a:lumMod val="50000"/>
                  </a:srgbClr>
                </a:solidFill>
                <a:effectLst/>
                <a:uLnTx/>
                <a:uFillTx/>
                <a:latin typeface="Segoe UI"/>
                <a:ea typeface="+mn-ea"/>
                <a:cs typeface="+mn-cs"/>
                <a:sym typeface="Wingdings" panose="05000000000000000000" pitchFamily="2" charset="2"/>
              </a:rPr>
              <a:t>Same </a:t>
            </a:r>
            <a:r>
              <a:rPr kumimoji="0" lang="en-US" sz="3200" b="0" i="1" u="none" strike="noStrike" kern="1200" cap="none" spc="0" normalizeH="0" baseline="0" noProof="0" dirty="0" err="1">
                <a:ln>
                  <a:noFill/>
                </a:ln>
                <a:solidFill>
                  <a:srgbClr val="0072C6">
                    <a:lumMod val="50000"/>
                  </a:srgbClr>
                </a:solidFill>
                <a:effectLst/>
                <a:uLnTx/>
                <a:uFillTx/>
                <a:latin typeface="Segoe UI"/>
                <a:ea typeface="+mn-ea"/>
                <a:cs typeface="+mn-cs"/>
                <a:sym typeface="Wingdings" panose="05000000000000000000" pitchFamily="2" charset="2"/>
              </a:rPr>
              <a:t>ETag</a:t>
            </a:r>
            <a:r>
              <a:rPr kumimoji="0" lang="en-US" sz="3200" b="0" i="1" u="none" strike="noStrike" kern="1200" cap="none" spc="0" normalizeH="0" baseline="0" noProof="0" dirty="0">
                <a:ln>
                  <a:noFill/>
                </a:ln>
                <a:solidFill>
                  <a:srgbClr val="0072C6">
                    <a:lumMod val="50000"/>
                  </a:srgbClr>
                </a:solidFill>
                <a:effectLst/>
                <a:uLnTx/>
                <a:uFillTx/>
                <a:latin typeface="Segoe UI"/>
                <a:ea typeface="+mn-ea"/>
                <a:cs typeface="+mn-cs"/>
                <a:sym typeface="Wingdings" panose="05000000000000000000" pitchFamily="2" charset="2"/>
              </a:rPr>
              <a:t>?</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0" i="1" u="none" strike="noStrike" kern="1200" cap="none" spc="0" normalizeH="0" baseline="0" noProof="0" dirty="0">
                <a:ln>
                  <a:noFill/>
                </a:ln>
                <a:solidFill>
                  <a:srgbClr val="0072C6">
                    <a:lumMod val="50000"/>
                  </a:srgbClr>
                </a:solidFill>
                <a:effectLst/>
                <a:uLnTx/>
                <a:uFillTx/>
                <a:latin typeface="Segoe UI"/>
                <a:ea typeface="+mn-ea"/>
                <a:cs typeface="+mn-cs"/>
                <a:sym typeface="Wingdings" panose="05000000000000000000" pitchFamily="2" charset="2"/>
              </a:rPr>
              <a:t>Then, send 304</a:t>
            </a:r>
            <a:endParaRPr kumimoji="0" lang="en-US" sz="3200" b="0" i="1" u="none" strike="noStrike" kern="1200" cap="none" spc="0" normalizeH="0" baseline="0" noProof="0" dirty="0">
              <a:ln>
                <a:noFill/>
              </a:ln>
              <a:solidFill>
                <a:srgbClr val="0072C6">
                  <a:lumMod val="50000"/>
                </a:srgbClr>
              </a:solidFill>
              <a:effectLst/>
              <a:uLnTx/>
              <a:uFillTx/>
              <a:latin typeface="Segoe UI"/>
              <a:ea typeface="+mn-ea"/>
              <a:cs typeface="+mn-cs"/>
            </a:endParaRPr>
          </a:p>
        </p:txBody>
      </p:sp>
    </p:spTree>
    <p:extLst>
      <p:ext uri="{BB962C8B-B14F-4D97-AF65-F5344CB8AC3E}">
        <p14:creationId xmlns:p14="http://schemas.microsoft.com/office/powerpoint/2010/main" val="162317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ETags</a:t>
            </a:r>
            <a:endParaRPr lang="en-US" dirty="0"/>
          </a:p>
        </p:txBody>
      </p:sp>
      <p:sp>
        <p:nvSpPr>
          <p:cNvPr id="3" name="TextBox 2"/>
          <p:cNvSpPr txBox="1"/>
          <p:nvPr/>
        </p:nvSpPr>
        <p:spPr>
          <a:xfrm>
            <a:off x="731838" y="1212849"/>
            <a:ext cx="8732199" cy="2819233"/>
          </a:xfrm>
          <a:prstGeom prst="rect">
            <a:avLst/>
          </a:prstGeom>
          <a:solidFill>
            <a:srgbClr val="FFC000"/>
          </a:solid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HTTP/1.1 200 OK</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Content-Type: text/xml; charset=utf-8</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Date: Wed, 17 June 2015 21;52:14 GMT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Etag</a:t>
            </a: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W/"289340187490"</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Content-Length: 238</a:t>
            </a:r>
          </a:p>
        </p:txBody>
      </p:sp>
      <p:sp>
        <p:nvSpPr>
          <p:cNvPr id="14" name="TextBox 13"/>
          <p:cNvSpPr txBox="1"/>
          <p:nvPr/>
        </p:nvSpPr>
        <p:spPr>
          <a:xfrm>
            <a:off x="731837" y="4335462"/>
            <a:ext cx="8732199" cy="2299091"/>
          </a:xfrm>
          <a:prstGeom prst="rect">
            <a:avLst/>
          </a:prstGeom>
          <a:solidFill>
            <a:srgbClr val="FFC000"/>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GET /</a:t>
            </a:r>
            <a:r>
              <a:rPr kumimoji="0" lang="en-US" sz="3200" b="1"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api</a:t>
            </a: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/persons/123 HTTP/1.1</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Accept: application/</a:t>
            </a:r>
            <a:r>
              <a:rPr kumimoji="0" lang="en-US" sz="3200" b="1"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json</a:t>
            </a: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text/xml</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Host: localhost:8000</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If-None-Match: "289340187490"</a:t>
            </a:r>
          </a:p>
        </p:txBody>
      </p:sp>
    </p:spTree>
    <p:extLst>
      <p:ext uri="{BB962C8B-B14F-4D97-AF65-F5344CB8AC3E}">
        <p14:creationId xmlns:p14="http://schemas.microsoft.com/office/powerpoint/2010/main" val="570216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#2</a:t>
            </a:r>
          </a:p>
        </p:txBody>
      </p:sp>
      <p:sp>
        <p:nvSpPr>
          <p:cNvPr id="5" name="Text Placeholder 4"/>
          <p:cNvSpPr>
            <a:spLocks noGrp="1"/>
          </p:cNvSpPr>
          <p:nvPr>
            <p:ph type="body" sz="quarter" idx="12"/>
          </p:nvPr>
        </p:nvSpPr>
        <p:spPr>
          <a:xfrm>
            <a:off x="274639" y="4685507"/>
            <a:ext cx="8153398" cy="1829593"/>
          </a:xfrm>
        </p:spPr>
        <p:txBody>
          <a:bodyPr/>
          <a:lstStyle/>
          <a:p>
            <a:r>
              <a:rPr lang="en-US" dirty="0" err="1"/>
              <a:t>Etags</a:t>
            </a:r>
            <a:r>
              <a:rPr lang="en-US" dirty="0"/>
              <a:t> with </a:t>
            </a:r>
            <a:r>
              <a:rPr lang="en-US" dirty="0" err="1"/>
              <a:t>CacheCow</a:t>
            </a:r>
            <a:r>
              <a:rPr lang="en-US" dirty="0"/>
              <a:t> and </a:t>
            </a:r>
            <a:r>
              <a:rPr lang="en-US" dirty="0" err="1"/>
              <a:t>WebAPI</a:t>
            </a:r>
            <a:endParaRPr lang="en-US" dirty="0"/>
          </a:p>
          <a:p>
            <a:r>
              <a:rPr lang="en-US" sz="2800" dirty="0"/>
              <a:t> </a:t>
            </a:r>
          </a:p>
        </p:txBody>
      </p:sp>
    </p:spTree>
    <p:extLst>
      <p:ext uri="{BB962C8B-B14F-4D97-AF65-F5344CB8AC3E}">
        <p14:creationId xmlns:p14="http://schemas.microsoft.com/office/powerpoint/2010/main" val="2620046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7" y="1212851"/>
            <a:ext cx="12161837" cy="3117777"/>
          </a:xfrm>
        </p:spPr>
        <p:txBody>
          <a:bodyPr/>
          <a:lstStyle/>
          <a:p>
            <a:pPr>
              <a:spcBef>
                <a:spcPts val="1000"/>
              </a:spcBef>
            </a:pPr>
            <a:r>
              <a:rPr lang="en-US" dirty="0"/>
              <a:t>Defines interface/contract between client and server</a:t>
            </a:r>
          </a:p>
          <a:p>
            <a:pPr>
              <a:spcBef>
                <a:spcPts val="1000"/>
              </a:spcBef>
            </a:pPr>
            <a:r>
              <a:rPr lang="en-US" dirty="0"/>
              <a:t>REST does not require HTTP, but that will be our implementation, so Uniform interface in HTTP means:</a:t>
            </a:r>
          </a:p>
          <a:p>
            <a:pPr lvl="1">
              <a:spcBef>
                <a:spcPts val="1000"/>
              </a:spcBef>
            </a:pPr>
            <a:r>
              <a:rPr lang="en-US" sz="3200" dirty="0"/>
              <a:t>URIs are the resources identifiers</a:t>
            </a:r>
          </a:p>
          <a:p>
            <a:pPr lvl="1">
              <a:spcBef>
                <a:spcPts val="1000"/>
              </a:spcBef>
            </a:pPr>
            <a:r>
              <a:rPr lang="en-US" sz="3200" dirty="0"/>
              <a:t>HTTP verbs are the actions</a:t>
            </a:r>
          </a:p>
        </p:txBody>
      </p:sp>
      <p:sp>
        <p:nvSpPr>
          <p:cNvPr id="17" name="Title 16"/>
          <p:cNvSpPr>
            <a:spLocks noGrp="1"/>
          </p:cNvSpPr>
          <p:nvPr>
            <p:ph type="title"/>
          </p:nvPr>
        </p:nvSpPr>
        <p:spPr/>
        <p:txBody>
          <a:bodyPr/>
          <a:lstStyle/>
          <a:p>
            <a:r>
              <a:rPr lang="en-US" dirty="0"/>
              <a:t>Uniform Interface Constraint</a:t>
            </a:r>
          </a:p>
        </p:txBody>
      </p:sp>
    </p:spTree>
    <p:extLst>
      <p:ext uri="{BB962C8B-B14F-4D97-AF65-F5344CB8AC3E}">
        <p14:creationId xmlns:p14="http://schemas.microsoft.com/office/powerpoint/2010/main" val="3067722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9753599" cy="3921073"/>
          </a:xfrm>
        </p:spPr>
        <p:txBody>
          <a:bodyPr/>
          <a:lstStyle/>
          <a:p>
            <a:r>
              <a:rPr lang="en-US" dirty="0"/>
              <a:t>Identification of Resources</a:t>
            </a:r>
          </a:p>
          <a:p>
            <a:r>
              <a:rPr lang="en-US" sz="3600" dirty="0">
                <a:gradFill>
                  <a:gsLst>
                    <a:gs pos="13869">
                      <a:schemeClr val="tx2"/>
                    </a:gs>
                    <a:gs pos="42000">
                      <a:schemeClr val="tx2"/>
                    </a:gs>
                  </a:gsLst>
                  <a:lin ang="5400000" scaled="0"/>
                </a:gradFill>
                <a:latin typeface="+mj-lt"/>
              </a:rPr>
              <a:t>Manipulation of Resources</a:t>
            </a:r>
          </a:p>
          <a:p>
            <a:r>
              <a:rPr lang="en-US" sz="3600" dirty="0"/>
              <a:t>Self-Descriptive messages</a:t>
            </a:r>
          </a:p>
          <a:p>
            <a:r>
              <a:rPr lang="en-US" sz="3600" dirty="0">
                <a:gradFill>
                  <a:gsLst>
                    <a:gs pos="13869">
                      <a:schemeClr val="tx2"/>
                    </a:gs>
                    <a:gs pos="42000">
                      <a:schemeClr val="tx2"/>
                    </a:gs>
                  </a:gsLst>
                  <a:lin ang="5400000" scaled="0"/>
                </a:gradFill>
                <a:latin typeface="+mj-lt"/>
              </a:rPr>
              <a:t>HATEOAS</a:t>
            </a:r>
          </a:p>
          <a:p>
            <a:pPr marL="558800" lvl="2" indent="-342900">
              <a:buClr>
                <a:schemeClr val="tx2"/>
              </a:buClr>
            </a:pPr>
            <a:endParaRPr lang="en-US" sz="3600" dirty="0">
              <a:gradFill>
                <a:gsLst>
                  <a:gs pos="13869">
                    <a:schemeClr val="tx2"/>
                  </a:gs>
                  <a:gs pos="42000">
                    <a:schemeClr val="tx2"/>
                  </a:gs>
                </a:gsLst>
                <a:lin ang="5400000" scaled="0"/>
              </a:gradFill>
              <a:latin typeface="+mj-lt"/>
            </a:endParaRPr>
          </a:p>
          <a:p>
            <a:pPr marL="0" indent="0">
              <a:buNone/>
            </a:pPr>
            <a:endParaRPr lang="en-US" sz="4400" dirty="0"/>
          </a:p>
        </p:txBody>
      </p:sp>
      <p:sp>
        <p:nvSpPr>
          <p:cNvPr id="17" name="Title 16"/>
          <p:cNvSpPr>
            <a:spLocks noGrp="1"/>
          </p:cNvSpPr>
          <p:nvPr>
            <p:ph type="title"/>
          </p:nvPr>
        </p:nvSpPr>
        <p:spPr>
          <a:xfrm>
            <a:off x="274639" y="295274"/>
            <a:ext cx="12161836" cy="917575"/>
          </a:xfrm>
        </p:spPr>
        <p:txBody>
          <a:bodyPr/>
          <a:lstStyle/>
          <a:p>
            <a:r>
              <a:rPr lang="en-US" dirty="0"/>
              <a:t>Guiding Principles of the Uniform Interface</a:t>
            </a:r>
          </a:p>
        </p:txBody>
      </p:sp>
    </p:spTree>
    <p:extLst>
      <p:ext uri="{BB962C8B-B14F-4D97-AF65-F5344CB8AC3E}">
        <p14:creationId xmlns:p14="http://schemas.microsoft.com/office/powerpoint/2010/main" val="210939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9753599" cy="3988784"/>
          </a:xfrm>
        </p:spPr>
        <p:txBody>
          <a:bodyPr/>
          <a:lstStyle/>
          <a:p>
            <a:r>
              <a:rPr lang="en-US" dirty="0"/>
              <a:t>Given these requirements:</a:t>
            </a:r>
          </a:p>
          <a:p>
            <a:pPr lvl="1"/>
            <a:r>
              <a:rPr lang="en-US" sz="3200" b="1" dirty="0">
                <a:gradFill>
                  <a:gsLst>
                    <a:gs pos="13869">
                      <a:schemeClr val="tx2"/>
                    </a:gs>
                    <a:gs pos="42000">
                      <a:schemeClr val="tx2"/>
                    </a:gs>
                  </a:gsLst>
                  <a:lin ang="5400000" scaled="0"/>
                </a:gradFill>
                <a:latin typeface="+mj-lt"/>
              </a:rPr>
              <a:t>View all books in the library</a:t>
            </a:r>
          </a:p>
          <a:p>
            <a:pPr lvl="1"/>
            <a:r>
              <a:rPr lang="en-US" sz="3200" b="1" dirty="0">
                <a:gradFill>
                  <a:gsLst>
                    <a:gs pos="13869">
                      <a:schemeClr val="tx2"/>
                    </a:gs>
                    <a:gs pos="42000">
                      <a:schemeClr val="tx2"/>
                    </a:gs>
                  </a:gsLst>
                  <a:lin ang="5400000" scaled="0"/>
                </a:gradFill>
                <a:latin typeface="+mj-lt"/>
              </a:rPr>
              <a:t>View a specific book by id</a:t>
            </a:r>
          </a:p>
          <a:p>
            <a:pPr lvl="1"/>
            <a:r>
              <a:rPr lang="en-US" sz="3200" b="1" dirty="0">
                <a:gradFill>
                  <a:gsLst>
                    <a:gs pos="13869">
                      <a:schemeClr val="tx2"/>
                    </a:gs>
                    <a:gs pos="42000">
                      <a:schemeClr val="tx2"/>
                    </a:gs>
                  </a:gsLst>
                  <a:lin ang="5400000" scaled="0"/>
                </a:gradFill>
                <a:latin typeface="+mj-lt"/>
              </a:rPr>
              <a:t>Add a new book to the library</a:t>
            </a:r>
          </a:p>
          <a:p>
            <a:pPr lvl="1"/>
            <a:r>
              <a:rPr lang="en-US" sz="3200" b="1" dirty="0">
                <a:gradFill>
                  <a:gsLst>
                    <a:gs pos="13869">
                      <a:schemeClr val="tx2"/>
                    </a:gs>
                    <a:gs pos="42000">
                      <a:schemeClr val="tx2"/>
                    </a:gs>
                  </a:gsLst>
                  <a:lin ang="5400000" scaled="0"/>
                </a:gradFill>
                <a:latin typeface="+mj-lt"/>
              </a:rPr>
              <a:t>View books that are available to be checked out</a:t>
            </a:r>
          </a:p>
          <a:p>
            <a:pPr lvl="1"/>
            <a:r>
              <a:rPr lang="en-US" sz="3200" b="1" dirty="0">
                <a:gradFill>
                  <a:gsLst>
                    <a:gs pos="13869">
                      <a:schemeClr val="tx2"/>
                    </a:gs>
                    <a:gs pos="42000">
                      <a:schemeClr val="tx2"/>
                    </a:gs>
                  </a:gsLst>
                  <a:lin ang="5400000" scaled="0"/>
                </a:gradFill>
                <a:latin typeface="+mj-lt"/>
              </a:rPr>
              <a:t>Check out a book</a:t>
            </a:r>
          </a:p>
          <a:p>
            <a:pPr lvl="1"/>
            <a:r>
              <a:rPr lang="en-US" sz="3200" b="1" dirty="0">
                <a:gradFill>
                  <a:gsLst>
                    <a:gs pos="13869">
                      <a:schemeClr val="tx2"/>
                    </a:gs>
                    <a:gs pos="42000">
                      <a:schemeClr val="tx2"/>
                    </a:gs>
                  </a:gsLst>
                  <a:lin ang="5400000" scaled="0"/>
                </a:gradFill>
                <a:latin typeface="+mj-lt"/>
              </a:rPr>
              <a:t>Return a book</a:t>
            </a:r>
          </a:p>
        </p:txBody>
      </p:sp>
      <p:sp>
        <p:nvSpPr>
          <p:cNvPr id="17" name="Title 16"/>
          <p:cNvSpPr>
            <a:spLocks noGrp="1"/>
          </p:cNvSpPr>
          <p:nvPr>
            <p:ph type="title"/>
          </p:nvPr>
        </p:nvSpPr>
        <p:spPr>
          <a:xfrm>
            <a:off x="274639" y="295274"/>
            <a:ext cx="12161836" cy="917575"/>
          </a:xfrm>
        </p:spPr>
        <p:txBody>
          <a:bodyPr/>
          <a:lstStyle/>
          <a:p>
            <a:r>
              <a:rPr lang="en-US" dirty="0"/>
              <a:t>Library Example</a:t>
            </a:r>
          </a:p>
        </p:txBody>
      </p:sp>
    </p:spTree>
    <p:extLst>
      <p:ext uri="{BB962C8B-B14F-4D97-AF65-F5344CB8AC3E}">
        <p14:creationId xmlns:p14="http://schemas.microsoft.com/office/powerpoint/2010/main" val="243009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Architectural Constraints</a:t>
            </a:r>
          </a:p>
        </p:txBody>
      </p:sp>
      <p:sp>
        <p:nvSpPr>
          <p:cNvPr id="4" name="Text Placeholder 3"/>
          <p:cNvSpPr>
            <a:spLocks noGrp="1"/>
          </p:cNvSpPr>
          <p:nvPr>
            <p:ph type="body" sz="quarter" idx="10"/>
          </p:nvPr>
        </p:nvSpPr>
        <p:spPr>
          <a:xfrm>
            <a:off x="283716" y="1820862"/>
            <a:ext cx="6117083" cy="2363724"/>
          </a:xfrm>
        </p:spPr>
        <p:txBody>
          <a:bodyPr/>
          <a:lstStyle/>
          <a:p>
            <a:r>
              <a:rPr lang="en-NZ" b="1" dirty="0"/>
              <a:t>Cacheable</a:t>
            </a:r>
          </a:p>
          <a:p>
            <a:pPr lvl="1"/>
            <a:r>
              <a:rPr lang="en-NZ" dirty="0"/>
              <a:t>Being stateless means more client-server interactions</a:t>
            </a:r>
          </a:p>
          <a:p>
            <a:pPr lvl="1"/>
            <a:r>
              <a:rPr lang="en-NZ" dirty="0" err="1"/>
              <a:t>Cacheability</a:t>
            </a:r>
            <a:r>
              <a:rPr lang="en-NZ" dirty="0"/>
              <a:t> to help alleviate network overload</a:t>
            </a:r>
          </a:p>
          <a:p>
            <a:pPr lvl="1"/>
            <a:r>
              <a:rPr lang="en-NZ" dirty="0"/>
              <a:t>Response to a request must explicitly state if it is cacheable or not </a:t>
            </a:r>
            <a:br>
              <a:rPr lang="en-NZ" dirty="0"/>
            </a:br>
            <a:endParaRPr lang="en-US" sz="1600" dirty="0"/>
          </a:p>
        </p:txBody>
      </p:sp>
      <p:pic>
        <p:nvPicPr>
          <p:cNvPr id="1026" name="Picture 2" descr="Image result for azure batch">
            <a:extLst>
              <a:ext uri="{FF2B5EF4-FFF2-40B4-BE49-F238E27FC236}">
                <a16:creationId xmlns:a16="http://schemas.microsoft.com/office/drawing/2014/main" id="{5DEE9342-2E86-4BAC-A646-9B40A618E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837" y="2049462"/>
            <a:ext cx="7021286"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49783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12161836" cy="917575"/>
          </a:xfrm>
        </p:spPr>
        <p:txBody>
          <a:bodyPr/>
          <a:lstStyle/>
          <a:p>
            <a:r>
              <a:rPr lang="en-US" dirty="0"/>
              <a:t>Identification of Resources</a:t>
            </a:r>
          </a:p>
        </p:txBody>
      </p:sp>
      <p:sp>
        <p:nvSpPr>
          <p:cNvPr id="3" name="Oval 2"/>
          <p:cNvSpPr/>
          <p:nvPr/>
        </p:nvSpPr>
        <p:spPr bwMode="auto">
          <a:xfrm>
            <a:off x="533397" y="2584704"/>
            <a:ext cx="2948780" cy="2667000"/>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Books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Oval 6"/>
          <p:cNvSpPr/>
          <p:nvPr/>
        </p:nvSpPr>
        <p:spPr bwMode="auto">
          <a:xfrm>
            <a:off x="4747417" y="2582862"/>
            <a:ext cx="2948780" cy="2668842"/>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Books (available)</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Oval 7"/>
          <p:cNvSpPr/>
          <p:nvPr/>
        </p:nvSpPr>
        <p:spPr bwMode="auto">
          <a:xfrm>
            <a:off x="8961437" y="2582862"/>
            <a:ext cx="2925760" cy="2668842"/>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Books (checked out)</a:t>
            </a:r>
          </a:p>
        </p:txBody>
      </p:sp>
      <p:sp>
        <p:nvSpPr>
          <p:cNvPr id="9" name="Rectangle 8"/>
          <p:cNvSpPr/>
          <p:nvPr/>
        </p:nvSpPr>
        <p:spPr bwMode="auto">
          <a:xfrm>
            <a:off x="533397" y="6080379"/>
            <a:ext cx="11353800" cy="533400"/>
          </a:xfrm>
          <a:prstGeom prst="rect">
            <a:avLst/>
          </a:prstGeom>
          <a:solidFill>
            <a:srgbClr val="FFFF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a:ea typeface="+mn-ea"/>
                <a:cs typeface="+mn-cs"/>
              </a:rPr>
              <a:t>Application States</a:t>
            </a:r>
          </a:p>
        </p:txBody>
      </p:sp>
      <p:sp>
        <p:nvSpPr>
          <p:cNvPr id="4" name="Right Arrow 3"/>
          <p:cNvSpPr/>
          <p:nvPr/>
        </p:nvSpPr>
        <p:spPr bwMode="auto">
          <a:xfrm rot="2664298" flipH="1">
            <a:off x="2280459" y="5248297"/>
            <a:ext cx="1706415" cy="828675"/>
          </a:xfrm>
          <a:prstGeom prst="rightArrow">
            <a:avLst/>
          </a:prstGeom>
          <a:solidFill>
            <a:srgbClr val="FFFF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ight Arrow 9"/>
          <p:cNvSpPr/>
          <p:nvPr/>
        </p:nvSpPr>
        <p:spPr bwMode="auto">
          <a:xfrm rot="5400000" flipH="1">
            <a:off x="5532708" y="5038745"/>
            <a:ext cx="1378197" cy="828675"/>
          </a:xfrm>
          <a:prstGeom prst="rightArrow">
            <a:avLst/>
          </a:prstGeom>
          <a:solidFill>
            <a:srgbClr val="FFFF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ight Arrow 10"/>
          <p:cNvSpPr/>
          <p:nvPr/>
        </p:nvSpPr>
        <p:spPr bwMode="auto">
          <a:xfrm rot="8634283" flipH="1">
            <a:off x="7895902" y="5262053"/>
            <a:ext cx="2068746" cy="828675"/>
          </a:xfrm>
          <a:prstGeom prst="rightArrow">
            <a:avLst/>
          </a:prstGeom>
          <a:solidFill>
            <a:srgbClr val="FFFF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61019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12161836" cy="917575"/>
          </a:xfrm>
        </p:spPr>
        <p:txBody>
          <a:bodyPr/>
          <a:lstStyle/>
          <a:p>
            <a:r>
              <a:rPr lang="en-US" dirty="0"/>
              <a:t>Manipulation of Resources</a:t>
            </a:r>
          </a:p>
        </p:txBody>
      </p:sp>
      <p:sp>
        <p:nvSpPr>
          <p:cNvPr id="3" name="Oval 2"/>
          <p:cNvSpPr/>
          <p:nvPr/>
        </p:nvSpPr>
        <p:spPr bwMode="auto">
          <a:xfrm>
            <a:off x="533397" y="2584704"/>
            <a:ext cx="2948780" cy="2667000"/>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Books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Oval 6"/>
          <p:cNvSpPr/>
          <p:nvPr/>
        </p:nvSpPr>
        <p:spPr bwMode="auto">
          <a:xfrm>
            <a:off x="4747417" y="2582862"/>
            <a:ext cx="2948780" cy="2668842"/>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Books (available)</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Oval 7"/>
          <p:cNvSpPr/>
          <p:nvPr/>
        </p:nvSpPr>
        <p:spPr bwMode="auto">
          <a:xfrm>
            <a:off x="8961437" y="2582862"/>
            <a:ext cx="2925760" cy="2668842"/>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Books (checked out)</a:t>
            </a:r>
          </a:p>
        </p:txBody>
      </p:sp>
      <p:sp>
        <p:nvSpPr>
          <p:cNvPr id="16" name="Curved Down Arrow 15"/>
          <p:cNvSpPr/>
          <p:nvPr/>
        </p:nvSpPr>
        <p:spPr bwMode="auto">
          <a:xfrm>
            <a:off x="1874837" y="1592262"/>
            <a:ext cx="4114799" cy="992442"/>
          </a:xfrm>
          <a:prstGeom prst="curvedDownArrow">
            <a:avLst/>
          </a:prstGeom>
          <a:solidFill>
            <a:srgbClr val="FFFF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FF00"/>
                </a:solidFill>
                <a:effectLst/>
                <a:uLnTx/>
                <a:uFillTx/>
                <a:latin typeface="Segoe UI"/>
                <a:ea typeface="+mn-ea"/>
                <a:cs typeface="+mn-cs"/>
              </a:rPr>
              <a:t>new book</a:t>
            </a:r>
          </a:p>
        </p:txBody>
      </p:sp>
      <p:sp>
        <p:nvSpPr>
          <p:cNvPr id="18" name="Curved Down Arrow 17"/>
          <p:cNvSpPr/>
          <p:nvPr/>
        </p:nvSpPr>
        <p:spPr bwMode="auto">
          <a:xfrm>
            <a:off x="6490871" y="1592262"/>
            <a:ext cx="4114799" cy="992442"/>
          </a:xfrm>
          <a:prstGeom prst="curvedDownArrow">
            <a:avLst/>
          </a:prstGeom>
          <a:solidFill>
            <a:srgbClr val="FFFF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FF00"/>
                </a:solidFill>
                <a:effectLst/>
                <a:uLnTx/>
                <a:uFillTx/>
                <a:latin typeface="Segoe UI"/>
                <a:ea typeface="+mn-ea"/>
                <a:cs typeface="+mn-cs"/>
              </a:rPr>
              <a:t>checkout book</a:t>
            </a:r>
          </a:p>
        </p:txBody>
      </p:sp>
      <p:sp>
        <p:nvSpPr>
          <p:cNvPr id="20" name="Curved Up Arrow 19"/>
          <p:cNvSpPr/>
          <p:nvPr/>
        </p:nvSpPr>
        <p:spPr bwMode="auto">
          <a:xfrm flipH="1">
            <a:off x="6218236" y="5251704"/>
            <a:ext cx="4456491" cy="1141158"/>
          </a:xfrm>
          <a:prstGeom prst="curvedUpArrow">
            <a:avLst/>
          </a:prstGeom>
          <a:solidFill>
            <a:srgbClr val="FFFF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FF00"/>
                </a:solidFill>
                <a:effectLst/>
                <a:uLnTx/>
                <a:uFillTx/>
                <a:latin typeface="Segoe UI"/>
                <a:ea typeface="+mn-ea"/>
                <a:cs typeface="+mn-cs"/>
              </a:rPr>
              <a:t>return book</a:t>
            </a:r>
          </a:p>
        </p:txBody>
      </p:sp>
    </p:spTree>
    <p:extLst>
      <p:ext uri="{BB962C8B-B14F-4D97-AF65-F5344CB8AC3E}">
        <p14:creationId xmlns:p14="http://schemas.microsoft.com/office/powerpoint/2010/main" val="123659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12161836" cy="917575"/>
          </a:xfrm>
        </p:spPr>
        <p:txBody>
          <a:bodyPr/>
          <a:lstStyle/>
          <a:p>
            <a:r>
              <a:rPr lang="en-US" dirty="0"/>
              <a:t>Map resources to HTTP</a:t>
            </a:r>
          </a:p>
        </p:txBody>
      </p:sp>
      <p:sp>
        <p:nvSpPr>
          <p:cNvPr id="3" name="Oval 2"/>
          <p:cNvSpPr/>
          <p:nvPr/>
        </p:nvSpPr>
        <p:spPr bwMode="auto">
          <a:xfrm>
            <a:off x="533397" y="2584704"/>
            <a:ext cx="2948780" cy="2667000"/>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Books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Oval 6"/>
          <p:cNvSpPr/>
          <p:nvPr/>
        </p:nvSpPr>
        <p:spPr bwMode="auto">
          <a:xfrm>
            <a:off x="4747417" y="2582862"/>
            <a:ext cx="2948780" cy="2668842"/>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Books (available)</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Oval 7"/>
          <p:cNvSpPr/>
          <p:nvPr/>
        </p:nvSpPr>
        <p:spPr bwMode="auto">
          <a:xfrm>
            <a:off x="8557412" y="2584704"/>
            <a:ext cx="3635220" cy="2668842"/>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Books </a:t>
            </a: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(checked-out)</a:t>
            </a:r>
          </a:p>
        </p:txBody>
      </p:sp>
      <p:sp>
        <p:nvSpPr>
          <p:cNvPr id="16" name="Curved Down Arrow 15"/>
          <p:cNvSpPr/>
          <p:nvPr/>
        </p:nvSpPr>
        <p:spPr bwMode="auto">
          <a:xfrm>
            <a:off x="1874837" y="1592262"/>
            <a:ext cx="4114799" cy="992442"/>
          </a:xfrm>
          <a:prstGeom prst="curvedDownArrow">
            <a:avLst/>
          </a:prstGeom>
          <a:solidFill>
            <a:srgbClr val="FFFF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FF00"/>
                </a:solidFill>
                <a:effectLst/>
                <a:uLnTx/>
                <a:uFillTx/>
                <a:latin typeface="Segoe UI"/>
                <a:ea typeface="+mn-ea"/>
                <a:cs typeface="+mn-cs"/>
              </a:rPr>
              <a:t>new book</a:t>
            </a:r>
          </a:p>
        </p:txBody>
      </p:sp>
      <p:sp>
        <p:nvSpPr>
          <p:cNvPr id="18" name="Curved Down Arrow 17"/>
          <p:cNvSpPr/>
          <p:nvPr/>
        </p:nvSpPr>
        <p:spPr bwMode="auto">
          <a:xfrm>
            <a:off x="6490871" y="1592262"/>
            <a:ext cx="4114799" cy="992442"/>
          </a:xfrm>
          <a:prstGeom prst="curvedDownArrow">
            <a:avLst/>
          </a:prstGeom>
          <a:solidFill>
            <a:srgbClr val="FFFF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FF00"/>
                </a:solidFill>
                <a:effectLst/>
                <a:uLnTx/>
                <a:uFillTx/>
                <a:latin typeface="Segoe UI"/>
                <a:ea typeface="+mn-ea"/>
                <a:cs typeface="+mn-cs"/>
              </a:rPr>
              <a:t>checkout book</a:t>
            </a:r>
          </a:p>
        </p:txBody>
      </p:sp>
      <p:sp>
        <p:nvSpPr>
          <p:cNvPr id="20" name="Curved Up Arrow 19"/>
          <p:cNvSpPr/>
          <p:nvPr/>
        </p:nvSpPr>
        <p:spPr bwMode="auto">
          <a:xfrm flipH="1">
            <a:off x="6218236" y="5251704"/>
            <a:ext cx="4456491" cy="1141158"/>
          </a:xfrm>
          <a:prstGeom prst="curvedUpArrow">
            <a:avLst/>
          </a:prstGeom>
          <a:solidFill>
            <a:srgbClr val="FFFF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FF00"/>
                </a:solidFill>
                <a:effectLst/>
                <a:uLnTx/>
                <a:uFillTx/>
                <a:latin typeface="Segoe UI"/>
                <a:ea typeface="+mn-ea"/>
                <a:cs typeface="+mn-cs"/>
              </a:rPr>
              <a:t>return book</a:t>
            </a:r>
          </a:p>
        </p:txBody>
      </p:sp>
      <p:sp>
        <p:nvSpPr>
          <p:cNvPr id="2" name="Rectangle 1"/>
          <p:cNvSpPr/>
          <p:nvPr/>
        </p:nvSpPr>
        <p:spPr bwMode="auto">
          <a:xfrm>
            <a:off x="99057" y="4564062"/>
            <a:ext cx="3398840" cy="533400"/>
          </a:xfrm>
          <a:prstGeom prst="rect">
            <a:avLst/>
          </a:prstGeom>
          <a:solidFill>
            <a:srgbClr val="FFFF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err="1">
                <a:ln>
                  <a:noFill/>
                </a:ln>
                <a:solidFill>
                  <a:srgbClr val="505050"/>
                </a:solidFill>
                <a:effectLst/>
                <a:uLnTx/>
                <a:uFillTx/>
                <a:latin typeface="Segoe UI"/>
                <a:ea typeface="+mn-ea"/>
                <a:cs typeface="+mn-cs"/>
              </a:rPr>
              <a:t>api</a:t>
            </a:r>
            <a:r>
              <a:rPr kumimoji="0" lang="en-US" sz="2800" b="1" i="0" u="none" strike="noStrike" kern="1200" cap="none" spc="0" normalizeH="0" baseline="0" noProof="0" dirty="0">
                <a:ln>
                  <a:noFill/>
                </a:ln>
                <a:solidFill>
                  <a:srgbClr val="505050"/>
                </a:solidFill>
                <a:effectLst/>
                <a:uLnTx/>
                <a:uFillTx/>
                <a:latin typeface="Segoe UI"/>
                <a:ea typeface="+mn-ea"/>
                <a:cs typeface="+mn-cs"/>
              </a:rPr>
              <a:t>/books</a:t>
            </a:r>
          </a:p>
        </p:txBody>
      </p:sp>
      <p:sp>
        <p:nvSpPr>
          <p:cNvPr id="10" name="Rectangle 9"/>
          <p:cNvSpPr/>
          <p:nvPr/>
        </p:nvSpPr>
        <p:spPr bwMode="auto">
          <a:xfrm>
            <a:off x="3722287" y="4564062"/>
            <a:ext cx="4305300" cy="533400"/>
          </a:xfrm>
          <a:prstGeom prst="rect">
            <a:avLst/>
          </a:prstGeom>
          <a:solidFill>
            <a:srgbClr val="FFFF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err="1">
                <a:ln>
                  <a:noFill/>
                </a:ln>
                <a:solidFill>
                  <a:srgbClr val="505050"/>
                </a:solidFill>
                <a:effectLst/>
                <a:uLnTx/>
                <a:uFillTx/>
                <a:latin typeface="Segoe UI"/>
                <a:ea typeface="+mn-ea"/>
                <a:cs typeface="+mn-cs"/>
              </a:rPr>
              <a:t>api</a:t>
            </a:r>
            <a:r>
              <a:rPr kumimoji="0" lang="en-US" sz="2800" b="1" i="0" u="none" strike="noStrike" kern="1200" cap="none" spc="0" normalizeH="0" baseline="0" noProof="0" dirty="0">
                <a:ln>
                  <a:noFill/>
                </a:ln>
                <a:solidFill>
                  <a:srgbClr val="505050"/>
                </a:solidFill>
                <a:effectLst/>
                <a:uLnTx/>
                <a:uFillTx/>
                <a:latin typeface="Segoe UI"/>
                <a:ea typeface="+mn-ea"/>
                <a:cs typeface="+mn-cs"/>
              </a:rPr>
              <a:t>/books/available</a:t>
            </a:r>
          </a:p>
        </p:txBody>
      </p:sp>
      <p:sp>
        <p:nvSpPr>
          <p:cNvPr id="11" name="Rectangle 10"/>
          <p:cNvSpPr/>
          <p:nvPr/>
        </p:nvSpPr>
        <p:spPr bwMode="auto">
          <a:xfrm>
            <a:off x="8158924" y="4562220"/>
            <a:ext cx="4305300" cy="533400"/>
          </a:xfrm>
          <a:prstGeom prst="rect">
            <a:avLst/>
          </a:prstGeom>
          <a:solidFill>
            <a:srgbClr val="FFFF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err="1">
                <a:ln>
                  <a:noFill/>
                </a:ln>
                <a:solidFill>
                  <a:srgbClr val="505050"/>
                </a:solidFill>
                <a:effectLst/>
                <a:uLnTx/>
                <a:uFillTx/>
                <a:latin typeface="Segoe UI"/>
                <a:ea typeface="+mn-ea"/>
                <a:cs typeface="+mn-cs"/>
              </a:rPr>
              <a:t>api</a:t>
            </a:r>
            <a:r>
              <a:rPr kumimoji="0" lang="en-US" sz="2800" b="1" i="0" u="none" strike="noStrike" kern="1200" cap="none" spc="0" normalizeH="0" baseline="0" noProof="0" dirty="0">
                <a:ln>
                  <a:noFill/>
                </a:ln>
                <a:solidFill>
                  <a:srgbClr val="505050"/>
                </a:solidFill>
                <a:effectLst/>
                <a:uLnTx/>
                <a:uFillTx/>
                <a:latin typeface="Segoe UI"/>
                <a:ea typeface="+mn-ea"/>
                <a:cs typeface="+mn-cs"/>
              </a:rPr>
              <a:t>/books/</a:t>
            </a:r>
            <a:r>
              <a:rPr kumimoji="0" lang="en-US" sz="2800" b="1" i="0" u="none" strike="noStrike" kern="1200" cap="none" spc="0" normalizeH="0" baseline="0" noProof="0" dirty="0" err="1">
                <a:ln>
                  <a:noFill/>
                </a:ln>
                <a:solidFill>
                  <a:srgbClr val="505050"/>
                </a:solidFill>
                <a:effectLst/>
                <a:uLnTx/>
                <a:uFillTx/>
                <a:latin typeface="Segoe UI"/>
                <a:ea typeface="+mn-ea"/>
                <a:cs typeface="+mn-cs"/>
              </a:rPr>
              <a:t>checkedout</a:t>
            </a:r>
            <a:endParaRPr kumimoji="0" lang="en-US" sz="2800" b="1" i="0" u="none" strike="noStrike" kern="1200" cap="none" spc="0" normalizeH="0" baseline="0" noProof="0" dirty="0">
              <a:ln>
                <a:noFill/>
              </a:ln>
              <a:solidFill>
                <a:srgbClr val="505050"/>
              </a:solidFill>
              <a:effectLst/>
              <a:uLnTx/>
              <a:uFillTx/>
              <a:latin typeface="Segoe UI"/>
              <a:ea typeface="+mn-ea"/>
              <a:cs typeface="+mn-cs"/>
            </a:endParaRPr>
          </a:p>
        </p:txBody>
      </p:sp>
      <p:sp>
        <p:nvSpPr>
          <p:cNvPr id="12" name="Rectangle 11"/>
          <p:cNvSpPr/>
          <p:nvPr/>
        </p:nvSpPr>
        <p:spPr bwMode="auto">
          <a:xfrm>
            <a:off x="3239177" y="1288383"/>
            <a:ext cx="1347216" cy="533400"/>
          </a:xfrm>
          <a:prstGeom prst="rect">
            <a:avLst/>
          </a:prstGeom>
          <a:solidFill>
            <a:srgbClr val="FFFF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a:ea typeface="+mn-ea"/>
                <a:cs typeface="+mn-cs"/>
              </a:rPr>
              <a:t>POST</a:t>
            </a:r>
          </a:p>
        </p:txBody>
      </p:sp>
      <p:sp>
        <p:nvSpPr>
          <p:cNvPr id="13" name="Rectangle 12"/>
          <p:cNvSpPr/>
          <p:nvPr/>
        </p:nvSpPr>
        <p:spPr bwMode="auto">
          <a:xfrm>
            <a:off x="7295436" y="1247520"/>
            <a:ext cx="2523952" cy="533400"/>
          </a:xfrm>
          <a:prstGeom prst="rect">
            <a:avLst/>
          </a:prstGeom>
          <a:solidFill>
            <a:srgbClr val="FFFF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a:ea typeface="+mn-ea"/>
                <a:cs typeface="+mn-cs"/>
              </a:rPr>
              <a:t>PUT or PATCH</a:t>
            </a:r>
          </a:p>
        </p:txBody>
      </p:sp>
      <p:sp>
        <p:nvSpPr>
          <p:cNvPr id="14" name="Rectangle 13"/>
          <p:cNvSpPr/>
          <p:nvPr/>
        </p:nvSpPr>
        <p:spPr bwMode="auto">
          <a:xfrm>
            <a:off x="7361873" y="6126162"/>
            <a:ext cx="2523952" cy="533400"/>
          </a:xfrm>
          <a:prstGeom prst="rect">
            <a:avLst/>
          </a:prstGeom>
          <a:solidFill>
            <a:srgbClr val="FFFF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a:ea typeface="+mn-ea"/>
                <a:cs typeface="+mn-cs"/>
              </a:rPr>
              <a:t>PUT or PATCH</a:t>
            </a:r>
          </a:p>
        </p:txBody>
      </p:sp>
      <p:sp>
        <p:nvSpPr>
          <p:cNvPr id="15" name="Rectangle 14"/>
          <p:cNvSpPr/>
          <p:nvPr/>
        </p:nvSpPr>
        <p:spPr bwMode="auto">
          <a:xfrm>
            <a:off x="83337" y="5598288"/>
            <a:ext cx="861063" cy="533400"/>
          </a:xfrm>
          <a:prstGeom prst="rect">
            <a:avLst/>
          </a:prstGeom>
          <a:solidFill>
            <a:srgbClr val="FFFF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a:ea typeface="+mn-ea"/>
                <a:cs typeface="+mn-cs"/>
              </a:rPr>
              <a:t>GET</a:t>
            </a:r>
          </a:p>
        </p:txBody>
      </p:sp>
      <p:sp>
        <p:nvSpPr>
          <p:cNvPr id="19" name="Rectangle 18"/>
          <p:cNvSpPr/>
          <p:nvPr/>
        </p:nvSpPr>
        <p:spPr bwMode="auto">
          <a:xfrm>
            <a:off x="3725652" y="5097462"/>
            <a:ext cx="861063" cy="533400"/>
          </a:xfrm>
          <a:prstGeom prst="rect">
            <a:avLst/>
          </a:prstGeom>
          <a:solidFill>
            <a:srgbClr val="FFFF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a:ea typeface="+mn-ea"/>
                <a:cs typeface="+mn-cs"/>
              </a:rPr>
              <a:t>GET</a:t>
            </a:r>
          </a:p>
        </p:txBody>
      </p:sp>
      <p:sp>
        <p:nvSpPr>
          <p:cNvPr id="21" name="Rectangle 20"/>
          <p:cNvSpPr/>
          <p:nvPr/>
        </p:nvSpPr>
        <p:spPr bwMode="auto">
          <a:xfrm>
            <a:off x="8158924" y="5105718"/>
            <a:ext cx="861063" cy="533400"/>
          </a:xfrm>
          <a:prstGeom prst="rect">
            <a:avLst/>
          </a:prstGeom>
          <a:solidFill>
            <a:srgbClr val="FFFF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a:ea typeface="+mn-ea"/>
                <a:cs typeface="+mn-cs"/>
              </a:rPr>
              <a:t>GET</a:t>
            </a:r>
          </a:p>
        </p:txBody>
      </p:sp>
      <p:sp>
        <p:nvSpPr>
          <p:cNvPr id="22" name="Rectangle 21"/>
          <p:cNvSpPr/>
          <p:nvPr/>
        </p:nvSpPr>
        <p:spPr bwMode="auto">
          <a:xfrm>
            <a:off x="83337" y="5085588"/>
            <a:ext cx="3398840" cy="533400"/>
          </a:xfrm>
          <a:prstGeom prst="rect">
            <a:avLst/>
          </a:prstGeom>
          <a:solidFill>
            <a:srgbClr val="FFFF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err="1">
                <a:ln>
                  <a:noFill/>
                </a:ln>
                <a:solidFill>
                  <a:srgbClr val="505050"/>
                </a:solidFill>
                <a:effectLst/>
                <a:uLnTx/>
                <a:uFillTx/>
                <a:latin typeface="Segoe UI"/>
                <a:ea typeface="+mn-ea"/>
                <a:cs typeface="+mn-cs"/>
              </a:rPr>
              <a:t>api</a:t>
            </a:r>
            <a:r>
              <a:rPr kumimoji="0" lang="en-US" sz="2800" b="1" i="0" u="none" strike="noStrike" kern="1200" cap="none" spc="0" normalizeH="0" baseline="0" noProof="0" dirty="0">
                <a:ln>
                  <a:noFill/>
                </a:ln>
                <a:solidFill>
                  <a:srgbClr val="505050"/>
                </a:solidFill>
                <a:effectLst/>
                <a:uLnTx/>
                <a:uFillTx/>
                <a:latin typeface="Segoe UI"/>
                <a:ea typeface="+mn-ea"/>
                <a:cs typeface="+mn-cs"/>
              </a:rPr>
              <a:t>/books/{id}</a:t>
            </a:r>
          </a:p>
        </p:txBody>
      </p:sp>
    </p:spTree>
    <p:extLst>
      <p:ext uri="{BB962C8B-B14F-4D97-AF65-F5344CB8AC3E}">
        <p14:creationId xmlns:p14="http://schemas.microsoft.com/office/powerpoint/2010/main" val="353280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1"/>
            <a:ext cx="9753599" cy="5484812"/>
          </a:xfrm>
        </p:spPr>
        <p:txBody>
          <a:bodyPr/>
          <a:lstStyle/>
          <a:p>
            <a:r>
              <a:rPr lang="en-US" dirty="0">
                <a:latin typeface="Consolas" panose="020B0609020204030204" pitchFamily="49" charset="0"/>
                <a:cs typeface="Consolas" panose="020B0609020204030204" pitchFamily="49" charset="0"/>
              </a:rPr>
              <a:t>GET </a:t>
            </a:r>
            <a:r>
              <a:rPr lang="en-US" dirty="0" err="1">
                <a:latin typeface="Consolas" panose="020B0609020204030204" pitchFamily="49" charset="0"/>
                <a:cs typeface="Consolas" panose="020B0609020204030204" pitchFamily="49" charset="0"/>
              </a:rPr>
              <a:t>api</a:t>
            </a:r>
            <a:r>
              <a:rPr lang="en-US" dirty="0">
                <a:latin typeface="Consolas" panose="020B0609020204030204" pitchFamily="49" charset="0"/>
                <a:cs typeface="Consolas" panose="020B0609020204030204" pitchFamily="49" charset="0"/>
              </a:rPr>
              <a:t>/books</a:t>
            </a:r>
          </a:p>
          <a:p>
            <a:r>
              <a:rPr lang="en-US" dirty="0"/>
              <a:t>Include the following in the response:</a:t>
            </a:r>
          </a:p>
          <a:p>
            <a:pPr lvl="1"/>
            <a:r>
              <a:rPr lang="en-US" sz="3200" b="1" dirty="0">
                <a:gradFill>
                  <a:gsLst>
                    <a:gs pos="13869">
                      <a:schemeClr val="tx2"/>
                    </a:gs>
                    <a:gs pos="42000">
                      <a:schemeClr val="tx2"/>
                    </a:gs>
                  </a:gsLst>
                  <a:lin ang="5400000" scaled="0"/>
                </a:gradFill>
                <a:latin typeface="+mj-lt"/>
              </a:rPr>
              <a:t>Link to create a new book</a:t>
            </a:r>
          </a:p>
          <a:p>
            <a:pPr lvl="1"/>
            <a:r>
              <a:rPr lang="en-US" sz="3200" b="1" dirty="0">
                <a:gradFill>
                  <a:gsLst>
                    <a:gs pos="13869">
                      <a:schemeClr val="tx2"/>
                    </a:gs>
                    <a:gs pos="42000">
                      <a:schemeClr val="tx2"/>
                    </a:gs>
                  </a:gsLst>
                  <a:lin ang="5400000" scaled="0"/>
                </a:gradFill>
                <a:latin typeface="+mj-lt"/>
              </a:rPr>
              <a:t>Link to get available books</a:t>
            </a:r>
          </a:p>
          <a:p>
            <a:pPr lvl="1"/>
            <a:r>
              <a:rPr lang="en-US" sz="3200" b="1" dirty="0">
                <a:gradFill>
                  <a:gsLst>
                    <a:gs pos="13869">
                      <a:schemeClr val="tx2"/>
                    </a:gs>
                    <a:gs pos="42000">
                      <a:schemeClr val="tx2"/>
                    </a:gs>
                  </a:gsLst>
                  <a:lin ang="5400000" scaled="0"/>
                </a:gradFill>
                <a:latin typeface="+mj-lt"/>
              </a:rPr>
              <a:t>Link to get checked out books</a:t>
            </a:r>
          </a:p>
          <a:p>
            <a:r>
              <a:rPr lang="en-US" dirty="0">
                <a:latin typeface="Consolas" panose="020B0609020204030204" pitchFamily="49" charset="0"/>
                <a:cs typeface="Consolas" panose="020B0609020204030204" pitchFamily="49" charset="0"/>
              </a:rPr>
              <a:t>GET </a:t>
            </a:r>
            <a:r>
              <a:rPr lang="en-US" dirty="0" err="1">
                <a:latin typeface="Consolas" panose="020B0609020204030204" pitchFamily="49" charset="0"/>
                <a:cs typeface="Consolas" panose="020B0609020204030204" pitchFamily="49" charset="0"/>
              </a:rPr>
              <a:t>api</a:t>
            </a:r>
            <a:r>
              <a:rPr lang="en-US" dirty="0">
                <a:latin typeface="Consolas" panose="020B0609020204030204" pitchFamily="49" charset="0"/>
                <a:cs typeface="Consolas" panose="020B0609020204030204" pitchFamily="49" charset="0"/>
              </a:rPr>
              <a:t>/books/{id}</a:t>
            </a:r>
          </a:p>
          <a:p>
            <a:r>
              <a:rPr lang="en-US" dirty="0"/>
              <a:t>Include the following in the response:</a:t>
            </a:r>
          </a:p>
          <a:p>
            <a:pPr lvl="1"/>
            <a:r>
              <a:rPr lang="en-US" sz="3200" b="1" dirty="0">
                <a:gradFill>
                  <a:gsLst>
                    <a:gs pos="13869">
                      <a:schemeClr val="tx2"/>
                    </a:gs>
                    <a:gs pos="42000">
                      <a:schemeClr val="tx2"/>
                    </a:gs>
                  </a:gsLst>
                  <a:lin ang="5400000" scaled="0"/>
                </a:gradFill>
                <a:latin typeface="+mj-lt"/>
              </a:rPr>
              <a:t>Link to check out this book</a:t>
            </a:r>
          </a:p>
          <a:p>
            <a:pPr lvl="1"/>
            <a:r>
              <a:rPr lang="en-US" sz="3200" b="1" dirty="0">
                <a:gradFill>
                  <a:gsLst>
                    <a:gs pos="13869">
                      <a:schemeClr val="tx2"/>
                    </a:gs>
                    <a:gs pos="42000">
                      <a:schemeClr val="tx2"/>
                    </a:gs>
                  </a:gsLst>
                  <a:lin ang="5400000" scaled="0"/>
                </a:gradFill>
                <a:latin typeface="+mj-lt"/>
              </a:rPr>
              <a:t>Link to return this book</a:t>
            </a:r>
          </a:p>
        </p:txBody>
      </p:sp>
      <p:sp>
        <p:nvSpPr>
          <p:cNvPr id="17" name="Title 16"/>
          <p:cNvSpPr>
            <a:spLocks noGrp="1"/>
          </p:cNvSpPr>
          <p:nvPr>
            <p:ph type="title"/>
          </p:nvPr>
        </p:nvSpPr>
        <p:spPr>
          <a:xfrm>
            <a:off x="274639" y="295274"/>
            <a:ext cx="12161836" cy="917575"/>
          </a:xfrm>
        </p:spPr>
        <p:txBody>
          <a:bodyPr/>
          <a:lstStyle/>
          <a:p>
            <a:r>
              <a:rPr lang="en-US" dirty="0"/>
              <a:t>HATEOAS</a:t>
            </a:r>
          </a:p>
        </p:txBody>
      </p:sp>
    </p:spTree>
    <p:extLst>
      <p:ext uri="{BB962C8B-B14F-4D97-AF65-F5344CB8AC3E}">
        <p14:creationId xmlns:p14="http://schemas.microsoft.com/office/powerpoint/2010/main" val="270125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#3</a:t>
            </a:r>
          </a:p>
        </p:txBody>
      </p:sp>
      <p:sp>
        <p:nvSpPr>
          <p:cNvPr id="5" name="Text Placeholder 4"/>
          <p:cNvSpPr>
            <a:spLocks noGrp="1"/>
          </p:cNvSpPr>
          <p:nvPr>
            <p:ph type="body" sz="quarter" idx="12"/>
          </p:nvPr>
        </p:nvSpPr>
        <p:spPr>
          <a:xfrm>
            <a:off x="274639" y="4685507"/>
            <a:ext cx="8153398" cy="1829593"/>
          </a:xfrm>
        </p:spPr>
        <p:txBody>
          <a:bodyPr/>
          <a:lstStyle/>
          <a:p>
            <a:r>
              <a:rPr lang="en-US" dirty="0"/>
              <a:t>Build REST API using </a:t>
            </a:r>
            <a:r>
              <a:rPr lang="en-US" dirty="0" err="1"/>
              <a:t>NodeJS</a:t>
            </a:r>
            <a:endParaRPr lang="en-US" dirty="0"/>
          </a:p>
          <a:p>
            <a:r>
              <a:rPr lang="en-US" sz="2800" dirty="0"/>
              <a:t> </a:t>
            </a:r>
          </a:p>
        </p:txBody>
      </p:sp>
    </p:spTree>
    <p:extLst>
      <p:ext uri="{BB962C8B-B14F-4D97-AF65-F5344CB8AC3E}">
        <p14:creationId xmlns:p14="http://schemas.microsoft.com/office/powerpoint/2010/main" val="406132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7" y="1212851"/>
            <a:ext cx="12161837" cy="5071132"/>
          </a:xfrm>
        </p:spPr>
        <p:txBody>
          <a:bodyPr/>
          <a:lstStyle/>
          <a:p>
            <a:pPr>
              <a:spcBef>
                <a:spcPts val="1000"/>
              </a:spcBef>
            </a:pPr>
            <a:r>
              <a:rPr lang="en-US" dirty="0"/>
              <a:t>Install Node.js Tools for Visual Studio</a:t>
            </a:r>
          </a:p>
          <a:p>
            <a:pPr lvl="1">
              <a:spcBef>
                <a:spcPts val="1000"/>
              </a:spcBef>
            </a:pPr>
            <a:r>
              <a:rPr lang="en-US" sz="3200" dirty="0">
                <a:hlinkClick r:id="rId3"/>
              </a:rPr>
              <a:t>https://nodejstools.codeplex.com/</a:t>
            </a:r>
            <a:endParaRPr lang="en-US" sz="3200" dirty="0"/>
          </a:p>
          <a:p>
            <a:pPr>
              <a:spcBef>
                <a:spcPts val="1000"/>
              </a:spcBef>
            </a:pPr>
            <a:r>
              <a:rPr lang="en-US" dirty="0"/>
              <a:t>Install Node</a:t>
            </a:r>
          </a:p>
          <a:p>
            <a:pPr>
              <a:spcBef>
                <a:spcPts val="1000"/>
              </a:spcBef>
            </a:pPr>
            <a:r>
              <a:rPr lang="en-US" dirty="0"/>
              <a:t>Install MongoDB on Windows</a:t>
            </a:r>
          </a:p>
          <a:p>
            <a:pPr lvl="1">
              <a:spcBef>
                <a:spcPts val="1000"/>
              </a:spcBef>
            </a:pPr>
            <a:r>
              <a:rPr lang="en-US" sz="3200" dirty="0">
                <a:hlinkClick r:id="rId4"/>
              </a:rPr>
              <a:t>www.mongodb.org/downloads</a:t>
            </a:r>
            <a:endParaRPr lang="en-US" sz="3200" dirty="0"/>
          </a:p>
          <a:p>
            <a:pPr lvl="1">
              <a:spcBef>
                <a:spcPts val="1000"/>
              </a:spcBef>
            </a:pPr>
            <a:r>
              <a:rPr lang="en-US" sz="3200" dirty="0"/>
              <a:t>Create a directory at his location: C:\data\db</a:t>
            </a:r>
          </a:p>
          <a:p>
            <a:pPr>
              <a:spcBef>
                <a:spcPts val="1000"/>
              </a:spcBef>
            </a:pPr>
            <a:r>
              <a:rPr lang="en-US" dirty="0"/>
              <a:t>Launch MongoDB (start the database process)</a:t>
            </a:r>
          </a:p>
          <a:p>
            <a:pPr lvl="1">
              <a:spcBef>
                <a:spcPts val="1000"/>
              </a:spcBef>
            </a:pPr>
            <a:r>
              <a:rPr lang="en-US" sz="3200" dirty="0"/>
              <a:t>C:\Program Files\MongoDB\Server\3.0\bin\</a:t>
            </a:r>
            <a:r>
              <a:rPr lang="en-US" sz="3200" dirty="0" err="1"/>
              <a:t>mongod</a:t>
            </a:r>
            <a:endParaRPr lang="en-US" sz="3200" dirty="0"/>
          </a:p>
        </p:txBody>
      </p:sp>
      <p:sp>
        <p:nvSpPr>
          <p:cNvPr id="17" name="Title 16"/>
          <p:cNvSpPr>
            <a:spLocks noGrp="1"/>
          </p:cNvSpPr>
          <p:nvPr>
            <p:ph type="title"/>
          </p:nvPr>
        </p:nvSpPr>
        <p:spPr/>
        <p:txBody>
          <a:bodyPr/>
          <a:lstStyle/>
          <a:p>
            <a:r>
              <a:rPr lang="en-US" dirty="0"/>
              <a:t>Lab Steps - Installation</a:t>
            </a:r>
          </a:p>
        </p:txBody>
      </p:sp>
    </p:spTree>
    <p:extLst>
      <p:ext uri="{BB962C8B-B14F-4D97-AF65-F5344CB8AC3E}">
        <p14:creationId xmlns:p14="http://schemas.microsoft.com/office/powerpoint/2010/main" val="425576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7" y="1212851"/>
            <a:ext cx="12161837" cy="2674578"/>
          </a:xfrm>
        </p:spPr>
        <p:txBody>
          <a:bodyPr/>
          <a:lstStyle/>
          <a:p>
            <a:pPr>
              <a:spcBef>
                <a:spcPts val="1000"/>
              </a:spcBef>
            </a:pPr>
            <a:r>
              <a:rPr lang="en-US" dirty="0"/>
              <a:t>Create a project in Visual Studio 2013</a:t>
            </a:r>
          </a:p>
          <a:p>
            <a:pPr lvl="1">
              <a:spcBef>
                <a:spcPts val="1000"/>
              </a:spcBef>
            </a:pPr>
            <a:r>
              <a:rPr lang="en-US" sz="3200" dirty="0"/>
              <a:t>Blank Node.js Console App</a:t>
            </a:r>
          </a:p>
          <a:p>
            <a:pPr>
              <a:spcBef>
                <a:spcPts val="1000"/>
              </a:spcBef>
            </a:pPr>
            <a:r>
              <a:rPr lang="en-US" dirty="0"/>
              <a:t>Install </a:t>
            </a:r>
            <a:r>
              <a:rPr lang="en-US" dirty="0" err="1"/>
              <a:t>npm</a:t>
            </a:r>
            <a:r>
              <a:rPr lang="en-US" dirty="0"/>
              <a:t> package </a:t>
            </a:r>
            <a:r>
              <a:rPr lang="en-US" dirty="0">
                <a:sym typeface="Wingdings" panose="05000000000000000000" pitchFamily="2" charset="2"/>
              </a:rPr>
              <a:t> express</a:t>
            </a:r>
          </a:p>
          <a:p>
            <a:pPr marL="0" indent="0">
              <a:spcBef>
                <a:spcPts val="1000"/>
              </a:spcBef>
              <a:buNone/>
            </a:pPr>
            <a:endParaRPr lang="en-US" dirty="0"/>
          </a:p>
        </p:txBody>
      </p:sp>
      <p:sp>
        <p:nvSpPr>
          <p:cNvPr id="17" name="Title 16"/>
          <p:cNvSpPr>
            <a:spLocks noGrp="1"/>
          </p:cNvSpPr>
          <p:nvPr>
            <p:ph type="title"/>
          </p:nvPr>
        </p:nvSpPr>
        <p:spPr/>
        <p:txBody>
          <a:bodyPr/>
          <a:lstStyle/>
          <a:p>
            <a:r>
              <a:rPr lang="en-US" dirty="0"/>
              <a:t>Lab Steps – Project Setup</a:t>
            </a:r>
          </a:p>
        </p:txBody>
      </p:sp>
    </p:spTree>
    <p:extLst>
      <p:ext uri="{BB962C8B-B14F-4D97-AF65-F5344CB8AC3E}">
        <p14:creationId xmlns:p14="http://schemas.microsoft.com/office/powerpoint/2010/main" val="2305719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Steps – Hello world</a:t>
            </a:r>
          </a:p>
        </p:txBody>
      </p:sp>
      <p:sp>
        <p:nvSpPr>
          <p:cNvPr id="4" name="Rectangle 3"/>
          <p:cNvSpPr/>
          <p:nvPr/>
        </p:nvSpPr>
        <p:spPr>
          <a:xfrm>
            <a:off x="503237" y="2125662"/>
            <a:ext cx="9051924" cy="4524315"/>
          </a:xfrm>
          <a:prstGeom prst="rect">
            <a:avLst/>
          </a:prstGeom>
          <a:solidFill>
            <a:schemeClr val="tx1"/>
          </a:solid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mn-cs"/>
              </a:rPr>
              <a:t>var</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express = require(</a:t>
            </a:r>
            <a:r>
              <a:rPr kumimoji="0" lang="en-US" sz="24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mn-cs"/>
              </a:rPr>
              <a:t>"express"</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mn-cs"/>
              </a:rPr>
              <a:t>var</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app = express();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mn-cs"/>
              </a:rPr>
              <a:t>var</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port = 8000;</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mn-ea"/>
                <a:cs typeface="+mn-cs"/>
              </a:rPr>
              <a:t>app.get</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function</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mn-ea"/>
                <a:cs typeface="+mn-cs"/>
              </a:rPr>
              <a:t>req</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res)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mn-ea"/>
                <a:cs typeface="+mn-cs"/>
              </a:rPr>
              <a:t>res.send</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mn-cs"/>
              </a:rPr>
              <a:t>'hello from my API'</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mn-ea"/>
                <a:cs typeface="+mn-cs"/>
              </a:rPr>
              <a:t>app.listen</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(port, </a:t>
            </a:r>
            <a:r>
              <a:rPr kumimoji="0" lang="en-US" sz="2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function</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console.log(</a:t>
            </a:r>
            <a:r>
              <a:rPr kumimoji="0" lang="fr-FR" sz="24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mn-cs"/>
              </a:rPr>
              <a:t>'Running on PORT: '</a:t>
            </a:r>
            <a:r>
              <a:rPr kumimoji="0" lang="fr-FR"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 port);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Text Placeholder 5"/>
          <p:cNvSpPr>
            <a:spLocks noGrp="1"/>
          </p:cNvSpPr>
          <p:nvPr>
            <p:ph type="body" sz="quarter" idx="10"/>
          </p:nvPr>
        </p:nvSpPr>
        <p:spPr>
          <a:xfrm>
            <a:off x="274637" y="1212851"/>
            <a:ext cx="12161837" cy="738664"/>
          </a:xfrm>
        </p:spPr>
        <p:txBody>
          <a:bodyPr/>
          <a:lstStyle/>
          <a:p>
            <a:pPr>
              <a:spcBef>
                <a:spcPts val="1000"/>
              </a:spcBef>
            </a:pPr>
            <a:r>
              <a:rPr lang="en-US" dirty="0"/>
              <a:t>app.js</a:t>
            </a:r>
          </a:p>
        </p:txBody>
      </p:sp>
    </p:spTree>
    <p:extLst>
      <p:ext uri="{BB962C8B-B14F-4D97-AF65-F5344CB8AC3E}">
        <p14:creationId xmlns:p14="http://schemas.microsoft.com/office/powerpoint/2010/main" val="21665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Steps – Add the Model</a:t>
            </a:r>
          </a:p>
        </p:txBody>
      </p:sp>
      <p:sp>
        <p:nvSpPr>
          <p:cNvPr id="7" name="Text Placeholder 5"/>
          <p:cNvSpPr>
            <a:spLocks noGrp="1"/>
          </p:cNvSpPr>
          <p:nvPr>
            <p:ph type="body" sz="quarter" idx="10"/>
          </p:nvPr>
        </p:nvSpPr>
        <p:spPr>
          <a:xfrm>
            <a:off x="274637" y="1212851"/>
            <a:ext cx="12161837" cy="3872855"/>
          </a:xfrm>
        </p:spPr>
        <p:txBody>
          <a:bodyPr/>
          <a:lstStyle/>
          <a:p>
            <a:pPr>
              <a:spcBef>
                <a:spcPts val="1000"/>
              </a:spcBef>
            </a:pPr>
            <a:r>
              <a:rPr lang="en-US" dirty="0"/>
              <a:t>Import data into MongoDB</a:t>
            </a:r>
          </a:p>
          <a:p>
            <a:pPr lvl="1">
              <a:spcBef>
                <a:spcPts val="1000"/>
              </a:spcBef>
            </a:pPr>
            <a:r>
              <a:rPr lang="en-US" sz="2800" dirty="0"/>
              <a:t>From Visual Studio Solution Explorer, open folder in File Explorer</a:t>
            </a:r>
          </a:p>
          <a:p>
            <a:pPr lvl="1">
              <a:spcBef>
                <a:spcPts val="1000"/>
              </a:spcBef>
            </a:pPr>
            <a:r>
              <a:rPr lang="en-US" sz="2800" dirty="0"/>
              <a:t>Open command prompt</a:t>
            </a:r>
          </a:p>
          <a:p>
            <a:pPr lvl="1">
              <a:spcBef>
                <a:spcPts val="1000"/>
              </a:spcBef>
            </a:pPr>
            <a:r>
              <a:rPr lang="en-US" sz="2800" dirty="0"/>
              <a:t>"C:\Program Files\MongoDB\Server\3.0\bin\mongo" </a:t>
            </a:r>
            <a:r>
              <a:rPr lang="en-US" sz="2800" dirty="0" err="1"/>
              <a:t>bookDB</a:t>
            </a:r>
            <a:r>
              <a:rPr lang="en-US" sz="2800" dirty="0"/>
              <a:t> &lt; sampleBooks.js</a:t>
            </a:r>
          </a:p>
          <a:p>
            <a:pPr>
              <a:spcBef>
                <a:spcPts val="1000"/>
              </a:spcBef>
            </a:pPr>
            <a:r>
              <a:rPr lang="en-US" dirty="0"/>
              <a:t>Add mongoose to project</a:t>
            </a:r>
          </a:p>
          <a:p>
            <a:pPr lvl="1">
              <a:spcBef>
                <a:spcPts val="1000"/>
              </a:spcBef>
            </a:pPr>
            <a:r>
              <a:rPr lang="en-US" sz="2800" dirty="0" err="1"/>
              <a:t>npm</a:t>
            </a:r>
            <a:r>
              <a:rPr lang="en-US" sz="2800" dirty="0"/>
              <a:t> install mongoose</a:t>
            </a:r>
          </a:p>
        </p:txBody>
      </p:sp>
    </p:spTree>
    <p:extLst>
      <p:ext uri="{BB962C8B-B14F-4D97-AF65-F5344CB8AC3E}">
        <p14:creationId xmlns:p14="http://schemas.microsoft.com/office/powerpoint/2010/main" val="241690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Steps – Add the Model</a:t>
            </a:r>
          </a:p>
        </p:txBody>
      </p:sp>
      <p:sp>
        <p:nvSpPr>
          <p:cNvPr id="4" name="Rectangle 3"/>
          <p:cNvSpPr/>
          <p:nvPr/>
        </p:nvSpPr>
        <p:spPr>
          <a:xfrm>
            <a:off x="503237" y="2125662"/>
            <a:ext cx="9051924" cy="4154984"/>
          </a:xfrm>
          <a:prstGeom prst="rect">
            <a:avLst/>
          </a:prstGeom>
          <a:solidFill>
            <a:schemeClr val="tx1"/>
          </a:solid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mn-cs"/>
              </a:rPr>
              <a:t>var</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mongoose = require(</a:t>
            </a:r>
            <a:r>
              <a:rPr kumimoji="0" lang="en-US" sz="24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mn-cs"/>
              </a:rPr>
              <a:t>'mongoose'</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mn-cs"/>
              </a:rPr>
              <a:t>var</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Schema = </a:t>
            </a:r>
            <a:r>
              <a:rPr kumimoji="0" lang="en-US" sz="24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mn-ea"/>
                <a:cs typeface="+mn-cs"/>
              </a:rPr>
              <a:t>mongoose.Schema</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mn-cs"/>
              </a:rPr>
              <a:t>var</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mn-ea"/>
                <a:cs typeface="+mn-cs"/>
              </a:rPr>
              <a:t>bookModel</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 </a:t>
            </a:r>
            <a:r>
              <a:rPr kumimoji="0" lang="en-US" sz="2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new</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Schema({</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title: { type: String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author: { type: String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genre: { type: String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mn-ea"/>
                <a:cs typeface="+mn-cs"/>
              </a:rPr>
              <a:t>checkedOut</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 type: Boolean, </a:t>
            </a:r>
            <a:r>
              <a:rPr kumimoji="0" lang="en-US" sz="2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default</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false</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mn-ea"/>
                <a:cs typeface="+mn-cs"/>
              </a:rPr>
              <a:t>module.exports</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 </a:t>
            </a:r>
            <a:r>
              <a:rPr kumimoji="0" lang="en-US" sz="24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mn-ea"/>
                <a:cs typeface="+mn-cs"/>
              </a:rPr>
              <a:t>mongoose.model</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mn-cs"/>
              </a:rPr>
              <a:t>'Book'</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mn-ea"/>
                <a:cs typeface="+mn-cs"/>
              </a:rPr>
              <a:t>bookModel</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Text Placeholder 5"/>
          <p:cNvSpPr>
            <a:spLocks noGrp="1"/>
          </p:cNvSpPr>
          <p:nvPr>
            <p:ph type="body" sz="quarter" idx="10"/>
          </p:nvPr>
        </p:nvSpPr>
        <p:spPr>
          <a:xfrm>
            <a:off x="274637" y="1212851"/>
            <a:ext cx="12161837" cy="738664"/>
          </a:xfrm>
        </p:spPr>
        <p:txBody>
          <a:bodyPr/>
          <a:lstStyle/>
          <a:p>
            <a:pPr>
              <a:spcBef>
                <a:spcPts val="1000"/>
              </a:spcBef>
            </a:pPr>
            <a:r>
              <a:rPr lang="en-US" dirty="0"/>
              <a:t>models\bookModel.js</a:t>
            </a:r>
          </a:p>
        </p:txBody>
      </p:sp>
    </p:spTree>
    <p:extLst>
      <p:ext uri="{BB962C8B-B14F-4D97-AF65-F5344CB8AC3E}">
        <p14:creationId xmlns:p14="http://schemas.microsoft.com/office/powerpoint/2010/main" val="428309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Architectural Constraints</a:t>
            </a:r>
          </a:p>
        </p:txBody>
      </p:sp>
      <p:sp>
        <p:nvSpPr>
          <p:cNvPr id="4" name="Text Placeholder 3"/>
          <p:cNvSpPr>
            <a:spLocks noGrp="1"/>
          </p:cNvSpPr>
          <p:nvPr>
            <p:ph type="body" sz="quarter" idx="10"/>
          </p:nvPr>
        </p:nvSpPr>
        <p:spPr>
          <a:xfrm>
            <a:off x="283716" y="1820862"/>
            <a:ext cx="6117083" cy="2265236"/>
          </a:xfrm>
        </p:spPr>
        <p:txBody>
          <a:bodyPr/>
          <a:lstStyle/>
          <a:p>
            <a:r>
              <a:rPr lang="en-NZ" b="1" dirty="0"/>
              <a:t>Uniform interface</a:t>
            </a:r>
          </a:p>
          <a:p>
            <a:pPr lvl="1"/>
            <a:r>
              <a:rPr lang="en-US" dirty="0"/>
              <a:t>Generality</a:t>
            </a:r>
          </a:p>
          <a:p>
            <a:pPr lvl="1"/>
            <a:r>
              <a:rPr lang="en-US" dirty="0"/>
              <a:t>Improved visibility </a:t>
            </a:r>
          </a:p>
          <a:p>
            <a:pPr lvl="1"/>
            <a:r>
              <a:rPr lang="en-US" dirty="0"/>
              <a:t>Decoupling</a:t>
            </a:r>
          </a:p>
          <a:p>
            <a:pPr lvl="1"/>
            <a:r>
              <a:rPr lang="en-US" dirty="0"/>
              <a:t>Independent evolvability </a:t>
            </a:r>
          </a:p>
          <a:p>
            <a:pPr lvl="1"/>
            <a:r>
              <a:rPr lang="en-US" dirty="0"/>
              <a:t>Relies on 4 key constraints…</a:t>
            </a:r>
          </a:p>
        </p:txBody>
      </p:sp>
      <p:pic>
        <p:nvPicPr>
          <p:cNvPr id="1026" name="Picture 2" descr="Image result for azure batch">
            <a:extLst>
              <a:ext uri="{FF2B5EF4-FFF2-40B4-BE49-F238E27FC236}">
                <a16:creationId xmlns:a16="http://schemas.microsoft.com/office/drawing/2014/main" id="{5DEE9342-2E86-4BAC-A646-9B40A618E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837" y="2049462"/>
            <a:ext cx="7021286"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24128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Steps – Add Routing</a:t>
            </a:r>
          </a:p>
        </p:txBody>
      </p:sp>
      <p:sp>
        <p:nvSpPr>
          <p:cNvPr id="4" name="Rectangle 3"/>
          <p:cNvSpPr/>
          <p:nvPr/>
        </p:nvSpPr>
        <p:spPr>
          <a:xfrm>
            <a:off x="0" y="2125662"/>
            <a:ext cx="12436474" cy="4154984"/>
          </a:xfrm>
          <a:prstGeom prst="rect">
            <a:avLst/>
          </a:prstGeom>
          <a:solidFill>
            <a:schemeClr val="tx1"/>
          </a:solid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mn-cs"/>
              </a:rPr>
              <a:t>var</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express = require(</a:t>
            </a:r>
            <a:r>
              <a:rPr kumimoji="0" lang="en-US" sz="24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mn-cs"/>
              </a:rPr>
              <a:t>'express'</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mn-cs"/>
              </a:rPr>
              <a:t>var</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routes = </a:t>
            </a:r>
            <a:r>
              <a:rPr kumimoji="0" lang="en-US" sz="2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function</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(Book)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mn-cs"/>
              </a:rPr>
              <a:t>var</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mn-ea"/>
                <a:cs typeface="+mn-cs"/>
              </a:rPr>
              <a:t>bookRouter</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 </a:t>
            </a:r>
            <a:r>
              <a:rPr kumimoji="0" lang="en-US" sz="24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mn-ea"/>
                <a:cs typeface="+mn-cs"/>
              </a:rPr>
              <a:t>express.Router</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mn-cs"/>
              </a:rPr>
              <a:t>var</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mn-ea"/>
                <a:cs typeface="+mn-cs"/>
              </a:rPr>
              <a:t>bookController</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 require(</a:t>
            </a:r>
            <a:r>
              <a:rPr kumimoji="0" lang="en-US" sz="24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mn-cs"/>
              </a:rPr>
              <a:t>'../controllers/</a:t>
            </a:r>
            <a:r>
              <a:rPr kumimoji="0" lang="en-US" sz="2400"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bookController</a:t>
            </a:r>
            <a:r>
              <a:rPr kumimoji="0" lang="en-US" sz="24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)(Book);</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mn-ea"/>
                <a:cs typeface="+mn-cs"/>
              </a:rPr>
              <a:t>bookRouter.route</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).get(</a:t>
            </a:r>
            <a:r>
              <a:rPr kumimoji="0" lang="en-US" sz="24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mn-ea"/>
                <a:cs typeface="+mn-cs"/>
              </a:rPr>
              <a:t>bookController.get</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return</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mn-ea"/>
                <a:cs typeface="+mn-cs"/>
              </a:rPr>
              <a:t>bookRouter</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mn-ea"/>
                <a:cs typeface="+mn-cs"/>
              </a:rPr>
              <a:t>module.exports</a:t>
            </a:r>
            <a:r>
              <a:rPr kumimoji="0" lang="en-US" sz="2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 routes;</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Text Placeholder 5"/>
          <p:cNvSpPr>
            <a:spLocks noGrp="1"/>
          </p:cNvSpPr>
          <p:nvPr>
            <p:ph type="body" sz="quarter" idx="10"/>
          </p:nvPr>
        </p:nvSpPr>
        <p:spPr>
          <a:xfrm>
            <a:off x="274637" y="1212851"/>
            <a:ext cx="12161837" cy="738664"/>
          </a:xfrm>
        </p:spPr>
        <p:txBody>
          <a:bodyPr/>
          <a:lstStyle/>
          <a:p>
            <a:pPr>
              <a:spcBef>
                <a:spcPts val="1000"/>
              </a:spcBef>
            </a:pPr>
            <a:r>
              <a:rPr lang="en-US" dirty="0"/>
              <a:t>routes\</a:t>
            </a:r>
            <a:r>
              <a:rPr lang="en-US" dirty="0" err="1"/>
              <a:t>bookRoutes</a:t>
            </a:r>
            <a:endParaRPr lang="en-US" dirty="0"/>
          </a:p>
        </p:txBody>
      </p:sp>
    </p:spTree>
    <p:extLst>
      <p:ext uri="{BB962C8B-B14F-4D97-AF65-F5344CB8AC3E}">
        <p14:creationId xmlns:p14="http://schemas.microsoft.com/office/powerpoint/2010/main" val="2061589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Steps – Add Controller</a:t>
            </a:r>
          </a:p>
        </p:txBody>
      </p:sp>
      <p:sp>
        <p:nvSpPr>
          <p:cNvPr id="7" name="Text Placeholder 5"/>
          <p:cNvSpPr>
            <a:spLocks noGrp="1"/>
          </p:cNvSpPr>
          <p:nvPr>
            <p:ph type="body" sz="quarter" idx="10"/>
          </p:nvPr>
        </p:nvSpPr>
        <p:spPr>
          <a:xfrm>
            <a:off x="274637" y="1212851"/>
            <a:ext cx="12161837" cy="738664"/>
          </a:xfrm>
        </p:spPr>
        <p:txBody>
          <a:bodyPr/>
          <a:lstStyle/>
          <a:p>
            <a:pPr>
              <a:spcBef>
                <a:spcPts val="1000"/>
              </a:spcBef>
            </a:pPr>
            <a:r>
              <a:rPr lang="en-US" dirty="0"/>
              <a:t>controllers\</a:t>
            </a:r>
            <a:r>
              <a:rPr lang="en-US" dirty="0" err="1"/>
              <a:t>bookController</a:t>
            </a:r>
            <a:endParaRPr lang="en-US" dirty="0"/>
          </a:p>
        </p:txBody>
      </p:sp>
      <p:sp>
        <p:nvSpPr>
          <p:cNvPr id="5" name="Rectangle 4"/>
          <p:cNvSpPr/>
          <p:nvPr/>
        </p:nvSpPr>
        <p:spPr>
          <a:xfrm>
            <a:off x="503237" y="2125662"/>
            <a:ext cx="9051924" cy="461665"/>
          </a:xfrm>
          <a:prstGeom prst="rect">
            <a:avLst/>
          </a:prstGeom>
          <a:solidFill>
            <a:schemeClr val="tx1"/>
          </a:solid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See 01bookController for code</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Text Placeholder 5"/>
          <p:cNvSpPr txBox="1">
            <a:spLocks/>
          </p:cNvSpPr>
          <p:nvPr/>
        </p:nvSpPr>
        <p:spPr>
          <a:xfrm>
            <a:off x="500783" y="3573462"/>
            <a:ext cx="12161837" cy="142090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ts val="1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Run</a:t>
            </a:r>
          </a:p>
          <a:p>
            <a:pPr marL="342900" marR="0" lvl="0" indent="-342900" algn="l" defTabSz="932742" rtl="0" eaLnBrk="1" fontAlgn="auto" latinLnBrk="0" hangingPunct="1">
              <a:lnSpc>
                <a:spcPct val="90000"/>
              </a:lnSpc>
              <a:spcBef>
                <a:spcPts val="1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Test using POSTMAN</a:t>
            </a:r>
          </a:p>
        </p:txBody>
      </p:sp>
    </p:spTree>
    <p:extLst>
      <p:ext uri="{BB962C8B-B14F-4D97-AF65-F5344CB8AC3E}">
        <p14:creationId xmlns:p14="http://schemas.microsoft.com/office/powerpoint/2010/main" val="4257718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Steps – Add Routing for specific book </a:t>
            </a:r>
          </a:p>
        </p:txBody>
      </p:sp>
      <p:sp>
        <p:nvSpPr>
          <p:cNvPr id="7" name="Text Placeholder 5"/>
          <p:cNvSpPr>
            <a:spLocks noGrp="1"/>
          </p:cNvSpPr>
          <p:nvPr>
            <p:ph type="body" sz="quarter" idx="10"/>
          </p:nvPr>
        </p:nvSpPr>
        <p:spPr>
          <a:xfrm>
            <a:off x="274637" y="1212851"/>
            <a:ext cx="12161837" cy="738664"/>
          </a:xfrm>
        </p:spPr>
        <p:txBody>
          <a:bodyPr/>
          <a:lstStyle/>
          <a:p>
            <a:pPr>
              <a:spcBef>
                <a:spcPts val="1000"/>
              </a:spcBef>
            </a:pPr>
            <a:r>
              <a:rPr lang="en-US" dirty="0"/>
              <a:t>routes\</a:t>
            </a:r>
            <a:r>
              <a:rPr lang="en-US" dirty="0" err="1"/>
              <a:t>bookRoutes</a:t>
            </a:r>
            <a:endParaRPr lang="en-US" dirty="0"/>
          </a:p>
        </p:txBody>
      </p:sp>
      <p:sp>
        <p:nvSpPr>
          <p:cNvPr id="5" name="Rectangle 4"/>
          <p:cNvSpPr/>
          <p:nvPr/>
        </p:nvSpPr>
        <p:spPr>
          <a:xfrm>
            <a:off x="503237" y="2125662"/>
            <a:ext cx="9051924" cy="461665"/>
          </a:xfrm>
          <a:prstGeom prst="rect">
            <a:avLst/>
          </a:prstGeom>
          <a:solidFill>
            <a:schemeClr val="tx1"/>
          </a:solid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See 02bookRoutes for code</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Text Placeholder 5"/>
          <p:cNvSpPr txBox="1">
            <a:spLocks/>
          </p:cNvSpPr>
          <p:nvPr/>
        </p:nvSpPr>
        <p:spPr>
          <a:xfrm>
            <a:off x="274639" y="2863011"/>
            <a:ext cx="12161837" cy="142090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90000"/>
              <a:buFont typeface="Wingdings" panose="05000000000000000000" pitchFamily="2" charset="2"/>
              <a:buChar char="§"/>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ts val="1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Run</a:t>
            </a:r>
          </a:p>
          <a:p>
            <a:pPr marL="342900" marR="0" lvl="0" indent="-342900" algn="l" defTabSz="932742" rtl="0" eaLnBrk="1" fontAlgn="auto" latinLnBrk="0" hangingPunct="1">
              <a:lnSpc>
                <a:spcPct val="90000"/>
              </a:lnSpc>
              <a:spcBef>
                <a:spcPts val="1000"/>
              </a:spcBef>
              <a:spcAft>
                <a:spcPts val="0"/>
              </a:spcAft>
              <a:buClr>
                <a:srgbClr val="D2D2D2"/>
              </a:buClr>
              <a:buSzPct val="90000"/>
              <a:buFont typeface="Wingdings" panose="05000000000000000000" pitchFamily="2" charset="2"/>
              <a:buChar char="§"/>
              <a:tabLst/>
              <a:defRPr/>
            </a:pPr>
            <a:r>
              <a:rPr kumimoji="0" lang="en-US" sz="4000" b="0" i="0" u="none" strike="noStrike" kern="1200" cap="none" spc="0" normalizeH="0" baseline="0" noProof="0" dirty="0">
                <a:ln>
                  <a:noFill/>
                </a:ln>
                <a:gradFill>
                  <a:gsLst>
                    <a:gs pos="13869">
                      <a:srgbClr val="D2D2D2"/>
                    </a:gs>
                    <a:gs pos="42000">
                      <a:srgbClr val="D2D2D2"/>
                    </a:gs>
                  </a:gsLst>
                  <a:lin ang="5400000" scaled="0"/>
                </a:gradFill>
                <a:effectLst/>
                <a:uLnTx/>
                <a:uFillTx/>
                <a:latin typeface="Segoe UI Light"/>
                <a:ea typeface="+mn-ea"/>
                <a:cs typeface="+mn-cs"/>
              </a:rPr>
              <a:t>Test using POSTMAN</a:t>
            </a:r>
          </a:p>
        </p:txBody>
      </p:sp>
    </p:spTree>
    <p:extLst>
      <p:ext uri="{BB962C8B-B14F-4D97-AF65-F5344CB8AC3E}">
        <p14:creationId xmlns:p14="http://schemas.microsoft.com/office/powerpoint/2010/main" val="2550893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7" y="1212851"/>
            <a:ext cx="12161837" cy="4319131"/>
          </a:xfrm>
        </p:spPr>
        <p:txBody>
          <a:bodyPr/>
          <a:lstStyle/>
          <a:p>
            <a:pPr>
              <a:spcBef>
                <a:spcPts val="1000"/>
              </a:spcBef>
            </a:pPr>
            <a:r>
              <a:rPr lang="en-US" dirty="0"/>
              <a:t>Decouple the client and server by reducing the number of URLs that the client needs to know</a:t>
            </a:r>
          </a:p>
          <a:p>
            <a:pPr>
              <a:spcBef>
                <a:spcPts val="1000"/>
              </a:spcBef>
            </a:pPr>
            <a:r>
              <a:rPr lang="en-US" dirty="0"/>
              <a:t>Instead the client needs to know only the single entry point into the service and dereference links to access other resources in the system</a:t>
            </a:r>
          </a:p>
          <a:p>
            <a:pPr>
              <a:spcBef>
                <a:spcPts val="1000"/>
              </a:spcBef>
            </a:pPr>
            <a:r>
              <a:rPr lang="en-US" dirty="0"/>
              <a:t>This allows flexibility of the server to adapt its URL structure</a:t>
            </a:r>
          </a:p>
        </p:txBody>
      </p:sp>
      <p:sp>
        <p:nvSpPr>
          <p:cNvPr id="17" name="Title 16"/>
          <p:cNvSpPr>
            <a:spLocks noGrp="1"/>
          </p:cNvSpPr>
          <p:nvPr>
            <p:ph type="title"/>
          </p:nvPr>
        </p:nvSpPr>
        <p:spPr/>
        <p:txBody>
          <a:bodyPr/>
          <a:lstStyle/>
          <a:p>
            <a:r>
              <a:rPr lang="en-US" dirty="0"/>
              <a:t>Hypermedia</a:t>
            </a:r>
          </a:p>
        </p:txBody>
      </p:sp>
    </p:spTree>
    <p:extLst>
      <p:ext uri="{BB962C8B-B14F-4D97-AF65-F5344CB8AC3E}">
        <p14:creationId xmlns:p14="http://schemas.microsoft.com/office/powerpoint/2010/main" val="157805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7" y="1212851"/>
            <a:ext cx="12161837" cy="4849533"/>
          </a:xfrm>
        </p:spPr>
        <p:txBody>
          <a:bodyPr/>
          <a:lstStyle/>
          <a:p>
            <a:pPr>
              <a:spcBef>
                <a:spcPts val="1000"/>
              </a:spcBef>
            </a:pPr>
            <a:r>
              <a:rPr lang="en-US" dirty="0"/>
              <a:t>HTML already includes hypermedia controls</a:t>
            </a:r>
          </a:p>
          <a:p>
            <a:pPr marL="342900" lvl="1" indent="0">
              <a:spcBef>
                <a:spcPts val="1000"/>
              </a:spcBef>
              <a:buNone/>
            </a:pPr>
            <a:r>
              <a:rPr lang="en-US" dirty="0"/>
              <a:t>&lt;a </a:t>
            </a:r>
            <a:r>
              <a:rPr lang="en-US" dirty="0" err="1"/>
              <a:t>href</a:t>
            </a:r>
            <a:r>
              <a:rPr lang="en-US" dirty="0"/>
              <a:t>=</a:t>
            </a:r>
            <a:r>
              <a:rPr lang="en-US" dirty="0">
                <a:hlinkClick r:id="rId3"/>
              </a:rPr>
              <a:t>http://localhost/children/katrina</a:t>
            </a:r>
            <a:r>
              <a:rPr lang="en-US" dirty="0"/>
              <a:t> </a:t>
            </a:r>
            <a:r>
              <a:rPr lang="en-US" sz="2800" dirty="0" err="1">
                <a:solidFill>
                  <a:srgbClr val="FFFF00"/>
                </a:solidFill>
                <a:latin typeface="Segoe Print" panose="02000600000000000000" pitchFamily="2" charset="0"/>
              </a:rPr>
              <a:t>rel</a:t>
            </a:r>
            <a:r>
              <a:rPr lang="en-US" dirty="0"/>
              <a:t>="child"&gt;Katrina&lt;/a&gt;</a:t>
            </a:r>
          </a:p>
          <a:p>
            <a:pPr marL="342900" lvl="1" indent="0">
              <a:spcBef>
                <a:spcPts val="1000"/>
              </a:spcBef>
              <a:buNone/>
            </a:pPr>
            <a:r>
              <a:rPr lang="en-US" dirty="0"/>
              <a:t>&lt;form </a:t>
            </a:r>
            <a:r>
              <a:rPr lang="en-US" sz="2800" dirty="0">
                <a:solidFill>
                  <a:srgbClr val="FFFF00"/>
                </a:solidFill>
                <a:latin typeface="Segoe Print" panose="02000600000000000000" pitchFamily="2" charset="0"/>
              </a:rPr>
              <a:t>class</a:t>
            </a:r>
            <a:r>
              <a:rPr lang="en-US" dirty="0"/>
              <a:t>="</a:t>
            </a:r>
            <a:r>
              <a:rPr lang="en-US" dirty="0" err="1"/>
              <a:t>newChild</a:t>
            </a:r>
            <a:r>
              <a:rPr lang="en-US" dirty="0"/>
              <a:t>" </a:t>
            </a:r>
            <a:r>
              <a:rPr lang="en-US" sz="2800" dirty="0">
                <a:solidFill>
                  <a:srgbClr val="FFFF00"/>
                </a:solidFill>
                <a:latin typeface="Segoe Print" panose="02000600000000000000" pitchFamily="2" charset="0"/>
              </a:rPr>
              <a:t>action</a:t>
            </a:r>
            <a:r>
              <a:rPr lang="en-US" dirty="0"/>
              <a:t>="children" method="post"&gt;</a:t>
            </a:r>
          </a:p>
          <a:p>
            <a:pPr marL="342900" lvl="1" indent="0">
              <a:spcBef>
                <a:spcPts val="1000"/>
              </a:spcBef>
              <a:buNone/>
            </a:pPr>
            <a:r>
              <a:rPr lang="en-US" dirty="0"/>
              <a:t>	First name &lt;input name="</a:t>
            </a:r>
            <a:r>
              <a:rPr lang="en-US" dirty="0" err="1"/>
              <a:t>firstName</a:t>
            </a:r>
            <a:r>
              <a:rPr lang="en-US" dirty="0"/>
              <a:t>" /&gt;</a:t>
            </a:r>
          </a:p>
          <a:p>
            <a:pPr marL="342900" lvl="1" indent="0">
              <a:spcBef>
                <a:spcPts val="1000"/>
              </a:spcBef>
              <a:buNone/>
            </a:pPr>
            <a:r>
              <a:rPr lang="en-US" dirty="0"/>
              <a:t>	Last name &lt;input name="</a:t>
            </a:r>
            <a:r>
              <a:rPr lang="en-US" dirty="0" err="1"/>
              <a:t>lastName</a:t>
            </a:r>
            <a:r>
              <a:rPr lang="en-US" dirty="0"/>
              <a:t>" /&gt;</a:t>
            </a:r>
          </a:p>
          <a:p>
            <a:pPr marL="342900" lvl="1" indent="0">
              <a:spcBef>
                <a:spcPts val="1000"/>
              </a:spcBef>
              <a:buNone/>
            </a:pPr>
            <a:r>
              <a:rPr lang="en-US" dirty="0"/>
              <a:t>	&lt;input type="submit" value ="Add Child" /&gt;</a:t>
            </a:r>
          </a:p>
          <a:p>
            <a:pPr marL="342900" lvl="1" indent="0">
              <a:spcBef>
                <a:spcPts val="1000"/>
              </a:spcBef>
              <a:buNone/>
            </a:pPr>
            <a:r>
              <a:rPr lang="en-US" dirty="0"/>
              <a:t>&lt;/form&gt;</a:t>
            </a:r>
          </a:p>
          <a:p>
            <a:pPr>
              <a:spcBef>
                <a:spcPts val="1000"/>
              </a:spcBef>
            </a:pPr>
            <a:r>
              <a:rPr lang="en-US" dirty="0"/>
              <a:t>JSON and XML do not and the author must include them</a:t>
            </a:r>
          </a:p>
        </p:txBody>
      </p:sp>
      <p:sp>
        <p:nvSpPr>
          <p:cNvPr id="17" name="Title 16"/>
          <p:cNvSpPr>
            <a:spLocks noGrp="1"/>
          </p:cNvSpPr>
          <p:nvPr>
            <p:ph type="title"/>
          </p:nvPr>
        </p:nvSpPr>
        <p:spPr/>
        <p:txBody>
          <a:bodyPr/>
          <a:lstStyle/>
          <a:p>
            <a:r>
              <a:rPr lang="en-US" dirty="0"/>
              <a:t>Hypermedia Controls</a:t>
            </a:r>
          </a:p>
        </p:txBody>
      </p:sp>
    </p:spTree>
    <p:extLst>
      <p:ext uri="{BB962C8B-B14F-4D97-AF65-F5344CB8AC3E}">
        <p14:creationId xmlns:p14="http://schemas.microsoft.com/office/powerpoint/2010/main" val="1099976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1"/>
            <a:ext cx="11201400" cy="5123454"/>
          </a:xfrm>
          <a:solidFill>
            <a:srgbClr val="FFC000"/>
          </a:solidFill>
        </p:spPr>
        <p:txBody>
          <a:bodyPr/>
          <a:lstStyle/>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&lt;head&gt;</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&lt;link </a:t>
            </a:r>
            <a:r>
              <a:rPr lang="en-US" dirty="0" err="1">
                <a:solidFill>
                  <a:schemeClr val="bg1">
                    <a:lumMod val="50000"/>
                  </a:schemeClr>
                </a:solidFill>
                <a:latin typeface="Consolas" panose="020B0609020204030204" pitchFamily="49" charset="0"/>
                <a:cs typeface="Consolas" panose="020B0609020204030204" pitchFamily="49" charset="0"/>
              </a:rPr>
              <a:t>rel</a:t>
            </a:r>
            <a:r>
              <a:rPr lang="en-US" dirty="0">
                <a:solidFill>
                  <a:schemeClr val="bg1">
                    <a:lumMod val="50000"/>
                  </a:schemeClr>
                </a:solidFill>
                <a:latin typeface="Consolas" panose="020B0609020204030204" pitchFamily="49" charset="0"/>
                <a:cs typeface="Consolas" panose="020B0609020204030204" pitchFamily="49" charset="0"/>
              </a:rPr>
              <a:t>="stylesheet" </a:t>
            </a:r>
            <a:r>
              <a:rPr lang="en-US" dirty="0" err="1">
                <a:solidFill>
                  <a:schemeClr val="bg1">
                    <a:lumMod val="50000"/>
                  </a:schemeClr>
                </a:solidFill>
                <a:latin typeface="Consolas" panose="020B0609020204030204" pitchFamily="49" charset="0"/>
                <a:cs typeface="Consolas" panose="020B0609020204030204" pitchFamily="49" charset="0"/>
              </a:rPr>
              <a:t>href</a:t>
            </a:r>
            <a:r>
              <a:rPr lang="en-US" dirty="0">
                <a:solidFill>
                  <a:schemeClr val="bg1">
                    <a:lumMod val="50000"/>
                  </a:schemeClr>
                </a:solidFill>
                <a:latin typeface="Consolas" panose="020B0609020204030204" pitchFamily="49" charset="0"/>
                <a:cs typeface="Consolas" panose="020B0609020204030204" pitchFamily="49" charset="0"/>
              </a:rPr>
              <a:t>="/Content/Site.css" /&gt;</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&lt;link </a:t>
            </a:r>
            <a:r>
              <a:rPr lang="en-US" dirty="0" err="1">
                <a:solidFill>
                  <a:schemeClr val="bg1">
                    <a:lumMod val="50000"/>
                  </a:schemeClr>
                </a:solidFill>
                <a:latin typeface="Consolas" panose="020B0609020204030204" pitchFamily="49" charset="0"/>
                <a:cs typeface="Consolas" panose="020B0609020204030204" pitchFamily="49" charset="0"/>
              </a:rPr>
              <a:t>rel</a:t>
            </a:r>
            <a:r>
              <a:rPr lang="en-US" dirty="0">
                <a:solidFill>
                  <a:schemeClr val="bg1">
                    <a:lumMod val="50000"/>
                  </a:schemeClr>
                </a:solidFill>
                <a:latin typeface="Consolas" panose="020B0609020204030204" pitchFamily="49" charset="0"/>
                <a:cs typeface="Consolas" panose="020B0609020204030204" pitchFamily="49" charset="0"/>
              </a:rPr>
              <a:t>="alternate" </a:t>
            </a:r>
            <a:r>
              <a:rPr lang="en-US" dirty="0" err="1">
                <a:solidFill>
                  <a:schemeClr val="bg1">
                    <a:lumMod val="50000"/>
                  </a:schemeClr>
                </a:solidFill>
                <a:latin typeface="Consolas" panose="020B0609020204030204" pitchFamily="49" charset="0"/>
                <a:cs typeface="Consolas" panose="020B0609020204030204" pitchFamily="49" charset="0"/>
              </a:rPr>
              <a:t>hreflang</a:t>
            </a:r>
            <a:r>
              <a:rPr lang="en-US" dirty="0">
                <a:solidFill>
                  <a:schemeClr val="bg1">
                    <a:lumMod val="50000"/>
                  </a:schemeClr>
                </a:solidFill>
                <a:latin typeface="Consolas" panose="020B0609020204030204" pitchFamily="49" charset="0"/>
                <a:cs typeface="Consolas" panose="020B0609020204030204" pitchFamily="49" charset="0"/>
              </a:rPr>
              <a:t>="de" </a:t>
            </a:r>
            <a:r>
              <a:rPr lang="en-US" dirty="0" err="1">
                <a:solidFill>
                  <a:schemeClr val="bg1">
                    <a:lumMod val="50000"/>
                  </a:schemeClr>
                </a:solidFill>
                <a:latin typeface="Consolas" panose="020B0609020204030204" pitchFamily="49" charset="0"/>
                <a:cs typeface="Consolas" panose="020B0609020204030204" pitchFamily="49" charset="0"/>
              </a:rPr>
              <a:t>href</a:t>
            </a:r>
            <a:r>
              <a:rPr lang="en-US" dirty="0">
                <a:solidFill>
                  <a:schemeClr val="bg1">
                    <a:lumMod val="50000"/>
                  </a:schemeClr>
                </a:solidFill>
                <a:latin typeface="Consolas" panose="020B0609020204030204" pitchFamily="49" charset="0"/>
                <a:cs typeface="Consolas" panose="020B0609020204030204" pitchFamily="49" charset="0"/>
              </a:rPr>
              <a:t>="/</a:t>
            </a:r>
            <a:r>
              <a:rPr lang="en-US" dirty="0" err="1">
                <a:solidFill>
                  <a:schemeClr val="bg1">
                    <a:lumMod val="50000"/>
                  </a:schemeClr>
                </a:solidFill>
                <a:latin typeface="Consolas" panose="020B0609020204030204" pitchFamily="49" charset="0"/>
                <a:cs typeface="Consolas" panose="020B0609020204030204" pitchFamily="49" charset="0"/>
              </a:rPr>
              <a:t>index+de</a:t>
            </a:r>
            <a:r>
              <a:rPr lang="en-US" dirty="0">
                <a:solidFill>
                  <a:schemeClr val="bg1">
                    <a:lumMod val="50000"/>
                  </a:schemeClr>
                </a:solidFill>
                <a:latin typeface="Consolas" panose="020B0609020204030204" pitchFamily="49" charset="0"/>
                <a:cs typeface="Consolas" panose="020B0609020204030204" pitchFamily="49" charset="0"/>
              </a:rPr>
              <a:t>" /&gt;</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&lt;link </a:t>
            </a:r>
            <a:r>
              <a:rPr lang="en-US" dirty="0" err="1">
                <a:solidFill>
                  <a:schemeClr val="bg1">
                    <a:lumMod val="50000"/>
                  </a:schemeClr>
                </a:solidFill>
                <a:latin typeface="Consolas" panose="020B0609020204030204" pitchFamily="49" charset="0"/>
                <a:cs typeface="Consolas" panose="020B0609020204030204" pitchFamily="49" charset="0"/>
              </a:rPr>
              <a:t>rel</a:t>
            </a:r>
            <a:r>
              <a:rPr lang="en-US" dirty="0">
                <a:solidFill>
                  <a:schemeClr val="bg1">
                    <a:lumMod val="50000"/>
                  </a:schemeClr>
                </a:solidFill>
                <a:latin typeface="Consolas" panose="020B0609020204030204" pitchFamily="49" charset="0"/>
                <a:cs typeface="Consolas" panose="020B0609020204030204" pitchFamily="49" charset="0"/>
              </a:rPr>
              <a:t>="alternate" media="print" </a:t>
            </a:r>
            <a:r>
              <a:rPr lang="en-US" dirty="0" err="1">
                <a:solidFill>
                  <a:schemeClr val="bg1">
                    <a:lumMod val="50000"/>
                  </a:schemeClr>
                </a:solidFill>
                <a:latin typeface="Consolas" panose="020B0609020204030204" pitchFamily="49" charset="0"/>
                <a:cs typeface="Consolas" panose="020B0609020204030204" pitchFamily="49" charset="0"/>
              </a:rPr>
              <a:t>href</a:t>
            </a:r>
            <a:r>
              <a:rPr lang="en-US" dirty="0">
                <a:solidFill>
                  <a:schemeClr val="bg1">
                    <a:lumMod val="50000"/>
                  </a:schemeClr>
                </a:solidFill>
                <a:latin typeface="Consolas" panose="020B0609020204030204" pitchFamily="49" charset="0"/>
                <a:cs typeface="Consolas" panose="020B0609020204030204" pitchFamily="49" charset="0"/>
              </a:rPr>
              <a:t>="/</a:t>
            </a:r>
            <a:r>
              <a:rPr lang="en-US" dirty="0" err="1">
                <a:solidFill>
                  <a:schemeClr val="bg1">
                    <a:lumMod val="50000"/>
                  </a:schemeClr>
                </a:solidFill>
                <a:latin typeface="Consolas" panose="020B0609020204030204" pitchFamily="49" charset="0"/>
                <a:cs typeface="Consolas" panose="020B0609020204030204" pitchFamily="49" charset="0"/>
              </a:rPr>
              <a:t>index_print</a:t>
            </a:r>
            <a:r>
              <a:rPr lang="en-US" dirty="0">
                <a:solidFill>
                  <a:schemeClr val="bg1">
                    <a:lumMod val="50000"/>
                  </a:schemeClr>
                </a:solidFill>
                <a:latin typeface="Consolas" panose="020B0609020204030204" pitchFamily="49" charset="0"/>
                <a:cs typeface="Consolas" panose="020B0609020204030204" pitchFamily="49" charset="0"/>
              </a:rPr>
              <a:t>" /&gt;</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&lt;link </a:t>
            </a:r>
            <a:r>
              <a:rPr lang="en-US" dirty="0" err="1">
                <a:solidFill>
                  <a:schemeClr val="bg1">
                    <a:lumMod val="50000"/>
                  </a:schemeClr>
                </a:solidFill>
                <a:latin typeface="Consolas" panose="020B0609020204030204" pitchFamily="49" charset="0"/>
                <a:cs typeface="Consolas" panose="020B0609020204030204" pitchFamily="49" charset="0"/>
              </a:rPr>
              <a:t>rel</a:t>
            </a:r>
            <a:r>
              <a:rPr lang="en-US" dirty="0">
                <a:solidFill>
                  <a:schemeClr val="bg1">
                    <a:lumMod val="50000"/>
                  </a:schemeClr>
                </a:solidFill>
                <a:latin typeface="Consolas" panose="020B0609020204030204" pitchFamily="49" charset="0"/>
                <a:cs typeface="Consolas" panose="020B0609020204030204" pitchFamily="49" charset="0"/>
              </a:rPr>
              <a:t>="next" </a:t>
            </a:r>
            <a:r>
              <a:rPr lang="en-US" dirty="0" err="1">
                <a:solidFill>
                  <a:schemeClr val="bg1">
                    <a:lumMod val="50000"/>
                  </a:schemeClr>
                </a:solidFill>
                <a:latin typeface="Consolas" panose="020B0609020204030204" pitchFamily="49" charset="0"/>
                <a:cs typeface="Consolas" panose="020B0609020204030204" pitchFamily="49" charset="0"/>
              </a:rPr>
              <a:t>href</a:t>
            </a:r>
            <a:r>
              <a:rPr lang="en-US" dirty="0">
                <a:solidFill>
                  <a:schemeClr val="bg1">
                    <a:lumMod val="50000"/>
                  </a:schemeClr>
                </a:solidFill>
                <a:latin typeface="Consolas" panose="020B0609020204030204" pitchFamily="49" charset="0"/>
                <a:cs typeface="Consolas" panose="020B0609020204030204" pitchFamily="49" charset="0"/>
              </a:rPr>
              <a:t>="/index/3" /&gt;</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&lt;link </a:t>
            </a:r>
            <a:r>
              <a:rPr lang="en-US" dirty="0" err="1">
                <a:solidFill>
                  <a:schemeClr val="bg1">
                    <a:lumMod val="50000"/>
                  </a:schemeClr>
                </a:solidFill>
                <a:latin typeface="Consolas" panose="020B0609020204030204" pitchFamily="49" charset="0"/>
                <a:cs typeface="Consolas" panose="020B0609020204030204" pitchFamily="49" charset="0"/>
              </a:rPr>
              <a:t>rel</a:t>
            </a:r>
            <a:r>
              <a:rPr lang="en-US" dirty="0">
                <a:solidFill>
                  <a:schemeClr val="bg1">
                    <a:lumMod val="50000"/>
                  </a:schemeClr>
                </a:solidFill>
                <a:latin typeface="Consolas" panose="020B0609020204030204" pitchFamily="49" charset="0"/>
                <a:cs typeface="Consolas" panose="020B0609020204030204" pitchFamily="49" charset="0"/>
              </a:rPr>
              <a:t>="</a:t>
            </a:r>
            <a:r>
              <a:rPr lang="en-US" dirty="0" err="1">
                <a:solidFill>
                  <a:schemeClr val="bg1">
                    <a:lumMod val="50000"/>
                  </a:schemeClr>
                </a:solidFill>
                <a:latin typeface="Consolas" panose="020B0609020204030204" pitchFamily="49" charset="0"/>
                <a:cs typeface="Consolas" panose="020B0609020204030204" pitchFamily="49" charset="0"/>
              </a:rPr>
              <a:t>prev</a:t>
            </a:r>
            <a:r>
              <a:rPr lang="en-US" dirty="0">
                <a:solidFill>
                  <a:schemeClr val="bg1">
                    <a:lumMod val="50000"/>
                  </a:schemeClr>
                </a:solidFill>
                <a:latin typeface="Consolas" panose="020B0609020204030204" pitchFamily="49" charset="0"/>
                <a:cs typeface="Consolas" panose="020B0609020204030204" pitchFamily="49" charset="0"/>
              </a:rPr>
              <a:t>" </a:t>
            </a:r>
            <a:r>
              <a:rPr lang="en-US" dirty="0" err="1">
                <a:solidFill>
                  <a:schemeClr val="bg1">
                    <a:lumMod val="50000"/>
                  </a:schemeClr>
                </a:solidFill>
                <a:latin typeface="Consolas" panose="020B0609020204030204" pitchFamily="49" charset="0"/>
                <a:cs typeface="Consolas" panose="020B0609020204030204" pitchFamily="49" charset="0"/>
              </a:rPr>
              <a:t>href</a:t>
            </a:r>
            <a:r>
              <a:rPr lang="en-US" dirty="0">
                <a:solidFill>
                  <a:schemeClr val="bg1">
                    <a:lumMod val="50000"/>
                  </a:schemeClr>
                </a:solidFill>
                <a:latin typeface="Consolas" panose="020B0609020204030204" pitchFamily="49" charset="0"/>
                <a:cs typeface="Consolas" panose="020B0609020204030204" pitchFamily="49" charset="0"/>
              </a:rPr>
              <a:t>="/index/1" /&gt;</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&lt;/head&gt;</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&lt;body&gt;</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&lt;a </a:t>
            </a:r>
            <a:r>
              <a:rPr lang="en-US" dirty="0" err="1">
                <a:solidFill>
                  <a:schemeClr val="bg1">
                    <a:lumMod val="50000"/>
                  </a:schemeClr>
                </a:solidFill>
                <a:latin typeface="Consolas" panose="020B0609020204030204" pitchFamily="49" charset="0"/>
                <a:cs typeface="Consolas" panose="020B0609020204030204" pitchFamily="49" charset="0"/>
              </a:rPr>
              <a:t>href</a:t>
            </a:r>
            <a:r>
              <a:rPr lang="en-US" dirty="0">
                <a:solidFill>
                  <a:schemeClr val="bg1">
                    <a:lumMod val="50000"/>
                  </a:schemeClr>
                </a:solidFill>
                <a:latin typeface="Consolas" panose="020B0609020204030204" pitchFamily="49" charset="0"/>
                <a:cs typeface="Consolas" panose="020B0609020204030204" pitchFamily="49" charset="0"/>
              </a:rPr>
              <a:t>="/search" </a:t>
            </a:r>
            <a:r>
              <a:rPr lang="en-US" dirty="0" err="1">
                <a:solidFill>
                  <a:schemeClr val="bg1">
                    <a:lumMod val="50000"/>
                  </a:schemeClr>
                </a:solidFill>
                <a:latin typeface="Consolas" panose="020B0609020204030204" pitchFamily="49" charset="0"/>
                <a:cs typeface="Consolas" panose="020B0609020204030204" pitchFamily="49" charset="0"/>
              </a:rPr>
              <a:t>rel</a:t>
            </a:r>
            <a:r>
              <a:rPr lang="en-US" dirty="0">
                <a:solidFill>
                  <a:schemeClr val="bg1">
                    <a:lumMod val="50000"/>
                  </a:schemeClr>
                </a:solidFill>
                <a:latin typeface="Consolas" panose="020B0609020204030204" pitchFamily="49" charset="0"/>
                <a:cs typeface="Consolas" panose="020B0609020204030204" pitchFamily="49" charset="0"/>
              </a:rPr>
              <a:t>="search"&gt;Search&lt;/a&gt;</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 .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&lt;/body&gt;</a:t>
            </a:r>
          </a:p>
        </p:txBody>
      </p:sp>
      <p:sp>
        <p:nvSpPr>
          <p:cNvPr id="17" name="Title 16"/>
          <p:cNvSpPr>
            <a:spLocks noGrp="1"/>
          </p:cNvSpPr>
          <p:nvPr>
            <p:ph type="title"/>
          </p:nvPr>
        </p:nvSpPr>
        <p:spPr/>
        <p:txBody>
          <a:bodyPr/>
          <a:lstStyle/>
          <a:p>
            <a:r>
              <a:rPr lang="en-US" dirty="0"/>
              <a:t>Hypermedia Controls</a:t>
            </a:r>
          </a:p>
        </p:txBody>
      </p:sp>
    </p:spTree>
    <p:extLst>
      <p:ext uri="{BB962C8B-B14F-4D97-AF65-F5344CB8AC3E}">
        <p14:creationId xmlns:p14="http://schemas.microsoft.com/office/powerpoint/2010/main" val="1276823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7" y="1212851"/>
            <a:ext cx="12161837" cy="3910814"/>
          </a:xfrm>
        </p:spPr>
        <p:txBody>
          <a:bodyPr/>
          <a:lstStyle/>
          <a:p>
            <a:pPr>
              <a:spcBef>
                <a:spcPts val="1000"/>
              </a:spcBef>
            </a:pPr>
            <a:r>
              <a:rPr lang="en-US" dirty="0"/>
              <a:t>Links assist the developers in showing them how to use the API</a:t>
            </a:r>
          </a:p>
          <a:p>
            <a:pPr>
              <a:spcBef>
                <a:spcPts val="1000"/>
              </a:spcBef>
            </a:pPr>
            <a:r>
              <a:rPr lang="en-US" dirty="0"/>
              <a:t>Creates a self-describing API</a:t>
            </a:r>
          </a:p>
          <a:p>
            <a:pPr>
              <a:spcBef>
                <a:spcPts val="1000"/>
              </a:spcBef>
            </a:pPr>
            <a:r>
              <a:rPr lang="en-US" dirty="0"/>
              <a:t>Links become the Application State</a:t>
            </a:r>
          </a:p>
          <a:p>
            <a:pPr>
              <a:spcBef>
                <a:spcPts val="1000"/>
              </a:spcBef>
            </a:pPr>
            <a:r>
              <a:rPr lang="en-US" dirty="0"/>
              <a:t>HATEOAS</a:t>
            </a:r>
          </a:p>
          <a:p>
            <a:pPr lvl="1">
              <a:spcBef>
                <a:spcPts val="1000"/>
              </a:spcBef>
            </a:pPr>
            <a:r>
              <a:rPr lang="en-US" sz="3200" b="1" dirty="0">
                <a:solidFill>
                  <a:srgbClr val="FFFF00"/>
                </a:solidFill>
              </a:rPr>
              <a:t>H</a:t>
            </a:r>
            <a:r>
              <a:rPr lang="en-US" sz="3200" dirty="0"/>
              <a:t>ypermedia </a:t>
            </a:r>
            <a:r>
              <a:rPr lang="en-US" sz="3200" b="1" dirty="0">
                <a:solidFill>
                  <a:srgbClr val="FFFF00"/>
                </a:solidFill>
              </a:rPr>
              <a:t>A</a:t>
            </a:r>
            <a:r>
              <a:rPr lang="en-US" sz="3200" dirty="0"/>
              <a:t>s </a:t>
            </a:r>
            <a:r>
              <a:rPr lang="en-US" sz="3200" b="1" dirty="0">
                <a:solidFill>
                  <a:srgbClr val="FFFF00"/>
                </a:solidFill>
              </a:rPr>
              <a:t>T</a:t>
            </a:r>
            <a:r>
              <a:rPr lang="en-US" sz="3200" dirty="0"/>
              <a:t>he </a:t>
            </a:r>
            <a:r>
              <a:rPr lang="en-US" sz="3200" b="1" dirty="0">
                <a:solidFill>
                  <a:srgbClr val="FFFF00"/>
                </a:solidFill>
              </a:rPr>
              <a:t>E</a:t>
            </a:r>
            <a:r>
              <a:rPr lang="en-US" sz="3200" dirty="0"/>
              <a:t>ngine </a:t>
            </a:r>
            <a:r>
              <a:rPr lang="en-US" sz="3200" b="1" dirty="0">
                <a:solidFill>
                  <a:srgbClr val="FFFF00"/>
                </a:solidFill>
              </a:rPr>
              <a:t>O</a:t>
            </a:r>
            <a:r>
              <a:rPr lang="en-US" sz="3200" dirty="0"/>
              <a:t>f </a:t>
            </a:r>
            <a:r>
              <a:rPr lang="en-US" sz="3200" b="1" dirty="0">
                <a:solidFill>
                  <a:srgbClr val="FFFF00"/>
                </a:solidFill>
              </a:rPr>
              <a:t>A</a:t>
            </a:r>
            <a:r>
              <a:rPr lang="en-US" sz="3200" dirty="0"/>
              <a:t>pplication </a:t>
            </a:r>
            <a:r>
              <a:rPr lang="en-US" sz="3200" b="1" dirty="0">
                <a:solidFill>
                  <a:srgbClr val="FFFF00"/>
                </a:solidFill>
              </a:rPr>
              <a:t>S</a:t>
            </a:r>
            <a:r>
              <a:rPr lang="en-US" sz="3200" dirty="0"/>
              <a:t>tate</a:t>
            </a:r>
          </a:p>
        </p:txBody>
      </p:sp>
      <p:sp>
        <p:nvSpPr>
          <p:cNvPr id="17" name="Title 16"/>
          <p:cNvSpPr>
            <a:spLocks noGrp="1"/>
          </p:cNvSpPr>
          <p:nvPr>
            <p:ph type="title"/>
          </p:nvPr>
        </p:nvSpPr>
        <p:spPr/>
        <p:txBody>
          <a:bodyPr/>
          <a:lstStyle/>
          <a:p>
            <a:r>
              <a:rPr lang="en-US" dirty="0"/>
              <a:t>Hypermedia Links</a:t>
            </a:r>
          </a:p>
        </p:txBody>
      </p:sp>
    </p:spTree>
    <p:extLst>
      <p:ext uri="{BB962C8B-B14F-4D97-AF65-F5344CB8AC3E}">
        <p14:creationId xmlns:p14="http://schemas.microsoft.com/office/powerpoint/2010/main" val="23866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7" y="1212851"/>
            <a:ext cx="12161837" cy="2785378"/>
          </a:xfrm>
        </p:spPr>
        <p:txBody>
          <a:bodyPr/>
          <a:lstStyle/>
          <a:p>
            <a:pPr>
              <a:spcBef>
                <a:spcPts val="1000"/>
              </a:spcBef>
            </a:pPr>
            <a:r>
              <a:rPr lang="en-US" dirty="0"/>
              <a:t>Paging</a:t>
            </a:r>
          </a:p>
          <a:p>
            <a:pPr>
              <a:spcBef>
                <a:spcPts val="1000"/>
              </a:spcBef>
            </a:pPr>
            <a:r>
              <a:rPr lang="en-US" dirty="0"/>
              <a:t>Creating a new item</a:t>
            </a:r>
          </a:p>
          <a:p>
            <a:pPr>
              <a:spcBef>
                <a:spcPts val="1000"/>
              </a:spcBef>
            </a:pPr>
            <a:r>
              <a:rPr lang="en-US" dirty="0"/>
              <a:t>Retrieving associations</a:t>
            </a:r>
          </a:p>
          <a:p>
            <a:pPr>
              <a:spcBef>
                <a:spcPts val="1000"/>
              </a:spcBef>
            </a:pPr>
            <a:r>
              <a:rPr lang="en-US" dirty="0"/>
              <a:t>Performing actions</a:t>
            </a:r>
          </a:p>
        </p:txBody>
      </p:sp>
      <p:sp>
        <p:nvSpPr>
          <p:cNvPr id="17" name="Title 16"/>
          <p:cNvSpPr>
            <a:spLocks noGrp="1"/>
          </p:cNvSpPr>
          <p:nvPr>
            <p:ph type="title"/>
          </p:nvPr>
        </p:nvSpPr>
        <p:spPr/>
        <p:txBody>
          <a:bodyPr/>
          <a:lstStyle/>
          <a:p>
            <a:r>
              <a:rPr lang="en-US" dirty="0"/>
              <a:t>Common HATEOAS Links</a:t>
            </a:r>
          </a:p>
        </p:txBody>
      </p:sp>
    </p:spTree>
    <p:extLst>
      <p:ext uri="{BB962C8B-B14F-4D97-AF65-F5344CB8AC3E}">
        <p14:creationId xmlns:p14="http://schemas.microsoft.com/office/powerpoint/2010/main" val="1818477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27037" y="1212851"/>
            <a:ext cx="11201400" cy="5584093"/>
          </a:xfrm>
          <a:solidFill>
            <a:srgbClr val="FFC000"/>
          </a:solidFill>
        </p:spPr>
        <p:txBody>
          <a:bodyPr/>
          <a:lstStyle/>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a:t>
            </a:r>
            <a:r>
              <a:rPr lang="en-US" dirty="0" err="1">
                <a:solidFill>
                  <a:schemeClr val="bg1">
                    <a:lumMod val="50000"/>
                  </a:schemeClr>
                </a:solidFill>
                <a:latin typeface="Consolas" panose="020B0609020204030204" pitchFamily="49" charset="0"/>
                <a:cs typeface="Consolas" panose="020B0609020204030204" pitchFamily="49" charset="0"/>
              </a:rPr>
              <a:t>totalCount</a:t>
            </a:r>
            <a:r>
              <a:rPr lang="en-US" dirty="0">
                <a:solidFill>
                  <a:schemeClr val="bg1">
                    <a:lumMod val="50000"/>
                  </a:schemeClr>
                </a:solidFill>
                <a:latin typeface="Consolas" panose="020B0609020204030204" pitchFamily="49" charset="0"/>
                <a:cs typeface="Consolas" panose="020B0609020204030204" pitchFamily="49" charset="0"/>
              </a:rPr>
              <a:t>": 498,</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"links":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 "</a:t>
            </a:r>
            <a:r>
              <a:rPr lang="en-US" dirty="0" err="1">
                <a:solidFill>
                  <a:schemeClr val="bg1">
                    <a:lumMod val="50000"/>
                  </a:schemeClr>
                </a:solidFill>
                <a:latin typeface="Consolas" panose="020B0609020204030204" pitchFamily="49" charset="0"/>
                <a:cs typeface="Consolas" panose="020B0609020204030204" pitchFamily="49" charset="0"/>
              </a:rPr>
              <a:t>href</a:t>
            </a:r>
            <a:r>
              <a:rPr lang="en-US" dirty="0">
                <a:solidFill>
                  <a:schemeClr val="bg1">
                    <a:lumMod val="50000"/>
                  </a:schemeClr>
                </a:solidFill>
                <a:latin typeface="Consolas" panose="020B0609020204030204" pitchFamily="49" charset="0"/>
                <a:cs typeface="Consolas" panose="020B0609020204030204" pitchFamily="49" charset="0"/>
              </a:rPr>
              <a:t>": http://localhost:8000/api/contacts?page=1,</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a:t>
            </a:r>
            <a:r>
              <a:rPr lang="en-US" dirty="0" err="1">
                <a:solidFill>
                  <a:schemeClr val="bg1">
                    <a:lumMod val="50000"/>
                  </a:schemeClr>
                </a:solidFill>
                <a:latin typeface="Consolas" panose="020B0609020204030204" pitchFamily="49" charset="0"/>
                <a:cs typeface="Consolas" panose="020B0609020204030204" pitchFamily="49" charset="0"/>
              </a:rPr>
              <a:t>rel</a:t>
            </a:r>
            <a:r>
              <a:rPr lang="en-US" dirty="0">
                <a:solidFill>
                  <a:schemeClr val="bg1">
                    <a:lumMod val="50000"/>
                  </a:schemeClr>
                </a:solidFill>
                <a:latin typeface="Consolas" panose="020B0609020204030204" pitchFamily="49" charset="0"/>
                <a:cs typeface="Consolas" panose="020B0609020204030204" pitchFamily="49" charset="0"/>
              </a:rPr>
              <a:t>": </a:t>
            </a:r>
            <a:r>
              <a:rPr lang="en-US" dirty="0" err="1">
                <a:solidFill>
                  <a:schemeClr val="bg1">
                    <a:lumMod val="50000"/>
                  </a:schemeClr>
                </a:solidFill>
                <a:latin typeface="Consolas" panose="020B0609020204030204" pitchFamily="49" charset="0"/>
                <a:cs typeface="Consolas" panose="020B0609020204030204" pitchFamily="49" charset="0"/>
              </a:rPr>
              <a:t>prevPage</a:t>
            </a:r>
            <a:r>
              <a:rPr lang="en-US" dirty="0">
                <a:solidFill>
                  <a:schemeClr val="bg1">
                    <a:lumMod val="50000"/>
                  </a:schemeClr>
                </a:solidFill>
                <a:latin typeface="Consolas" panose="020B0609020204030204" pitchFamily="49" charset="0"/>
                <a:cs typeface="Consolas" panose="020B0609020204030204" pitchFamily="49" charset="0"/>
              </a:rPr>
              <a:t>"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 "</a:t>
            </a:r>
            <a:r>
              <a:rPr lang="en-US" dirty="0" err="1">
                <a:solidFill>
                  <a:schemeClr val="bg1">
                    <a:lumMod val="50000"/>
                  </a:schemeClr>
                </a:solidFill>
                <a:latin typeface="Consolas" panose="020B0609020204030204" pitchFamily="49" charset="0"/>
                <a:cs typeface="Consolas" panose="020B0609020204030204" pitchFamily="49" charset="0"/>
              </a:rPr>
              <a:t>href</a:t>
            </a:r>
            <a:r>
              <a:rPr lang="en-US" dirty="0">
                <a:solidFill>
                  <a:schemeClr val="bg1">
                    <a:lumMod val="50000"/>
                  </a:schemeClr>
                </a:solidFill>
                <a:latin typeface="Consolas" panose="020B0609020204030204" pitchFamily="49" charset="0"/>
                <a:cs typeface="Consolas" panose="020B0609020204030204" pitchFamily="49" charset="0"/>
              </a:rPr>
              <a:t>": http://localhost:8000/api/contacts?page=3,</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a:t>
            </a:r>
            <a:r>
              <a:rPr lang="en-US" dirty="0" err="1">
                <a:solidFill>
                  <a:schemeClr val="bg1">
                    <a:lumMod val="50000"/>
                  </a:schemeClr>
                </a:solidFill>
                <a:latin typeface="Consolas" panose="020B0609020204030204" pitchFamily="49" charset="0"/>
                <a:cs typeface="Consolas" panose="020B0609020204030204" pitchFamily="49" charset="0"/>
              </a:rPr>
              <a:t>rel</a:t>
            </a:r>
            <a:r>
              <a:rPr lang="en-US" dirty="0">
                <a:solidFill>
                  <a:schemeClr val="bg1">
                    <a:lumMod val="50000"/>
                  </a:schemeClr>
                </a:solidFill>
                <a:latin typeface="Consolas" panose="020B0609020204030204" pitchFamily="49" charset="0"/>
                <a:cs typeface="Consolas" panose="020B0609020204030204" pitchFamily="49" charset="0"/>
              </a:rPr>
              <a:t>": </a:t>
            </a:r>
            <a:r>
              <a:rPr lang="en-US" dirty="0" err="1">
                <a:solidFill>
                  <a:schemeClr val="bg1">
                    <a:lumMod val="50000"/>
                  </a:schemeClr>
                </a:solidFill>
                <a:latin typeface="Consolas" panose="020B0609020204030204" pitchFamily="49" charset="0"/>
                <a:cs typeface="Consolas" panose="020B0609020204030204" pitchFamily="49" charset="0"/>
              </a:rPr>
              <a:t>nextPage</a:t>
            </a:r>
            <a:r>
              <a:rPr lang="en-US" dirty="0">
                <a:solidFill>
                  <a:schemeClr val="bg1">
                    <a:lumMod val="50000"/>
                  </a:schemeClr>
                </a:solidFill>
                <a:latin typeface="Consolas" panose="020B0609020204030204" pitchFamily="49" charset="0"/>
                <a:cs typeface="Consolas" panose="020B0609020204030204" pitchFamily="49" charset="0"/>
              </a:rPr>
              <a:t>"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 "</a:t>
            </a:r>
            <a:r>
              <a:rPr lang="en-US" dirty="0" err="1">
                <a:solidFill>
                  <a:schemeClr val="bg1">
                    <a:lumMod val="50000"/>
                  </a:schemeClr>
                </a:solidFill>
                <a:latin typeface="Consolas" panose="020B0609020204030204" pitchFamily="49" charset="0"/>
                <a:cs typeface="Consolas" panose="020B0609020204030204" pitchFamily="49" charset="0"/>
              </a:rPr>
              <a:t>href</a:t>
            </a:r>
            <a:r>
              <a:rPr lang="en-US" dirty="0">
                <a:solidFill>
                  <a:schemeClr val="bg1">
                    <a:lumMod val="50000"/>
                  </a:schemeClr>
                </a:solidFill>
                <a:latin typeface="Consolas" panose="020B0609020204030204" pitchFamily="49" charset="0"/>
                <a:cs typeface="Consolas" panose="020B0609020204030204" pitchFamily="49" charset="0"/>
              </a:rPr>
              <a:t>": http://localhost:8000/api/contacts,</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a:t>
            </a:r>
            <a:r>
              <a:rPr lang="en-US" dirty="0" err="1">
                <a:solidFill>
                  <a:schemeClr val="bg1">
                    <a:lumMod val="50000"/>
                  </a:schemeClr>
                </a:solidFill>
                <a:latin typeface="Consolas" panose="020B0609020204030204" pitchFamily="49" charset="0"/>
                <a:cs typeface="Consolas" panose="020B0609020204030204" pitchFamily="49" charset="0"/>
              </a:rPr>
              <a:t>rel</a:t>
            </a:r>
            <a:r>
              <a:rPr lang="en-US" dirty="0">
                <a:solidFill>
                  <a:schemeClr val="bg1">
                    <a:lumMod val="50000"/>
                  </a:schemeClr>
                </a:solidFill>
                <a:latin typeface="Consolas" panose="020B0609020204030204" pitchFamily="49" charset="0"/>
                <a:cs typeface="Consolas" panose="020B0609020204030204" pitchFamily="49" charset="0"/>
              </a:rPr>
              <a:t>": insert"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"results": [ . . .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a:t>
            </a:r>
          </a:p>
        </p:txBody>
      </p:sp>
      <p:sp>
        <p:nvSpPr>
          <p:cNvPr id="17" name="Title 16"/>
          <p:cNvSpPr>
            <a:spLocks noGrp="1"/>
          </p:cNvSpPr>
          <p:nvPr>
            <p:ph type="title"/>
          </p:nvPr>
        </p:nvSpPr>
        <p:spPr/>
        <p:txBody>
          <a:bodyPr/>
          <a:lstStyle/>
          <a:p>
            <a:r>
              <a:rPr lang="en-US" dirty="0"/>
              <a:t>Links</a:t>
            </a:r>
          </a:p>
        </p:txBody>
      </p:sp>
    </p:spTree>
    <p:extLst>
      <p:ext uri="{BB962C8B-B14F-4D97-AF65-F5344CB8AC3E}">
        <p14:creationId xmlns:p14="http://schemas.microsoft.com/office/powerpoint/2010/main" val="109550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27037" y="1212851"/>
            <a:ext cx="11201400" cy="5584093"/>
          </a:xfrm>
          <a:solidFill>
            <a:srgbClr val="FFC000"/>
          </a:solidFill>
        </p:spPr>
        <p:txBody>
          <a:bodyPr/>
          <a:lstStyle/>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"links":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 "</a:t>
            </a:r>
            <a:r>
              <a:rPr lang="en-US" dirty="0" err="1">
                <a:solidFill>
                  <a:schemeClr val="bg1">
                    <a:lumMod val="50000"/>
                  </a:schemeClr>
                </a:solidFill>
                <a:latin typeface="Consolas" panose="020B0609020204030204" pitchFamily="49" charset="0"/>
                <a:cs typeface="Consolas" panose="020B0609020204030204" pitchFamily="49" charset="0"/>
              </a:rPr>
              <a:t>href</a:t>
            </a:r>
            <a:r>
              <a:rPr lang="en-US" dirty="0">
                <a:solidFill>
                  <a:schemeClr val="bg1">
                    <a:lumMod val="50000"/>
                  </a:schemeClr>
                </a:solidFill>
                <a:latin typeface="Consolas" panose="020B0609020204030204" pitchFamily="49" charset="0"/>
                <a:cs typeface="Consolas" panose="020B0609020204030204" pitchFamily="49" charset="0"/>
              </a:rPr>
              <a:t>": http://localhost:8000/api/books/123,</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a:t>
            </a:r>
            <a:r>
              <a:rPr lang="en-US" dirty="0" err="1">
                <a:solidFill>
                  <a:schemeClr val="bg1">
                    <a:lumMod val="50000"/>
                  </a:schemeClr>
                </a:solidFill>
                <a:latin typeface="Consolas" panose="020B0609020204030204" pitchFamily="49" charset="0"/>
                <a:cs typeface="Consolas" panose="020B0609020204030204" pitchFamily="49" charset="0"/>
              </a:rPr>
              <a:t>rel</a:t>
            </a:r>
            <a:r>
              <a:rPr lang="en-US" dirty="0">
                <a:solidFill>
                  <a:schemeClr val="bg1">
                    <a:lumMod val="50000"/>
                  </a:schemeClr>
                </a:solidFill>
                <a:latin typeface="Consolas" panose="020B0609020204030204" pitchFamily="49" charset="0"/>
                <a:cs typeface="Consolas" panose="020B0609020204030204" pitchFamily="49" charset="0"/>
              </a:rPr>
              <a:t>": self"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 "</a:t>
            </a:r>
            <a:r>
              <a:rPr lang="en-US" dirty="0" err="1">
                <a:solidFill>
                  <a:schemeClr val="bg1">
                    <a:lumMod val="50000"/>
                  </a:schemeClr>
                </a:solidFill>
                <a:latin typeface="Consolas" panose="020B0609020204030204" pitchFamily="49" charset="0"/>
                <a:cs typeface="Consolas" panose="020B0609020204030204" pitchFamily="49" charset="0"/>
              </a:rPr>
              <a:t>href</a:t>
            </a:r>
            <a:r>
              <a:rPr lang="en-US" dirty="0">
                <a:solidFill>
                  <a:schemeClr val="bg1">
                    <a:lumMod val="50000"/>
                  </a:schemeClr>
                </a:solidFill>
                <a:latin typeface="Consolas" panose="020B0609020204030204" pitchFamily="49" charset="0"/>
                <a:cs typeface="Consolas" panose="020B0609020204030204" pitchFamily="49" charset="0"/>
              </a:rPr>
              <a:t>": http://localhost:8000/api/books/123/rating,</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a:t>
            </a:r>
            <a:r>
              <a:rPr lang="en-US" dirty="0" err="1">
                <a:solidFill>
                  <a:schemeClr val="bg1">
                    <a:lumMod val="50000"/>
                  </a:schemeClr>
                </a:solidFill>
                <a:latin typeface="Consolas" panose="020B0609020204030204" pitchFamily="49" charset="0"/>
                <a:cs typeface="Consolas" panose="020B0609020204030204" pitchFamily="49" charset="0"/>
              </a:rPr>
              <a:t>rel</a:t>
            </a:r>
            <a:r>
              <a:rPr lang="en-US" dirty="0">
                <a:solidFill>
                  <a:schemeClr val="bg1">
                    <a:lumMod val="50000"/>
                  </a:schemeClr>
                </a:solidFill>
                <a:latin typeface="Consolas" panose="020B0609020204030204" pitchFamily="49" charset="0"/>
                <a:cs typeface="Consolas" panose="020B0609020204030204" pitchFamily="49" charset="0"/>
              </a:rPr>
              <a:t>": rating"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"id": 123,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"name": "Pillars of the Earth",</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"description": "Story of the building of a cathedral",</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 .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a:t>
            </a:r>
          </a:p>
        </p:txBody>
      </p:sp>
      <p:sp>
        <p:nvSpPr>
          <p:cNvPr id="17" name="Title 16"/>
          <p:cNvSpPr>
            <a:spLocks noGrp="1"/>
          </p:cNvSpPr>
          <p:nvPr>
            <p:ph type="title"/>
          </p:nvPr>
        </p:nvSpPr>
        <p:spPr/>
        <p:txBody>
          <a:bodyPr/>
          <a:lstStyle/>
          <a:p>
            <a:r>
              <a:rPr lang="en-US" dirty="0"/>
              <a:t>Links</a:t>
            </a:r>
          </a:p>
        </p:txBody>
      </p:sp>
    </p:spTree>
    <p:extLst>
      <p:ext uri="{BB962C8B-B14F-4D97-AF65-F5344CB8AC3E}">
        <p14:creationId xmlns:p14="http://schemas.microsoft.com/office/powerpoint/2010/main" val="362471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 for a uniform interface</a:t>
            </a:r>
          </a:p>
        </p:txBody>
      </p:sp>
      <p:sp>
        <p:nvSpPr>
          <p:cNvPr id="4" name="Text Placeholder 3"/>
          <p:cNvSpPr>
            <a:spLocks noGrp="1"/>
          </p:cNvSpPr>
          <p:nvPr>
            <p:ph type="body" sz="quarter" idx="10"/>
          </p:nvPr>
        </p:nvSpPr>
        <p:spPr>
          <a:xfrm>
            <a:off x="283716" y="1820862"/>
            <a:ext cx="6117083" cy="2973122"/>
          </a:xfrm>
        </p:spPr>
        <p:txBody>
          <a:bodyPr/>
          <a:lstStyle/>
          <a:p>
            <a:pPr marL="514350" indent="-514350">
              <a:buFont typeface="+mj-lt"/>
              <a:buAutoNum type="arabicPeriod"/>
            </a:pPr>
            <a:r>
              <a:rPr lang="en-NZ" b="1" dirty="0"/>
              <a:t>Identification of resources;</a:t>
            </a:r>
          </a:p>
          <a:p>
            <a:pPr marL="514350" indent="-514350">
              <a:buFont typeface="+mj-lt"/>
              <a:buAutoNum type="arabicPeriod"/>
            </a:pPr>
            <a:r>
              <a:rPr lang="en-NZ" b="1" dirty="0"/>
              <a:t>Manipulation of resources through representations;</a:t>
            </a:r>
          </a:p>
          <a:p>
            <a:pPr marL="514350" indent="-514350">
              <a:buFont typeface="+mj-lt"/>
              <a:buAutoNum type="arabicPeriod"/>
            </a:pPr>
            <a:r>
              <a:rPr lang="en-NZ" b="1" dirty="0"/>
              <a:t>Self-descriptive messages; and, </a:t>
            </a:r>
          </a:p>
          <a:p>
            <a:pPr marL="514350" indent="-514350">
              <a:buFont typeface="+mj-lt"/>
              <a:buAutoNum type="arabicPeriod"/>
            </a:pPr>
            <a:r>
              <a:rPr lang="en-NZ" b="1" dirty="0"/>
              <a:t>Hypermedia as the engine of application state (HATEOAS).</a:t>
            </a:r>
          </a:p>
        </p:txBody>
      </p:sp>
      <p:pic>
        <p:nvPicPr>
          <p:cNvPr id="1026" name="Picture 2" descr="Image result for azure batch">
            <a:extLst>
              <a:ext uri="{FF2B5EF4-FFF2-40B4-BE49-F238E27FC236}">
                <a16:creationId xmlns:a16="http://schemas.microsoft.com/office/drawing/2014/main" id="{5DEE9342-2E86-4BAC-A646-9B40A618E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837" y="2049462"/>
            <a:ext cx="7021286"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633127"/>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HAL</a:t>
            </a:r>
          </a:p>
        </p:txBody>
      </p:sp>
      <p:sp>
        <p:nvSpPr>
          <p:cNvPr id="4" name="Text Placeholder 5"/>
          <p:cNvSpPr>
            <a:spLocks noGrp="1"/>
          </p:cNvSpPr>
          <p:nvPr>
            <p:ph type="body" sz="quarter" idx="10"/>
          </p:nvPr>
        </p:nvSpPr>
        <p:spPr>
          <a:xfrm>
            <a:off x="274639" y="1212851"/>
            <a:ext cx="11506198" cy="5584093"/>
          </a:xfrm>
          <a:solidFill>
            <a:srgbClr val="FFC000"/>
          </a:solidFill>
        </p:spPr>
        <p:txBody>
          <a:bodyPr/>
          <a:lstStyle/>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"_links":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"self": { "</a:t>
            </a:r>
            <a:r>
              <a:rPr lang="en-US" dirty="0" err="1">
                <a:solidFill>
                  <a:schemeClr val="bg1">
                    <a:lumMod val="50000"/>
                  </a:schemeClr>
                </a:solidFill>
                <a:latin typeface="Consolas" panose="020B0609020204030204" pitchFamily="49" charset="0"/>
                <a:cs typeface="Consolas" panose="020B0609020204030204" pitchFamily="49" charset="0"/>
              </a:rPr>
              <a:t>href</a:t>
            </a:r>
            <a:r>
              <a:rPr lang="en-US" dirty="0">
                <a:solidFill>
                  <a:schemeClr val="bg1">
                    <a:lumMod val="50000"/>
                  </a:schemeClr>
                </a:solidFill>
                <a:latin typeface="Consolas" panose="020B0609020204030204" pitchFamily="49" charset="0"/>
                <a:cs typeface="Consolas" panose="020B0609020204030204" pitchFamily="49" charset="0"/>
              </a:rPr>
              <a:t>": "/orders"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"curies": [{ "name": "</a:t>
            </a:r>
            <a:r>
              <a:rPr lang="en-US" dirty="0" err="1">
                <a:solidFill>
                  <a:schemeClr val="bg1">
                    <a:lumMod val="50000"/>
                  </a:schemeClr>
                </a:solidFill>
                <a:latin typeface="Consolas" panose="020B0609020204030204" pitchFamily="49" charset="0"/>
                <a:cs typeface="Consolas" panose="020B0609020204030204" pitchFamily="49" charset="0"/>
              </a:rPr>
              <a:t>ea</a:t>
            </a:r>
            <a:r>
              <a:rPr lang="en-US" dirty="0">
                <a:solidFill>
                  <a:schemeClr val="bg1">
                    <a:lumMod val="50000"/>
                  </a:schemeClr>
                </a:solidFill>
                <a:latin typeface="Consolas" panose="020B0609020204030204" pitchFamily="49" charset="0"/>
                <a:cs typeface="Consolas" panose="020B0609020204030204" pitchFamily="49" charset="0"/>
              </a:rPr>
              <a:t>",</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a:t>
            </a:r>
            <a:r>
              <a:rPr lang="en-US" dirty="0" err="1">
                <a:solidFill>
                  <a:schemeClr val="bg1">
                    <a:lumMod val="50000"/>
                  </a:schemeClr>
                </a:solidFill>
                <a:latin typeface="Consolas" panose="020B0609020204030204" pitchFamily="49" charset="0"/>
                <a:cs typeface="Consolas" panose="020B0609020204030204" pitchFamily="49" charset="0"/>
              </a:rPr>
              <a:t>href</a:t>
            </a:r>
            <a:r>
              <a:rPr lang="en-US" dirty="0">
                <a:solidFill>
                  <a:schemeClr val="bg1">
                    <a:lumMod val="50000"/>
                  </a:schemeClr>
                </a:solidFill>
                <a:latin typeface="Consolas" panose="020B0609020204030204" pitchFamily="49" charset="0"/>
                <a:cs typeface="Consolas" panose="020B0609020204030204" pitchFamily="49" charset="0"/>
              </a:rPr>
              <a:t>": "http://example.com/docs/</a:t>
            </a:r>
            <a:r>
              <a:rPr lang="en-US" dirty="0" err="1">
                <a:solidFill>
                  <a:schemeClr val="bg1">
                    <a:lumMod val="50000"/>
                  </a:schemeClr>
                </a:solidFill>
                <a:latin typeface="Consolas" panose="020B0609020204030204" pitchFamily="49" charset="0"/>
                <a:cs typeface="Consolas" panose="020B0609020204030204" pitchFamily="49" charset="0"/>
              </a:rPr>
              <a:t>rels</a:t>
            </a:r>
            <a:r>
              <a:rPr lang="en-US" dirty="0">
                <a:solidFill>
                  <a:schemeClr val="bg1">
                    <a:lumMod val="50000"/>
                  </a:schemeClr>
                </a:solidFill>
                <a:latin typeface="Consolas" panose="020B0609020204030204" pitchFamily="49" charset="0"/>
                <a:cs typeface="Consolas" panose="020B0609020204030204" pitchFamily="49" charset="0"/>
              </a:rPr>
              <a:t>/{</a:t>
            </a:r>
            <a:r>
              <a:rPr lang="en-US" dirty="0" err="1">
                <a:solidFill>
                  <a:schemeClr val="bg1">
                    <a:lumMod val="50000"/>
                  </a:schemeClr>
                </a:solidFill>
                <a:latin typeface="Consolas" panose="020B0609020204030204" pitchFamily="49" charset="0"/>
                <a:cs typeface="Consolas" panose="020B0609020204030204" pitchFamily="49" charset="0"/>
              </a:rPr>
              <a:t>rel</a:t>
            </a:r>
            <a:r>
              <a:rPr lang="en-US" dirty="0">
                <a:solidFill>
                  <a:schemeClr val="bg1">
                    <a:lumMod val="50000"/>
                  </a:schemeClr>
                </a:solidFill>
                <a:latin typeface="Consolas" panose="020B0609020204030204" pitchFamily="49" charset="0"/>
                <a:cs typeface="Consolas" panose="020B0609020204030204" pitchFamily="49" charset="0"/>
              </a:rPr>
              <a:t>}",</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a:t>
            </a:r>
            <a:r>
              <a:rPr lang="en-US" dirty="0" err="1">
                <a:solidFill>
                  <a:schemeClr val="bg1">
                    <a:lumMod val="50000"/>
                  </a:schemeClr>
                </a:solidFill>
                <a:latin typeface="Consolas" panose="020B0609020204030204" pitchFamily="49" charset="0"/>
                <a:cs typeface="Consolas" panose="020B0609020204030204" pitchFamily="49" charset="0"/>
              </a:rPr>
              <a:t>templated</a:t>
            </a:r>
            <a:r>
              <a:rPr lang="en-US" dirty="0">
                <a:solidFill>
                  <a:schemeClr val="bg1">
                    <a:lumMod val="50000"/>
                  </a:schemeClr>
                </a:solidFill>
                <a:latin typeface="Consolas" panose="020B0609020204030204" pitchFamily="49" charset="0"/>
                <a:cs typeface="Consolas" panose="020B0609020204030204" pitchFamily="49" charset="0"/>
              </a:rPr>
              <a:t>": true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"next": { "</a:t>
            </a:r>
            <a:r>
              <a:rPr lang="en-US" dirty="0" err="1">
                <a:solidFill>
                  <a:schemeClr val="bg1">
                    <a:lumMod val="50000"/>
                  </a:schemeClr>
                </a:solidFill>
                <a:latin typeface="Consolas" panose="020B0609020204030204" pitchFamily="49" charset="0"/>
                <a:cs typeface="Consolas" panose="020B0609020204030204" pitchFamily="49" charset="0"/>
              </a:rPr>
              <a:t>href</a:t>
            </a:r>
            <a:r>
              <a:rPr lang="en-US" dirty="0">
                <a:solidFill>
                  <a:schemeClr val="bg1">
                    <a:lumMod val="50000"/>
                  </a:schemeClr>
                </a:solidFill>
                <a:latin typeface="Consolas" panose="020B0609020204030204" pitchFamily="49" charset="0"/>
                <a:cs typeface="Consolas" panose="020B0609020204030204" pitchFamily="49" charset="0"/>
              </a:rPr>
              <a:t>": "/</a:t>
            </a:r>
            <a:r>
              <a:rPr lang="en-US" dirty="0" err="1">
                <a:solidFill>
                  <a:schemeClr val="bg1">
                    <a:lumMod val="50000"/>
                  </a:schemeClr>
                </a:solidFill>
                <a:latin typeface="Consolas" panose="020B0609020204030204" pitchFamily="49" charset="0"/>
                <a:cs typeface="Consolas" panose="020B0609020204030204" pitchFamily="49" charset="0"/>
              </a:rPr>
              <a:t>orders?page</a:t>
            </a:r>
            <a:r>
              <a:rPr lang="en-US" dirty="0">
                <a:solidFill>
                  <a:schemeClr val="bg1">
                    <a:lumMod val="50000"/>
                  </a:schemeClr>
                </a:solidFill>
                <a:latin typeface="Consolas" panose="020B0609020204030204" pitchFamily="49" charset="0"/>
                <a:cs typeface="Consolas" panose="020B0609020204030204" pitchFamily="49" charset="0"/>
              </a:rPr>
              <a:t>=2"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a:t>
            </a:r>
            <a:r>
              <a:rPr lang="en-US" dirty="0" err="1">
                <a:solidFill>
                  <a:schemeClr val="bg1">
                    <a:lumMod val="50000"/>
                  </a:schemeClr>
                </a:solidFill>
                <a:latin typeface="Consolas" panose="020B0609020204030204" pitchFamily="49" charset="0"/>
                <a:cs typeface="Consolas" panose="020B0609020204030204" pitchFamily="49" charset="0"/>
              </a:rPr>
              <a:t>ea:find</a:t>
            </a:r>
            <a:r>
              <a:rPr lang="en-US" dirty="0">
                <a:solidFill>
                  <a:schemeClr val="bg1">
                    <a:lumMod val="50000"/>
                  </a:schemeClr>
                </a:solidFill>
                <a:latin typeface="Consolas" panose="020B0609020204030204" pitchFamily="49" charset="0"/>
                <a:cs typeface="Consolas" panose="020B0609020204030204" pitchFamily="49" charset="0"/>
              </a:rPr>
              <a:t>": { "</a:t>
            </a:r>
            <a:r>
              <a:rPr lang="en-US" dirty="0" err="1">
                <a:solidFill>
                  <a:schemeClr val="bg1">
                    <a:lumMod val="50000"/>
                  </a:schemeClr>
                </a:solidFill>
                <a:latin typeface="Consolas" panose="020B0609020204030204" pitchFamily="49" charset="0"/>
                <a:cs typeface="Consolas" panose="020B0609020204030204" pitchFamily="49" charset="0"/>
              </a:rPr>
              <a:t>href</a:t>
            </a:r>
            <a:r>
              <a:rPr lang="en-US" dirty="0">
                <a:solidFill>
                  <a:schemeClr val="bg1">
                    <a:lumMod val="50000"/>
                  </a:schemeClr>
                </a:solidFill>
                <a:latin typeface="Consolas" panose="020B0609020204030204" pitchFamily="49" charset="0"/>
                <a:cs typeface="Consolas" panose="020B0609020204030204" pitchFamily="49" charset="0"/>
              </a:rPr>
              <a:t>": "/orders{?id}", "</a:t>
            </a:r>
            <a:r>
              <a:rPr lang="en-US" dirty="0" err="1">
                <a:solidFill>
                  <a:schemeClr val="bg1">
                    <a:lumMod val="50000"/>
                  </a:schemeClr>
                </a:solidFill>
                <a:latin typeface="Consolas" panose="020B0609020204030204" pitchFamily="49" charset="0"/>
                <a:cs typeface="Consolas" panose="020B0609020204030204" pitchFamily="49" charset="0"/>
              </a:rPr>
              <a:t>templated</a:t>
            </a:r>
            <a:r>
              <a:rPr lang="en-US" dirty="0">
                <a:solidFill>
                  <a:schemeClr val="bg1">
                    <a:lumMod val="50000"/>
                  </a:schemeClr>
                </a:solidFill>
                <a:latin typeface="Consolas" panose="020B0609020204030204" pitchFamily="49" charset="0"/>
                <a:cs typeface="Consolas" panose="020B0609020204030204" pitchFamily="49" charset="0"/>
              </a:rPr>
              <a:t>": true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a:t>
            </a:r>
            <a:r>
              <a:rPr lang="en-US" dirty="0" err="1">
                <a:solidFill>
                  <a:schemeClr val="bg1">
                    <a:lumMod val="50000"/>
                  </a:schemeClr>
                </a:solidFill>
                <a:latin typeface="Consolas" panose="020B0609020204030204" pitchFamily="49" charset="0"/>
                <a:cs typeface="Consolas" panose="020B0609020204030204" pitchFamily="49" charset="0"/>
              </a:rPr>
              <a:t>currentlyProcessing</a:t>
            </a:r>
            <a:r>
              <a:rPr lang="en-US" dirty="0">
                <a:solidFill>
                  <a:schemeClr val="bg1">
                    <a:lumMod val="50000"/>
                  </a:schemeClr>
                </a:solidFill>
                <a:latin typeface="Consolas" panose="020B0609020204030204" pitchFamily="49" charset="0"/>
                <a:cs typeface="Consolas" panose="020B0609020204030204" pitchFamily="49" charset="0"/>
              </a:rPr>
              <a:t>": 14,</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a:t>
            </a:r>
            <a:r>
              <a:rPr lang="en-US" dirty="0" err="1">
                <a:solidFill>
                  <a:schemeClr val="bg1">
                    <a:lumMod val="50000"/>
                  </a:schemeClr>
                </a:solidFill>
                <a:latin typeface="Consolas" panose="020B0609020204030204" pitchFamily="49" charset="0"/>
                <a:cs typeface="Consolas" panose="020B0609020204030204" pitchFamily="49" charset="0"/>
              </a:rPr>
              <a:t>shippedToday</a:t>
            </a:r>
            <a:r>
              <a:rPr lang="en-US" dirty="0">
                <a:solidFill>
                  <a:schemeClr val="bg1">
                    <a:lumMod val="50000"/>
                  </a:schemeClr>
                </a:solidFill>
                <a:latin typeface="Consolas" panose="020B0609020204030204" pitchFamily="49" charset="0"/>
                <a:cs typeface="Consolas" panose="020B0609020204030204" pitchFamily="49" charset="0"/>
              </a:rPr>
              <a:t>": 20</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a:t>
            </a:r>
          </a:p>
        </p:txBody>
      </p:sp>
      <p:sp>
        <p:nvSpPr>
          <p:cNvPr id="7" name="Left Arrow 6"/>
          <p:cNvSpPr/>
          <p:nvPr/>
        </p:nvSpPr>
        <p:spPr>
          <a:xfrm rot="20448091">
            <a:off x="6437838" y="1320579"/>
            <a:ext cx="2488911" cy="829648"/>
          </a:xfrm>
          <a:prstGeom prst="leftArrow">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Resource URI</a:t>
            </a:r>
          </a:p>
        </p:txBody>
      </p:sp>
      <p:sp>
        <p:nvSpPr>
          <p:cNvPr id="8" name="Left Arrow 7"/>
          <p:cNvSpPr/>
          <p:nvPr/>
        </p:nvSpPr>
        <p:spPr>
          <a:xfrm rot="1630885">
            <a:off x="8416767" y="5100771"/>
            <a:ext cx="2488911" cy="829648"/>
          </a:xfrm>
          <a:prstGeom prst="leftArrow">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Links</a:t>
            </a:r>
          </a:p>
        </p:txBody>
      </p:sp>
      <p:sp>
        <p:nvSpPr>
          <p:cNvPr id="9" name="Left Arrow 8"/>
          <p:cNvSpPr/>
          <p:nvPr/>
        </p:nvSpPr>
        <p:spPr>
          <a:xfrm rot="20448091">
            <a:off x="7909604" y="1934907"/>
            <a:ext cx="3624135" cy="829609"/>
          </a:xfrm>
          <a:prstGeom prst="leftArrow">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Links to documentation</a:t>
            </a:r>
          </a:p>
        </p:txBody>
      </p:sp>
    </p:spTree>
    <p:extLst>
      <p:ext uri="{BB962C8B-B14F-4D97-AF65-F5344CB8AC3E}">
        <p14:creationId xmlns:p14="http://schemas.microsoft.com/office/powerpoint/2010/main" val="115404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Collection+JSON</a:t>
            </a:r>
            <a:endParaRPr lang="en-US" dirty="0"/>
          </a:p>
        </p:txBody>
      </p:sp>
      <p:sp>
        <p:nvSpPr>
          <p:cNvPr id="5" name="Text Placeholder 5"/>
          <p:cNvSpPr>
            <a:spLocks noGrp="1"/>
          </p:cNvSpPr>
          <p:nvPr>
            <p:ph type="body" sz="quarter" idx="10"/>
          </p:nvPr>
        </p:nvSpPr>
        <p:spPr>
          <a:xfrm>
            <a:off x="274639" y="1212851"/>
            <a:ext cx="11506198" cy="5584093"/>
          </a:xfrm>
          <a:solidFill>
            <a:srgbClr val="FFC000"/>
          </a:solidFill>
        </p:spPr>
        <p:txBody>
          <a:bodyPr/>
          <a:lstStyle/>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"collection":</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"version": "1.0"</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a:t>
            </a:r>
            <a:r>
              <a:rPr lang="en-US" dirty="0" err="1">
                <a:solidFill>
                  <a:schemeClr val="bg1">
                    <a:lumMod val="50000"/>
                  </a:schemeClr>
                </a:solidFill>
                <a:latin typeface="Consolas" panose="020B0609020204030204" pitchFamily="49" charset="0"/>
                <a:cs typeface="Consolas" panose="020B0609020204030204" pitchFamily="49" charset="0"/>
              </a:rPr>
              <a:t>href</a:t>
            </a:r>
            <a:r>
              <a:rPr lang="en-US" dirty="0">
                <a:solidFill>
                  <a:schemeClr val="bg1">
                    <a:lumMod val="50000"/>
                  </a:schemeClr>
                </a:solidFill>
                <a:latin typeface="Consolas" panose="020B0609020204030204" pitchFamily="49" charset="0"/>
                <a:cs typeface="Consolas" panose="020B0609020204030204" pitchFamily="49" charset="0"/>
              </a:rPr>
              <a:t>": http://localhost/api/contacts,</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"items":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a:t>
            </a:r>
            <a:r>
              <a:rPr lang="en-US" dirty="0" err="1">
                <a:solidFill>
                  <a:schemeClr val="bg1">
                    <a:lumMod val="50000"/>
                  </a:schemeClr>
                </a:solidFill>
                <a:latin typeface="Consolas" panose="020B0609020204030204" pitchFamily="49" charset="0"/>
                <a:cs typeface="Consolas" panose="020B0609020204030204" pitchFamily="49" charset="0"/>
              </a:rPr>
              <a:t>href</a:t>
            </a:r>
            <a:r>
              <a:rPr lang="en-US" dirty="0">
                <a:solidFill>
                  <a:schemeClr val="bg1">
                    <a:lumMod val="50000"/>
                  </a:schemeClr>
                </a:solidFill>
                <a:latin typeface="Consolas" panose="020B0609020204030204" pitchFamily="49" charset="0"/>
                <a:cs typeface="Consolas" panose="020B0609020204030204" pitchFamily="49" charset="0"/>
              </a:rPr>
              <a:t>": http://localhost/api/contacts/kevin,</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"data":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{"name": "full-name", "value": "Kevin Atkinson"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"queries":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 "</a:t>
            </a:r>
            <a:r>
              <a:rPr lang="en-US" dirty="0" err="1">
                <a:solidFill>
                  <a:schemeClr val="bg1">
                    <a:lumMod val="50000"/>
                  </a:schemeClr>
                </a:solidFill>
                <a:latin typeface="Consolas" panose="020B0609020204030204" pitchFamily="49" charset="0"/>
                <a:cs typeface="Consolas" panose="020B0609020204030204" pitchFamily="49" charset="0"/>
              </a:rPr>
              <a:t>rel</a:t>
            </a:r>
            <a:r>
              <a:rPr lang="en-US" dirty="0">
                <a:solidFill>
                  <a:schemeClr val="bg1">
                    <a:lumMod val="50000"/>
                  </a:schemeClr>
                </a:solidFill>
                <a:latin typeface="Consolas" panose="020B0609020204030204" pitchFamily="49" charset="0"/>
                <a:cs typeface="Consolas" panose="020B0609020204030204" pitchFamily="49" charset="0"/>
              </a:rPr>
              <a:t>": "search", </a:t>
            </a:r>
            <a:r>
              <a:rPr lang="en-US" dirty="0" err="1">
                <a:solidFill>
                  <a:schemeClr val="bg1">
                    <a:lumMod val="50000"/>
                  </a:schemeClr>
                </a:solidFill>
                <a:latin typeface="Consolas" panose="020B0609020204030204" pitchFamily="49" charset="0"/>
                <a:cs typeface="Consolas" panose="020B0609020204030204" pitchFamily="49" charset="0"/>
              </a:rPr>
              <a:t>href</a:t>
            </a:r>
            <a:r>
              <a:rPr lang="en-US" dirty="0">
                <a:solidFill>
                  <a:schemeClr val="bg1">
                    <a:lumMod val="50000"/>
                  </a:schemeClr>
                </a:solidFill>
                <a:latin typeface="Consolas" panose="020B0609020204030204" pitchFamily="49" charset="0"/>
                <a:cs typeface="Consolas" panose="020B0609020204030204" pitchFamily="49" charset="0"/>
              </a:rPr>
              <a:t>": "./search", "data":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          { "name": "search", "value": "" }]</a:t>
            </a:r>
          </a:p>
          <a:p>
            <a:pPr marL="342900" lvl="1" indent="0">
              <a:spcBef>
                <a:spcPts val="1000"/>
              </a:spcBef>
              <a:buNone/>
            </a:pPr>
            <a:r>
              <a:rPr lang="en-US" dirty="0">
                <a:solidFill>
                  <a:schemeClr val="bg1">
                    <a:lumMod val="50000"/>
                  </a:schemeClr>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66155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ATOM</a:t>
            </a:r>
          </a:p>
        </p:txBody>
      </p:sp>
      <p:sp>
        <p:nvSpPr>
          <p:cNvPr id="5" name="Text Placeholder 5"/>
          <p:cNvSpPr>
            <a:spLocks noGrp="1"/>
          </p:cNvSpPr>
          <p:nvPr>
            <p:ph type="body" sz="quarter" idx="10"/>
          </p:nvPr>
        </p:nvSpPr>
        <p:spPr>
          <a:xfrm>
            <a:off x="274639" y="1212851"/>
            <a:ext cx="11506198" cy="5781674"/>
          </a:xfrm>
          <a:solidFill>
            <a:srgbClr val="FFC000"/>
          </a:solidFill>
        </p:spPr>
        <p:txBody>
          <a:bodyPr/>
          <a:lstStyle/>
          <a:p>
            <a:pPr marL="342900" lvl="1" indent="0">
              <a:spcBef>
                <a:spcPts val="0"/>
              </a:spcBef>
              <a:buNone/>
            </a:pPr>
            <a:r>
              <a:rPr lang="en-US" dirty="0">
                <a:solidFill>
                  <a:schemeClr val="bg1">
                    <a:lumMod val="50000"/>
                  </a:schemeClr>
                </a:solidFill>
                <a:latin typeface="Consolas" panose="020B0609020204030204" pitchFamily="49" charset="0"/>
                <a:cs typeface="Consolas" panose="020B0609020204030204" pitchFamily="49" charset="0"/>
              </a:rPr>
              <a:t>&lt;?xml version="1.0" encoding="utf-8"?&gt;</a:t>
            </a:r>
          </a:p>
          <a:p>
            <a:pPr marL="342900" lvl="1" indent="0">
              <a:spcBef>
                <a:spcPts val="0"/>
              </a:spcBef>
              <a:buNone/>
            </a:pPr>
            <a:r>
              <a:rPr lang="en-US" dirty="0">
                <a:solidFill>
                  <a:schemeClr val="bg1">
                    <a:lumMod val="50000"/>
                  </a:schemeClr>
                </a:solidFill>
                <a:latin typeface="Consolas" panose="020B0609020204030204" pitchFamily="49" charset="0"/>
                <a:cs typeface="Consolas" panose="020B0609020204030204" pitchFamily="49" charset="0"/>
              </a:rPr>
              <a:t>&lt;feed </a:t>
            </a:r>
            <a:r>
              <a:rPr lang="en-US" dirty="0" err="1">
                <a:solidFill>
                  <a:schemeClr val="bg1">
                    <a:lumMod val="50000"/>
                  </a:schemeClr>
                </a:solidFill>
                <a:latin typeface="Consolas" panose="020B0609020204030204" pitchFamily="49" charset="0"/>
                <a:cs typeface="Consolas" panose="020B0609020204030204" pitchFamily="49" charset="0"/>
              </a:rPr>
              <a:t>xmlns</a:t>
            </a:r>
            <a:r>
              <a:rPr lang="en-US" dirty="0">
                <a:solidFill>
                  <a:schemeClr val="bg1">
                    <a:lumMod val="50000"/>
                  </a:schemeClr>
                </a:solidFill>
                <a:latin typeface="Consolas" panose="020B0609020204030204" pitchFamily="49" charset="0"/>
                <a:cs typeface="Consolas" panose="020B0609020204030204" pitchFamily="49" charset="0"/>
              </a:rPr>
              <a:t>="http://www.w3.org/2005/Atom"&gt;</a:t>
            </a:r>
          </a:p>
          <a:p>
            <a:pPr marL="342900" lvl="1" indent="0">
              <a:spcBef>
                <a:spcPts val="0"/>
              </a:spcBef>
              <a:buNone/>
            </a:pPr>
            <a:r>
              <a:rPr lang="en-US" dirty="0">
                <a:solidFill>
                  <a:schemeClr val="bg1">
                    <a:lumMod val="50000"/>
                  </a:schemeClr>
                </a:solidFill>
                <a:latin typeface="Consolas" panose="020B0609020204030204" pitchFamily="49" charset="0"/>
                <a:cs typeface="Consolas" panose="020B0609020204030204" pitchFamily="49" charset="0"/>
              </a:rPr>
              <a:t>  &lt;title&gt;Example Feed&lt;/title&gt;</a:t>
            </a:r>
          </a:p>
          <a:p>
            <a:pPr marL="342900" lvl="1" indent="0">
              <a:spcBef>
                <a:spcPts val="0"/>
              </a:spcBef>
              <a:buNone/>
            </a:pPr>
            <a:r>
              <a:rPr lang="en-US" dirty="0">
                <a:solidFill>
                  <a:schemeClr val="bg1">
                    <a:lumMod val="50000"/>
                  </a:schemeClr>
                </a:solidFill>
                <a:latin typeface="Consolas" panose="020B0609020204030204" pitchFamily="49" charset="0"/>
                <a:cs typeface="Consolas" panose="020B0609020204030204" pitchFamily="49" charset="0"/>
              </a:rPr>
              <a:t>  &lt;link </a:t>
            </a:r>
            <a:r>
              <a:rPr lang="en-US" dirty="0" err="1">
                <a:solidFill>
                  <a:schemeClr val="bg1">
                    <a:lumMod val="50000"/>
                  </a:schemeClr>
                </a:solidFill>
                <a:latin typeface="Consolas" panose="020B0609020204030204" pitchFamily="49" charset="0"/>
                <a:cs typeface="Consolas" panose="020B0609020204030204" pitchFamily="49" charset="0"/>
              </a:rPr>
              <a:t>href</a:t>
            </a:r>
            <a:r>
              <a:rPr lang="en-US" dirty="0">
                <a:solidFill>
                  <a:schemeClr val="bg1">
                    <a:lumMod val="50000"/>
                  </a:schemeClr>
                </a:solidFill>
                <a:latin typeface="Consolas" panose="020B0609020204030204" pitchFamily="49" charset="0"/>
                <a:cs typeface="Consolas" panose="020B0609020204030204" pitchFamily="49" charset="0"/>
              </a:rPr>
              <a:t>="http://example.org/"/&gt;</a:t>
            </a:r>
          </a:p>
          <a:p>
            <a:pPr marL="342900" lvl="1" indent="0">
              <a:spcBef>
                <a:spcPts val="0"/>
              </a:spcBef>
              <a:buNone/>
            </a:pPr>
            <a:r>
              <a:rPr lang="en-US" dirty="0">
                <a:solidFill>
                  <a:schemeClr val="bg1">
                    <a:lumMod val="50000"/>
                  </a:schemeClr>
                </a:solidFill>
                <a:latin typeface="Consolas" panose="020B0609020204030204" pitchFamily="49" charset="0"/>
                <a:cs typeface="Consolas" panose="020B0609020204030204" pitchFamily="49" charset="0"/>
              </a:rPr>
              <a:t>  &lt;updated&gt;2003-12-13T18:30:02Z&lt;/updated&gt;</a:t>
            </a:r>
          </a:p>
          <a:p>
            <a:pPr marL="342900" lvl="1" indent="0">
              <a:spcBef>
                <a:spcPts val="0"/>
              </a:spcBef>
              <a:buNone/>
            </a:pPr>
            <a:r>
              <a:rPr lang="en-US" dirty="0">
                <a:solidFill>
                  <a:schemeClr val="bg1">
                    <a:lumMod val="50000"/>
                  </a:schemeClr>
                </a:solidFill>
                <a:latin typeface="Consolas" panose="020B0609020204030204" pitchFamily="49" charset="0"/>
                <a:cs typeface="Consolas" panose="020B0609020204030204" pitchFamily="49" charset="0"/>
              </a:rPr>
              <a:t>  &lt;author&gt;</a:t>
            </a:r>
          </a:p>
          <a:p>
            <a:pPr marL="342900" lvl="1" indent="0">
              <a:spcBef>
                <a:spcPts val="0"/>
              </a:spcBef>
              <a:buNone/>
            </a:pPr>
            <a:r>
              <a:rPr lang="en-US" dirty="0">
                <a:solidFill>
                  <a:schemeClr val="bg1">
                    <a:lumMod val="50000"/>
                  </a:schemeClr>
                </a:solidFill>
                <a:latin typeface="Consolas" panose="020B0609020204030204" pitchFamily="49" charset="0"/>
                <a:cs typeface="Consolas" panose="020B0609020204030204" pitchFamily="49" charset="0"/>
              </a:rPr>
              <a:t>    &lt;name&gt;John Doe&lt;/name&gt;</a:t>
            </a:r>
          </a:p>
          <a:p>
            <a:pPr marL="342900" lvl="1" indent="0">
              <a:spcBef>
                <a:spcPts val="0"/>
              </a:spcBef>
              <a:buNone/>
            </a:pPr>
            <a:r>
              <a:rPr lang="en-US" dirty="0">
                <a:solidFill>
                  <a:schemeClr val="bg1">
                    <a:lumMod val="50000"/>
                  </a:schemeClr>
                </a:solidFill>
                <a:latin typeface="Consolas" panose="020B0609020204030204" pitchFamily="49" charset="0"/>
                <a:cs typeface="Consolas" panose="020B0609020204030204" pitchFamily="49" charset="0"/>
              </a:rPr>
              <a:t>  &lt;/author&gt;</a:t>
            </a:r>
          </a:p>
          <a:p>
            <a:pPr marL="342900" lvl="1" indent="0">
              <a:spcBef>
                <a:spcPts val="0"/>
              </a:spcBef>
              <a:buNone/>
            </a:pPr>
            <a:r>
              <a:rPr lang="en-US" dirty="0">
                <a:solidFill>
                  <a:schemeClr val="bg1">
                    <a:lumMod val="50000"/>
                  </a:schemeClr>
                </a:solidFill>
                <a:latin typeface="Consolas" panose="020B0609020204030204" pitchFamily="49" charset="0"/>
                <a:cs typeface="Consolas" panose="020B0609020204030204" pitchFamily="49" charset="0"/>
              </a:rPr>
              <a:t>  &lt;id&gt;urn:uuid:60a76c80-d399-11d9-b93C-0003939e0af6&lt;/id&gt;</a:t>
            </a:r>
          </a:p>
          <a:p>
            <a:pPr marL="342900" lvl="1" indent="0">
              <a:spcBef>
                <a:spcPts val="0"/>
              </a:spcBef>
              <a:buNone/>
            </a:pPr>
            <a:r>
              <a:rPr lang="en-US" dirty="0">
                <a:solidFill>
                  <a:schemeClr val="bg1">
                    <a:lumMod val="50000"/>
                  </a:schemeClr>
                </a:solidFill>
                <a:latin typeface="Consolas" panose="020B0609020204030204" pitchFamily="49" charset="0"/>
                <a:cs typeface="Consolas" panose="020B0609020204030204" pitchFamily="49" charset="0"/>
              </a:rPr>
              <a:t>  &lt;entry&gt;</a:t>
            </a:r>
          </a:p>
          <a:p>
            <a:pPr marL="342900" lvl="1" indent="0">
              <a:spcBef>
                <a:spcPts val="0"/>
              </a:spcBef>
              <a:buNone/>
            </a:pPr>
            <a:r>
              <a:rPr lang="en-US" dirty="0">
                <a:solidFill>
                  <a:schemeClr val="bg1">
                    <a:lumMod val="50000"/>
                  </a:schemeClr>
                </a:solidFill>
                <a:latin typeface="Consolas" panose="020B0609020204030204" pitchFamily="49" charset="0"/>
                <a:cs typeface="Consolas" panose="020B0609020204030204" pitchFamily="49" charset="0"/>
              </a:rPr>
              <a:t>    &lt;title&gt;Atom-Powered Robots Run Amok&lt;/title&gt;</a:t>
            </a:r>
          </a:p>
          <a:p>
            <a:pPr marL="342900" lvl="1" indent="0">
              <a:spcBef>
                <a:spcPts val="0"/>
              </a:spcBef>
              <a:buNone/>
            </a:pPr>
            <a:r>
              <a:rPr lang="en-US" dirty="0">
                <a:solidFill>
                  <a:schemeClr val="bg1">
                    <a:lumMod val="50000"/>
                  </a:schemeClr>
                </a:solidFill>
                <a:latin typeface="Consolas" panose="020B0609020204030204" pitchFamily="49" charset="0"/>
                <a:cs typeface="Consolas" panose="020B0609020204030204" pitchFamily="49" charset="0"/>
              </a:rPr>
              <a:t>    &lt;link </a:t>
            </a:r>
            <a:r>
              <a:rPr lang="en-US" dirty="0" err="1">
                <a:solidFill>
                  <a:schemeClr val="bg1">
                    <a:lumMod val="50000"/>
                  </a:schemeClr>
                </a:solidFill>
                <a:latin typeface="Consolas" panose="020B0609020204030204" pitchFamily="49" charset="0"/>
                <a:cs typeface="Consolas" panose="020B0609020204030204" pitchFamily="49" charset="0"/>
              </a:rPr>
              <a:t>href</a:t>
            </a:r>
            <a:r>
              <a:rPr lang="en-US" dirty="0">
                <a:solidFill>
                  <a:schemeClr val="bg1">
                    <a:lumMod val="50000"/>
                  </a:schemeClr>
                </a:solidFill>
                <a:latin typeface="Consolas" panose="020B0609020204030204" pitchFamily="49" charset="0"/>
                <a:cs typeface="Consolas" panose="020B0609020204030204" pitchFamily="49" charset="0"/>
              </a:rPr>
              <a:t>="http://example.org/2003/12/13/atom03"/&gt;</a:t>
            </a:r>
          </a:p>
          <a:p>
            <a:pPr marL="342900" lvl="1" indent="0">
              <a:spcBef>
                <a:spcPts val="0"/>
              </a:spcBef>
              <a:buNone/>
            </a:pPr>
            <a:r>
              <a:rPr lang="en-US" dirty="0">
                <a:solidFill>
                  <a:schemeClr val="bg1">
                    <a:lumMod val="50000"/>
                  </a:schemeClr>
                </a:solidFill>
                <a:latin typeface="Consolas" panose="020B0609020204030204" pitchFamily="49" charset="0"/>
                <a:cs typeface="Consolas" panose="020B0609020204030204" pitchFamily="49" charset="0"/>
              </a:rPr>
              <a:t>    &lt;id&gt;urn:uuid:1225c695-cfb8-4ebb-aaaa-80da344efa6a&lt;/id&gt;</a:t>
            </a:r>
          </a:p>
          <a:p>
            <a:pPr marL="342900" lvl="1" indent="0">
              <a:spcBef>
                <a:spcPts val="0"/>
              </a:spcBef>
              <a:buNone/>
            </a:pPr>
            <a:r>
              <a:rPr lang="en-US" dirty="0">
                <a:solidFill>
                  <a:schemeClr val="bg1">
                    <a:lumMod val="50000"/>
                  </a:schemeClr>
                </a:solidFill>
                <a:latin typeface="Consolas" panose="020B0609020204030204" pitchFamily="49" charset="0"/>
                <a:cs typeface="Consolas" panose="020B0609020204030204" pitchFamily="49" charset="0"/>
              </a:rPr>
              <a:t>    &lt;updated&gt;2003-12-13T18:30:02Z&lt;/updated&gt;</a:t>
            </a:r>
          </a:p>
          <a:p>
            <a:pPr marL="342900" lvl="1" indent="0">
              <a:spcBef>
                <a:spcPts val="0"/>
              </a:spcBef>
              <a:buNone/>
            </a:pPr>
            <a:r>
              <a:rPr lang="en-US" dirty="0">
                <a:solidFill>
                  <a:schemeClr val="bg1">
                    <a:lumMod val="50000"/>
                  </a:schemeClr>
                </a:solidFill>
                <a:latin typeface="Consolas" panose="020B0609020204030204" pitchFamily="49" charset="0"/>
                <a:cs typeface="Consolas" panose="020B0609020204030204" pitchFamily="49" charset="0"/>
              </a:rPr>
              <a:t>    &lt;summary&gt;Some text.&lt;/summary&gt;</a:t>
            </a:r>
          </a:p>
          <a:p>
            <a:pPr marL="342900" lvl="1" indent="0">
              <a:spcBef>
                <a:spcPts val="0"/>
              </a:spcBef>
              <a:buNone/>
            </a:pPr>
            <a:r>
              <a:rPr lang="en-US" dirty="0">
                <a:solidFill>
                  <a:schemeClr val="bg1">
                    <a:lumMod val="50000"/>
                  </a:schemeClr>
                </a:solidFill>
                <a:latin typeface="Consolas" panose="020B0609020204030204" pitchFamily="49" charset="0"/>
                <a:cs typeface="Consolas" panose="020B0609020204030204" pitchFamily="49" charset="0"/>
              </a:rPr>
              <a:t>  &lt;/entry&gt;</a:t>
            </a:r>
          </a:p>
          <a:p>
            <a:pPr marL="342900" lvl="1" indent="0">
              <a:spcBef>
                <a:spcPts val="0"/>
              </a:spcBef>
              <a:buNone/>
            </a:pPr>
            <a:r>
              <a:rPr lang="en-US" dirty="0">
                <a:solidFill>
                  <a:schemeClr val="bg1">
                    <a:lumMod val="50000"/>
                  </a:schemeClr>
                </a:solidFill>
                <a:latin typeface="Consolas" panose="020B0609020204030204" pitchFamily="49" charset="0"/>
                <a:cs typeface="Consolas" panose="020B0609020204030204" pitchFamily="49" charset="0"/>
              </a:rPr>
              <a:t>&lt;/feed&gt; </a:t>
            </a:r>
          </a:p>
        </p:txBody>
      </p:sp>
    </p:spTree>
    <p:extLst>
      <p:ext uri="{BB962C8B-B14F-4D97-AF65-F5344CB8AC3E}">
        <p14:creationId xmlns:p14="http://schemas.microsoft.com/office/powerpoint/2010/main" val="369097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#4</a:t>
            </a:r>
          </a:p>
        </p:txBody>
      </p:sp>
      <p:sp>
        <p:nvSpPr>
          <p:cNvPr id="5" name="Text Placeholder 4"/>
          <p:cNvSpPr>
            <a:spLocks noGrp="1"/>
          </p:cNvSpPr>
          <p:nvPr>
            <p:ph type="body" sz="quarter" idx="12"/>
          </p:nvPr>
        </p:nvSpPr>
        <p:spPr>
          <a:xfrm>
            <a:off x="274639" y="4685507"/>
            <a:ext cx="8153398" cy="1829593"/>
          </a:xfrm>
        </p:spPr>
        <p:txBody>
          <a:bodyPr/>
          <a:lstStyle/>
          <a:p>
            <a:r>
              <a:rPr lang="en-US" dirty="0"/>
              <a:t>Adding Hypermedia</a:t>
            </a:r>
          </a:p>
          <a:p>
            <a:r>
              <a:rPr lang="en-US" sz="2800" dirty="0"/>
              <a:t> </a:t>
            </a:r>
          </a:p>
        </p:txBody>
      </p:sp>
    </p:spTree>
    <p:extLst>
      <p:ext uri="{BB962C8B-B14F-4D97-AF65-F5344CB8AC3E}">
        <p14:creationId xmlns:p14="http://schemas.microsoft.com/office/powerpoint/2010/main" val="143415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Layered System Constraint</a:t>
            </a:r>
          </a:p>
        </p:txBody>
      </p:sp>
      <p:sp>
        <p:nvSpPr>
          <p:cNvPr id="2" name="Rectangle 1"/>
          <p:cNvSpPr/>
          <p:nvPr/>
        </p:nvSpPr>
        <p:spPr bwMode="auto">
          <a:xfrm>
            <a:off x="388937" y="1439862"/>
            <a:ext cx="1714500" cy="4876800"/>
          </a:xfrm>
          <a:prstGeom prst="rec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0072C6">
                    <a:lumMod val="50000"/>
                  </a:srgbClr>
                </a:solidFill>
                <a:effectLst/>
                <a:uLnTx/>
                <a:uFillTx/>
                <a:latin typeface="Segoe UI"/>
                <a:ea typeface="+mn-ea"/>
                <a:cs typeface="+mn-cs"/>
              </a:rPr>
              <a:t>Client</a:t>
            </a:r>
            <a:endParaRPr kumimoji="0" lang="en-US" sz="2000" b="0" i="0" u="none" strike="noStrike" kern="1200" cap="none" spc="0" normalizeH="0" baseline="0" noProof="0" dirty="0">
              <a:ln>
                <a:noFill/>
              </a:ln>
              <a:solidFill>
                <a:srgbClr val="0072C6">
                  <a:lumMod val="50000"/>
                </a:srgbClr>
              </a:solidFill>
              <a:effectLst/>
              <a:uLnTx/>
              <a:uFillTx/>
              <a:latin typeface="Segoe UI"/>
              <a:ea typeface="+mn-ea"/>
              <a:cs typeface="+mn-cs"/>
            </a:endParaRPr>
          </a:p>
        </p:txBody>
      </p:sp>
      <p:sp>
        <p:nvSpPr>
          <p:cNvPr id="5" name="Rectangle 4"/>
          <p:cNvSpPr/>
          <p:nvPr/>
        </p:nvSpPr>
        <p:spPr bwMode="auto">
          <a:xfrm>
            <a:off x="10236203" y="1439862"/>
            <a:ext cx="1905000" cy="1524000"/>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0072C6">
                    <a:lumMod val="50000"/>
                  </a:srgbClr>
                </a:solidFill>
                <a:effectLst/>
                <a:uLnTx/>
                <a:uFillTx/>
                <a:latin typeface="Segoe UI"/>
                <a:ea typeface="+mn-ea"/>
                <a:cs typeface="+mn-cs"/>
              </a:rPr>
              <a:t>Server</a:t>
            </a:r>
            <a:endParaRPr kumimoji="0" lang="en-US" sz="5400" b="0" i="0" u="none" strike="noStrike" kern="1200" cap="none" spc="0" normalizeH="0" baseline="0" noProof="0" dirty="0">
              <a:ln>
                <a:noFill/>
              </a:ln>
              <a:solidFill>
                <a:srgbClr val="0072C6">
                  <a:lumMod val="50000"/>
                </a:srgbClr>
              </a:solidFill>
              <a:effectLst/>
              <a:uLnTx/>
              <a:uFillTx/>
              <a:latin typeface="Segoe UI"/>
              <a:ea typeface="+mn-ea"/>
              <a:cs typeface="+mn-cs"/>
            </a:endParaRPr>
          </a:p>
        </p:txBody>
      </p:sp>
      <p:sp>
        <p:nvSpPr>
          <p:cNvPr id="7" name="Right Arrow 6"/>
          <p:cNvSpPr/>
          <p:nvPr/>
        </p:nvSpPr>
        <p:spPr bwMode="auto">
          <a:xfrm>
            <a:off x="2078590" y="3544890"/>
            <a:ext cx="645023" cy="559382"/>
          </a:xfrm>
          <a:prstGeom prst="rightArrow">
            <a:avLst/>
          </a:prstGeom>
          <a:solidFill>
            <a:schemeClr val="accent1">
              <a:lumMod val="20000"/>
              <a:lumOff val="80000"/>
            </a:schemeClr>
          </a:solidFill>
          <a:ln w="3175">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p:cNvSpPr/>
          <p:nvPr/>
        </p:nvSpPr>
        <p:spPr bwMode="auto">
          <a:xfrm>
            <a:off x="10236203" y="3190875"/>
            <a:ext cx="1894330" cy="1524000"/>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0072C6">
                    <a:lumMod val="50000"/>
                  </a:srgbClr>
                </a:solidFill>
                <a:effectLst/>
                <a:uLnTx/>
                <a:uFillTx/>
                <a:latin typeface="Segoe UI"/>
                <a:ea typeface="+mn-ea"/>
                <a:cs typeface="+mn-cs"/>
              </a:rPr>
              <a:t>Server</a:t>
            </a:r>
            <a:endParaRPr kumimoji="0" lang="en-US" sz="5400" b="0" i="0" u="none" strike="noStrike" kern="1200" cap="none" spc="0" normalizeH="0" baseline="0" noProof="0" dirty="0">
              <a:ln>
                <a:noFill/>
              </a:ln>
              <a:solidFill>
                <a:srgbClr val="0072C6">
                  <a:lumMod val="50000"/>
                </a:srgbClr>
              </a:solidFill>
              <a:effectLst/>
              <a:uLnTx/>
              <a:uFillTx/>
              <a:latin typeface="Segoe UI"/>
              <a:ea typeface="+mn-ea"/>
              <a:cs typeface="+mn-cs"/>
            </a:endParaRPr>
          </a:p>
        </p:txBody>
      </p:sp>
      <p:sp>
        <p:nvSpPr>
          <p:cNvPr id="10" name="Rectangle 9"/>
          <p:cNvSpPr/>
          <p:nvPr/>
        </p:nvSpPr>
        <p:spPr bwMode="auto">
          <a:xfrm>
            <a:off x="10269873" y="4941888"/>
            <a:ext cx="1894330" cy="1524000"/>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0072C6">
                    <a:lumMod val="50000"/>
                  </a:srgbClr>
                </a:solidFill>
                <a:effectLst/>
                <a:uLnTx/>
                <a:uFillTx/>
                <a:latin typeface="Segoe UI"/>
                <a:ea typeface="+mn-ea"/>
                <a:cs typeface="+mn-cs"/>
              </a:rPr>
              <a:t>Server</a:t>
            </a:r>
            <a:endParaRPr kumimoji="0" lang="en-US" sz="5400" b="0" i="0" u="none" strike="noStrike" kern="1200" cap="none" spc="0" normalizeH="0" baseline="0" noProof="0" dirty="0">
              <a:ln>
                <a:noFill/>
              </a:ln>
              <a:solidFill>
                <a:srgbClr val="0072C6">
                  <a:lumMod val="50000"/>
                </a:srgbClr>
              </a:solidFill>
              <a:effectLst/>
              <a:uLnTx/>
              <a:uFillTx/>
              <a:latin typeface="Segoe UI"/>
              <a:ea typeface="+mn-ea"/>
              <a:cs typeface="+mn-cs"/>
            </a:endParaRPr>
          </a:p>
        </p:txBody>
      </p:sp>
      <p:sp>
        <p:nvSpPr>
          <p:cNvPr id="11" name="Rectangle 10"/>
          <p:cNvSpPr/>
          <p:nvPr/>
        </p:nvSpPr>
        <p:spPr bwMode="auto">
          <a:xfrm>
            <a:off x="2723613" y="3014080"/>
            <a:ext cx="1752600" cy="1415209"/>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72C6">
                    <a:lumMod val="50000"/>
                  </a:srgbClr>
                </a:solidFill>
                <a:effectLst/>
                <a:uLnTx/>
                <a:uFillTx/>
                <a:latin typeface="Segoe UI"/>
                <a:ea typeface="+mn-ea"/>
                <a:cs typeface="+mn-cs"/>
              </a:rPr>
              <a:t>Firewall</a:t>
            </a:r>
            <a:endParaRPr kumimoji="0" lang="en-US" sz="5400" b="0" i="0" u="none" strike="noStrike" kern="1200" cap="none" spc="0" normalizeH="0" baseline="0" noProof="0" dirty="0">
              <a:ln>
                <a:noFill/>
              </a:ln>
              <a:solidFill>
                <a:srgbClr val="0072C6">
                  <a:lumMod val="50000"/>
                </a:srgbClr>
              </a:solidFill>
              <a:effectLst/>
              <a:uLnTx/>
              <a:uFillTx/>
              <a:latin typeface="Segoe UI"/>
              <a:ea typeface="+mn-ea"/>
              <a:cs typeface="+mn-cs"/>
            </a:endParaRPr>
          </a:p>
        </p:txBody>
      </p:sp>
      <p:sp>
        <p:nvSpPr>
          <p:cNvPr id="12" name="Rectangle 11"/>
          <p:cNvSpPr/>
          <p:nvPr/>
        </p:nvSpPr>
        <p:spPr bwMode="auto">
          <a:xfrm>
            <a:off x="5140745" y="2990163"/>
            <a:ext cx="1752600" cy="1415209"/>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72C6">
                    <a:lumMod val="50000"/>
                  </a:srgbClr>
                </a:solidFill>
                <a:effectLst/>
                <a:uLnTx/>
                <a:uFillTx/>
                <a:latin typeface="Segoe UI"/>
                <a:ea typeface="+mn-ea"/>
                <a:cs typeface="+mn-cs"/>
              </a:rPr>
              <a:t>Gateway</a:t>
            </a:r>
            <a:endParaRPr kumimoji="0" lang="en-US" sz="5400" b="0" i="0" u="none" strike="noStrike" kern="1200" cap="none" spc="0" normalizeH="0" baseline="0" noProof="0" dirty="0">
              <a:ln>
                <a:noFill/>
              </a:ln>
              <a:solidFill>
                <a:srgbClr val="0072C6">
                  <a:lumMod val="50000"/>
                </a:srgbClr>
              </a:solidFill>
              <a:effectLst/>
              <a:uLnTx/>
              <a:uFillTx/>
              <a:latin typeface="Segoe UI"/>
              <a:ea typeface="+mn-ea"/>
              <a:cs typeface="+mn-cs"/>
            </a:endParaRPr>
          </a:p>
        </p:txBody>
      </p:sp>
      <p:sp>
        <p:nvSpPr>
          <p:cNvPr id="13" name="Rectangle 12"/>
          <p:cNvSpPr/>
          <p:nvPr/>
        </p:nvSpPr>
        <p:spPr bwMode="auto">
          <a:xfrm>
            <a:off x="7557877" y="3014080"/>
            <a:ext cx="1752600" cy="1415209"/>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72C6">
                    <a:lumMod val="50000"/>
                  </a:srgbClr>
                </a:solidFill>
                <a:effectLst/>
                <a:uLnTx/>
                <a:uFillTx/>
                <a:latin typeface="Segoe UI"/>
                <a:ea typeface="+mn-ea"/>
                <a:cs typeface="+mn-cs"/>
              </a:rPr>
              <a:t>Load Balancer</a:t>
            </a:r>
            <a:endParaRPr kumimoji="0" lang="en-US" sz="5400" b="0" i="0" u="none" strike="noStrike" kern="1200" cap="none" spc="0" normalizeH="0" baseline="0" noProof="0" dirty="0">
              <a:ln>
                <a:noFill/>
              </a:ln>
              <a:solidFill>
                <a:srgbClr val="0072C6">
                  <a:lumMod val="50000"/>
                </a:srgbClr>
              </a:solidFill>
              <a:effectLst/>
              <a:uLnTx/>
              <a:uFillTx/>
              <a:latin typeface="Segoe UI"/>
              <a:ea typeface="+mn-ea"/>
              <a:cs typeface="+mn-cs"/>
            </a:endParaRPr>
          </a:p>
        </p:txBody>
      </p:sp>
      <p:sp>
        <p:nvSpPr>
          <p:cNvPr id="14" name="Right Arrow 13"/>
          <p:cNvSpPr/>
          <p:nvPr/>
        </p:nvSpPr>
        <p:spPr bwMode="auto">
          <a:xfrm>
            <a:off x="4499277" y="3534956"/>
            <a:ext cx="645023" cy="559382"/>
          </a:xfrm>
          <a:prstGeom prst="rightArrow">
            <a:avLst/>
          </a:prstGeom>
          <a:solidFill>
            <a:schemeClr val="accent1">
              <a:lumMod val="20000"/>
              <a:lumOff val="80000"/>
            </a:schemeClr>
          </a:solidFill>
          <a:ln w="3175">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ight Arrow 14"/>
          <p:cNvSpPr/>
          <p:nvPr/>
        </p:nvSpPr>
        <p:spPr bwMode="auto">
          <a:xfrm>
            <a:off x="6889790" y="3534956"/>
            <a:ext cx="645023" cy="559382"/>
          </a:xfrm>
          <a:prstGeom prst="rightArrow">
            <a:avLst/>
          </a:prstGeom>
          <a:solidFill>
            <a:schemeClr val="accent1">
              <a:lumMod val="20000"/>
              <a:lumOff val="80000"/>
            </a:schemeClr>
          </a:solidFill>
          <a:ln w="3175">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ight Arrow 15"/>
          <p:cNvSpPr/>
          <p:nvPr/>
        </p:nvSpPr>
        <p:spPr bwMode="auto">
          <a:xfrm>
            <a:off x="9356360" y="3429610"/>
            <a:ext cx="879843" cy="559382"/>
          </a:xfrm>
          <a:prstGeom prst="rightArrow">
            <a:avLst/>
          </a:prstGeom>
          <a:solidFill>
            <a:schemeClr val="accent1">
              <a:lumMod val="20000"/>
              <a:lumOff val="80000"/>
            </a:schemeClr>
          </a:solidFill>
          <a:ln w="3175">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Bent Arrow 5"/>
          <p:cNvSpPr/>
          <p:nvPr/>
        </p:nvSpPr>
        <p:spPr bwMode="auto">
          <a:xfrm>
            <a:off x="9490389" y="2165571"/>
            <a:ext cx="745814" cy="1419228"/>
          </a:xfrm>
          <a:prstGeom prst="bentArrow">
            <a:avLst/>
          </a:prstGeom>
          <a:solidFill>
            <a:schemeClr val="accent1">
              <a:lumMod val="20000"/>
              <a:lumOff val="80000"/>
            </a:schemeClr>
          </a:solidFill>
          <a:ln w="3175">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Bent Arrow 17"/>
          <p:cNvSpPr/>
          <p:nvPr/>
        </p:nvSpPr>
        <p:spPr bwMode="auto">
          <a:xfrm rot="10800000" flipH="1">
            <a:off x="9490260" y="3861997"/>
            <a:ext cx="710050" cy="2137321"/>
          </a:xfrm>
          <a:prstGeom prst="bentArrow">
            <a:avLst/>
          </a:prstGeom>
          <a:solidFill>
            <a:schemeClr val="accent1">
              <a:lumMod val="20000"/>
              <a:lumOff val="80000"/>
            </a:schemeClr>
          </a:solidFill>
          <a:ln w="3175">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0953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1"/>
            <a:ext cx="11887200" cy="2657138"/>
          </a:xfrm>
        </p:spPr>
        <p:txBody>
          <a:bodyPr/>
          <a:lstStyle/>
          <a:p>
            <a:pPr>
              <a:spcBef>
                <a:spcPts val="1000"/>
              </a:spcBef>
            </a:pPr>
            <a:r>
              <a:rPr lang="en-US" dirty="0"/>
              <a:t>Client only knows the uniform interface</a:t>
            </a:r>
          </a:p>
          <a:p>
            <a:pPr>
              <a:spcBef>
                <a:spcPts val="1000"/>
              </a:spcBef>
            </a:pPr>
            <a:r>
              <a:rPr lang="en-US" dirty="0"/>
              <a:t>Separation of Concerns</a:t>
            </a:r>
          </a:p>
          <a:p>
            <a:pPr>
              <a:spcBef>
                <a:spcPts val="1000"/>
              </a:spcBef>
            </a:pPr>
            <a:r>
              <a:rPr lang="en-US" dirty="0"/>
              <a:t>Components should know only about components in the layer with which it is interacting</a:t>
            </a:r>
          </a:p>
        </p:txBody>
      </p:sp>
      <p:sp>
        <p:nvSpPr>
          <p:cNvPr id="17" name="Title 16"/>
          <p:cNvSpPr>
            <a:spLocks noGrp="1"/>
          </p:cNvSpPr>
          <p:nvPr>
            <p:ph type="title"/>
          </p:nvPr>
        </p:nvSpPr>
        <p:spPr/>
        <p:txBody>
          <a:bodyPr/>
          <a:lstStyle/>
          <a:p>
            <a:r>
              <a:rPr lang="en-US" dirty="0"/>
              <a:t>Layered System Constraint</a:t>
            </a:r>
          </a:p>
        </p:txBody>
      </p:sp>
    </p:spTree>
    <p:extLst>
      <p:ext uri="{BB962C8B-B14F-4D97-AF65-F5344CB8AC3E}">
        <p14:creationId xmlns:p14="http://schemas.microsoft.com/office/powerpoint/2010/main" val="352376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 #5</a:t>
            </a:r>
          </a:p>
        </p:txBody>
      </p:sp>
      <p:sp>
        <p:nvSpPr>
          <p:cNvPr id="5" name="Text Placeholder 4"/>
          <p:cNvSpPr>
            <a:spLocks noGrp="1"/>
          </p:cNvSpPr>
          <p:nvPr>
            <p:ph type="body" sz="quarter" idx="12"/>
          </p:nvPr>
        </p:nvSpPr>
        <p:spPr>
          <a:xfrm>
            <a:off x="274639" y="4685507"/>
            <a:ext cx="8153398" cy="1829593"/>
          </a:xfrm>
        </p:spPr>
        <p:txBody>
          <a:bodyPr/>
          <a:lstStyle/>
          <a:p>
            <a:r>
              <a:rPr lang="en-US" dirty="0"/>
              <a:t>Mashup Sample App</a:t>
            </a:r>
          </a:p>
          <a:p>
            <a:r>
              <a:rPr lang="en-US" dirty="0"/>
              <a:t>Relay Sample App</a:t>
            </a:r>
          </a:p>
          <a:p>
            <a:r>
              <a:rPr lang="en-US" sz="2800" dirty="0"/>
              <a:t> </a:t>
            </a:r>
          </a:p>
        </p:txBody>
      </p:sp>
    </p:spTree>
    <p:extLst>
      <p:ext uri="{BB962C8B-B14F-4D97-AF65-F5344CB8AC3E}">
        <p14:creationId xmlns:p14="http://schemas.microsoft.com/office/powerpoint/2010/main" val="322387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1"/>
            <a:ext cx="11887200" cy="1292662"/>
          </a:xfrm>
        </p:spPr>
        <p:txBody>
          <a:bodyPr/>
          <a:lstStyle/>
          <a:p>
            <a:pPr>
              <a:spcBef>
                <a:spcPts val="1000"/>
              </a:spcBef>
            </a:pPr>
            <a:r>
              <a:rPr lang="en-US" dirty="0"/>
              <a:t>Server could send logic (code) down to the client as a representation</a:t>
            </a:r>
          </a:p>
        </p:txBody>
      </p:sp>
      <p:sp>
        <p:nvSpPr>
          <p:cNvPr id="17" name="Title 16"/>
          <p:cNvSpPr>
            <a:spLocks noGrp="1"/>
          </p:cNvSpPr>
          <p:nvPr>
            <p:ph type="title"/>
          </p:nvPr>
        </p:nvSpPr>
        <p:spPr/>
        <p:txBody>
          <a:bodyPr/>
          <a:lstStyle/>
          <a:p>
            <a:r>
              <a:rPr lang="en-US" dirty="0"/>
              <a:t>Code-on-demand (Optional Constraint)</a:t>
            </a:r>
          </a:p>
        </p:txBody>
      </p:sp>
    </p:spTree>
    <p:extLst>
      <p:ext uri="{BB962C8B-B14F-4D97-AF65-F5344CB8AC3E}">
        <p14:creationId xmlns:p14="http://schemas.microsoft.com/office/powerpoint/2010/main" val="111609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1"/>
            <a:ext cx="11887200" cy="4575612"/>
          </a:xfrm>
        </p:spPr>
        <p:txBody>
          <a:bodyPr/>
          <a:lstStyle/>
          <a:p>
            <a:pPr>
              <a:spcBef>
                <a:spcPts val="1000"/>
              </a:spcBef>
            </a:pPr>
            <a:r>
              <a:rPr lang="en-US" dirty="0"/>
              <a:t>Understanding REST Constraints is required and will lead to a good API design</a:t>
            </a:r>
          </a:p>
          <a:p>
            <a:pPr>
              <a:spcBef>
                <a:spcPts val="1000"/>
              </a:spcBef>
            </a:pPr>
            <a:r>
              <a:rPr lang="en-US" dirty="0"/>
              <a:t>Building a stateless and scalable server is crucial</a:t>
            </a:r>
          </a:p>
          <a:p>
            <a:pPr>
              <a:spcBef>
                <a:spcPts val="1000"/>
              </a:spcBef>
            </a:pPr>
            <a:r>
              <a:rPr lang="en-US" dirty="0"/>
              <a:t>Use </a:t>
            </a:r>
            <a:r>
              <a:rPr lang="en-US" dirty="0" err="1"/>
              <a:t>ETags</a:t>
            </a:r>
            <a:r>
              <a:rPr lang="en-US" dirty="0"/>
              <a:t> whenever possible for caching</a:t>
            </a:r>
          </a:p>
          <a:p>
            <a:pPr>
              <a:spcBef>
                <a:spcPts val="1000"/>
              </a:spcBef>
            </a:pPr>
            <a:r>
              <a:rPr lang="en-US" dirty="0"/>
              <a:t>Use links wherever appropriate for self-describing messages</a:t>
            </a:r>
          </a:p>
          <a:p>
            <a:pPr>
              <a:spcBef>
                <a:spcPts val="1000"/>
              </a:spcBef>
            </a:pPr>
            <a:r>
              <a:rPr lang="en-US" dirty="0"/>
              <a:t>Be pragmatic rather than a purist. </a:t>
            </a:r>
          </a:p>
        </p:txBody>
      </p:sp>
      <p:sp>
        <p:nvSpPr>
          <p:cNvPr id="17" name="Title 16"/>
          <p:cNvSpPr>
            <a:spLocks noGrp="1"/>
          </p:cNvSpPr>
          <p:nvPr>
            <p:ph type="title"/>
          </p:nvPr>
        </p:nvSpPr>
        <p:spPr/>
        <p:txBody>
          <a:bodyPr/>
          <a:lstStyle/>
          <a:p>
            <a:r>
              <a:rPr lang="en-US" dirty="0"/>
              <a:t>REST Constraints Summary</a:t>
            </a:r>
          </a:p>
        </p:txBody>
      </p:sp>
    </p:spTree>
    <p:extLst>
      <p:ext uri="{BB962C8B-B14F-4D97-AF65-F5344CB8AC3E}">
        <p14:creationId xmlns:p14="http://schemas.microsoft.com/office/powerpoint/2010/main" val="3931842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278062"/>
            <a:ext cx="11889564" cy="917575"/>
          </a:xfrm>
        </p:spPr>
        <p:txBody>
          <a:bodyPr/>
          <a:lstStyle/>
          <a:p>
            <a:r>
              <a:rPr lang="en-US" sz="9600" dirty="0"/>
              <a:t>REST Design Patterns</a:t>
            </a:r>
          </a:p>
        </p:txBody>
      </p:sp>
    </p:spTree>
    <p:extLst>
      <p:ext uri="{BB962C8B-B14F-4D97-AF65-F5344CB8AC3E}">
        <p14:creationId xmlns:p14="http://schemas.microsoft.com/office/powerpoint/2010/main" val="18280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B_1sJZ_T5kqTXvwcsdWl.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q0zv7aF3.0KVOH7l2uCqT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B_1sJZ_T5kqTXvwcsdWl.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0zv7aF3.0KVOH7l2uCqT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B_1sJZ_T5kqTXvwcsdWl.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q0zv7aF3.0KVOH7l2uCqT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B_1sJZ_T5kqTXvwcsdWl.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0zv7aF3.0KVOH7l2uCqT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B_1sJZ_T5kqTXvwcsdWl.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q0zv7aF3.0KVOH7l2uCqT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B_1sJZ_T5kqTXvwcsdWl.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q0zv7aF3.0KVOH7l2uCqT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q0zv7aF3.0KVOH7l2uCqT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B_1sJZ_T5kqTXvwcsdWl.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q0zv7aF3.0KVOH7l2uCqT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B_1sJZ_T5kqTXvwcsdWl.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q0zv7aF3.0KVOH7l2uCqT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B_1sJZ_T5kqTXvwcsdWl.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q0zv7aF3.0KVOH7l2uCqT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B_1sJZ_T5kqTXvwcsdWl.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q0zv7aF3.0KVOH7l2uCqT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B_1sJZ_T5kqTXvwcsdWl.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B_1sJZ_T5kqTXvwcsdWl.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q0zv7aF3.0KVOH7l2uCqT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0zv7aF3.0KVOH7l2uCqT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B_1sJZ_T5kqTXvwcsdWl.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q0zv7aF3.0KVOH7l2uCqT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B_1sJZ_T5kqTXvwcsdWl.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q0zv7aF3.0KVOH7l2uCqT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B_1sJZ_T5kqTXvwcsdWl.w"/>
</p:tagLst>
</file>

<file path=ppt/theme/theme1.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 id="{23F76093-1046-4AF3-84AA-19C5D2FB0852}" vid="{1C71AE89-6A47-41A8-9720-D10C4E6044B9}"/>
    </a:ext>
  </a:extLst>
</a:theme>
</file>

<file path=ppt/theme/theme3.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4.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5.xml><?xml version="1.0" encoding="utf-8"?>
<a:theme xmlns:a="http://schemas.openxmlformats.org/drawingml/2006/main" name="2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6.xml><?xml version="1.0" encoding="utf-8"?>
<a:theme xmlns:a="http://schemas.openxmlformats.org/drawingml/2006/main" name="3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7.xml><?xml version="1.0" encoding="utf-8"?>
<a:theme xmlns:a="http://schemas.openxmlformats.org/drawingml/2006/main" name="4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8.xml><?xml version="1.0" encoding="utf-8"?>
<a:theme xmlns:a="http://schemas.openxmlformats.org/drawingml/2006/main" name="5-30551_TR19_BO_CT_Template">
  <a:themeElements>
    <a:clrScheme name="TR19 - BO">
      <a:dk1>
        <a:srgbClr val="505050"/>
      </a:dk1>
      <a:lt1>
        <a:srgbClr val="FFFFFF"/>
      </a:lt1>
      <a:dk2>
        <a:srgbClr val="0072C6"/>
      </a:dk2>
      <a:lt2>
        <a:srgbClr val="D2D2D2"/>
      </a:lt2>
      <a:accent1>
        <a:srgbClr val="DC3C00"/>
      </a:accent1>
      <a:accent2>
        <a:srgbClr val="0072C6"/>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BO_CT_Template.potx" id="{EAA3FF4C-E82D-4FDD-A404-389C1EC671AE}" vid="{9637E3F3-86C2-4605-B07F-BC785CCDAE1B}"/>
    </a:ext>
  </a:extLst>
</a:theme>
</file>

<file path=ppt/theme/theme9.xml><?xml version="1.0" encoding="utf-8"?>
<a:theme xmlns:a="http://schemas.openxmlformats.org/drawingml/2006/main" name="1_WPC2010_breakout_arcguide[1]">
  <a:themeElements>
    <a:clrScheme name="MCS">
      <a:dk1>
        <a:srgbClr val="595959"/>
      </a:dk1>
      <a:lt1>
        <a:srgbClr val="FFFFFF"/>
      </a:lt1>
      <a:dk2>
        <a:srgbClr val="0070C0"/>
      </a:dk2>
      <a:lt2>
        <a:srgbClr val="DDDDDD"/>
      </a:lt2>
      <a:accent1>
        <a:srgbClr val="5191CD"/>
      </a:accent1>
      <a:accent2>
        <a:srgbClr val="2D86E7"/>
      </a:accent2>
      <a:accent3>
        <a:srgbClr val="A4D7F4"/>
      </a:accent3>
      <a:accent4>
        <a:srgbClr val="7AA23A"/>
      </a:accent4>
      <a:accent5>
        <a:srgbClr val="FFC211"/>
      </a:accent5>
      <a:accent6>
        <a:srgbClr val="C94409"/>
      </a:accent6>
      <a:hlink>
        <a:srgbClr val="5191CD"/>
      </a:hlink>
      <a:folHlink>
        <a:srgbClr val="595959"/>
      </a:folHlink>
    </a:clrScheme>
    <a:fontScheme name="MCS">
      <a:majorFont>
        <a:latin typeface="Segoe Light"/>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marL="0" marR="0" indent="0" algn="l" defTabSz="914363" rtl="0" eaLnBrk="1" fontAlgn="auto" latinLnBrk="0" hangingPunct="1">
          <a:lnSpc>
            <a:spcPct val="100000"/>
          </a:lnSpc>
          <a:spcBef>
            <a:spcPct val="0"/>
          </a:spcBef>
          <a:spcAft>
            <a:spcPts val="0"/>
          </a:spcAft>
          <a:buClrTx/>
          <a:buSzTx/>
          <a:buFontTx/>
          <a:buNone/>
          <a:tabLst/>
          <a:defRPr kumimoji="0" sz="1600" b="0" i="0" u="none" strike="noStrike" kern="1200" cap="none" spc="0" normalizeH="0" baseline="0" noProof="0" dirty="0" smtClean="0">
            <a:ln w="3175">
              <a:noFill/>
            </a:ln>
            <a:solidFill>
              <a:schemeClr val="bg1"/>
            </a:solidFill>
            <a:effectLst/>
            <a:uLnTx/>
            <a:uFillTx/>
            <a:latin typeface="Segoe UI Light" pitchFamily="34" charset="0"/>
            <a:ea typeface="Verdana" pitchFamily="34" charset="0"/>
            <a:cs typeface="Verdana" pitchFamily="34" charset="0"/>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2" ma:contentTypeDescription="" ma:contentTypeScope="" ma:versionID="8add498658ef06bbcf3bc1f2c97d938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a14070d067e341e7ddc7e27ecc4a2d88"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element ref="ns3:NumberofDownloa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NumberofDownloads" ma:index="40" nillable="true" ma:displayName="NumberofDownloads" ma:internalName="NumberofDownload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d12e2661e9634d9aa98bbb375f31aced>
    <Event_x0020_Start_x0020_Date xmlns="01c77077-aee4-4b5f-bd4e-9cd40a6fff29">2016-07-25T07:00:00+00:00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iaa5f83406f94009a0f6a3e890699ff7>
    <External_x0020_Speaker xmlns="01c77077-aee4-4b5f-bd4e-9cd40a6fff29">Louis Berman; Mark Scurrell</External_x0020_Speaker>
    <m6878b9dd7994da4ba144f95347d99c6 xmlns="01c77077-aee4-4b5f-bd4e-9cd40a6fff29">
      <Terms xmlns="http://schemas.microsoft.com/office/infopath/2007/PartnerControls"/>
    </m6878b9dd7994da4ba144f95347d99c6>
    <Presentation_x0020_Date xmlns="01c77077-aee4-4b5f-bd4e-9cd40a6fff29">2016-07-26T07:00:00+00:00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mb2e01f7e2d8413988e28e59aa226eec>
    <MS_x0020_Content_x0020_Owner xmlns="01c77077-aee4-4b5f-bd4e-9cd40a6fff29">
      <UserInfo>
        <DisplayName/>
        <AccountId xsi:nil="true"/>
        <AccountType/>
      </UserInfo>
    </MS_x0020_Content_x0020_Owner>
    <Session_x0020_Code xmlns="01c77077-aee4-4b5f-bd4e-9cd40a6fff29">AZR302</Session_x0020_Code>
    <Event_x0020_End_x0020_Date xmlns="01c77077-aee4-4b5f-bd4e-9cd40a6fff29">2016-07-29T07:00:00+00:00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23</TermName>
          <TermId xmlns="http://schemas.microsoft.com/office/infopath/2007/PartnerControls">c09d5ec5-2933-44ea-a749-1cb568168204</TermId>
        </TermInfo>
      </Terms>
    </TaxKeywordTaxHTField>
    <TaxCatchAll xmlns="230e9df3-be65-4c73-a93b-d1236ebd677e">
      <Value>166</Value>
      <Value>53</Value>
      <Value>52</Value>
      <Value>51</Value>
    </TaxCatchAll>
    <NumberofDownloads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6ACC50-8F95-49B3-AB6F-6DC6481BB9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http://schemas.openxmlformats.org/package/2006/metadata/core-properties"/>
    <ds:schemaRef ds:uri="http://purl.org/dc/terms/"/>
    <ds:schemaRef ds:uri="http://schemas.microsoft.com/office/infopath/2007/PartnerControls"/>
    <ds:schemaRef ds:uri="http://purl.org/dc/dcmitype/"/>
    <ds:schemaRef ds:uri="8ff673fc-3231-4e3a-893b-6d7f7cd32766"/>
    <ds:schemaRef ds:uri="http://purl.org/dc/elements/1.1/"/>
    <ds:schemaRef ds:uri="http://schemas.microsoft.com/office/2006/documentManagement/types"/>
    <ds:schemaRef ds:uri="01c77077-aee4-4b5f-bd4e-9cd40a6fff29"/>
    <ds:schemaRef ds:uri="http://schemas.microsoft.com/sharepoint/v3"/>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TR23_BO_CT_Template</Template>
  <TotalTime>11324</TotalTime>
  <Words>33249</Words>
  <Application>Microsoft Office PowerPoint</Application>
  <PresentationFormat>Custom</PresentationFormat>
  <Paragraphs>2262</Paragraphs>
  <Slides>188</Slides>
  <Notes>188</Notes>
  <HiddenSlides>19</HiddenSlides>
  <MMClips>0</MMClips>
  <ScaleCrop>false</ScaleCrop>
  <HeadingPairs>
    <vt:vector size="8" baseType="variant">
      <vt:variant>
        <vt:lpstr>Fonts Used</vt:lpstr>
      </vt:variant>
      <vt:variant>
        <vt:i4>13</vt:i4>
      </vt:variant>
      <vt:variant>
        <vt:lpstr>Theme</vt:lpstr>
      </vt:variant>
      <vt:variant>
        <vt:i4>9</vt:i4>
      </vt:variant>
      <vt:variant>
        <vt:lpstr>Embedded OLE Servers</vt:lpstr>
      </vt:variant>
      <vt:variant>
        <vt:i4>1</vt:i4>
      </vt:variant>
      <vt:variant>
        <vt:lpstr>Slide Titles</vt:lpstr>
      </vt:variant>
      <vt:variant>
        <vt:i4>188</vt:i4>
      </vt:variant>
    </vt:vector>
  </HeadingPairs>
  <TitlesOfParts>
    <vt:vector size="211" baseType="lpstr">
      <vt:lpstr>Arial</vt:lpstr>
      <vt:lpstr>Consolas</vt:lpstr>
      <vt:lpstr>Roboto Light</vt:lpstr>
      <vt:lpstr>Segoe</vt:lpstr>
      <vt:lpstr>Segoe Print</vt:lpstr>
      <vt:lpstr>Segoe Pro</vt:lpstr>
      <vt:lpstr>Segoe Pro Light</vt:lpstr>
      <vt:lpstr>Segoe Semibold</vt:lpstr>
      <vt:lpstr>Segoe UI</vt:lpstr>
      <vt:lpstr>Segoe UI Black</vt:lpstr>
      <vt:lpstr>Segoe UI Light</vt:lpstr>
      <vt:lpstr>Verdana</vt:lpstr>
      <vt:lpstr>Wingdings</vt:lpstr>
      <vt:lpstr>5-50033_TR23_BO_CT_Template</vt:lpstr>
      <vt:lpstr>1_5-50033_TR23_BO_CT_Template</vt:lpstr>
      <vt:lpstr>Windows Azure</vt:lpstr>
      <vt:lpstr>5-30721_Build_2016_Template_Light</vt:lpstr>
      <vt:lpstr>2_5-50033_TR23_BO_CT_Template</vt:lpstr>
      <vt:lpstr>3_5-50033_TR23_BO_CT_Template</vt:lpstr>
      <vt:lpstr>4_5-50033_TR23_BO_CT_Template</vt:lpstr>
      <vt:lpstr>5-30551_TR19_BO_CT_Template</vt:lpstr>
      <vt:lpstr>1_WPC2010_breakout_arcguide[1]</vt:lpstr>
      <vt:lpstr>think-cell Slide</vt:lpstr>
      <vt:lpstr>REST API Design</vt:lpstr>
      <vt:lpstr>What is a REST API?</vt:lpstr>
      <vt:lpstr>What is a REST API?</vt:lpstr>
      <vt:lpstr>REST API Concepts </vt:lpstr>
      <vt:lpstr>REST Architectural Constraints</vt:lpstr>
      <vt:lpstr>REST Architectural Constraints</vt:lpstr>
      <vt:lpstr>REST Architectural Constraints</vt:lpstr>
      <vt:lpstr>REST Architectural Constraints</vt:lpstr>
      <vt:lpstr>Constraints for a uniform interface</vt:lpstr>
      <vt:lpstr>What is the difference between a REST and Web API? What makes it RESTful?</vt:lpstr>
      <vt:lpstr>What is the difference between a REST and Web API? What makes it RESTful?</vt:lpstr>
      <vt:lpstr>What is the difference between a REST and Web API? What makes it RESTful?</vt:lpstr>
      <vt:lpstr>What are all of the REST API request types?</vt:lpstr>
      <vt:lpstr>What are all of the REST API request types?</vt:lpstr>
      <vt:lpstr>What are all of the REST API request types?</vt:lpstr>
      <vt:lpstr>What are REST APIs used for?</vt:lpstr>
      <vt:lpstr>What are REST APIs used for?</vt:lpstr>
      <vt:lpstr>What are naming conventions for REST APIs?</vt:lpstr>
      <vt:lpstr>What are naming conventions for REST APIs?</vt:lpstr>
      <vt:lpstr>What are naming conventions for REST API paths?</vt:lpstr>
      <vt:lpstr>What are naming conventions for REST API paths?</vt:lpstr>
      <vt:lpstr>How do I create a REST API?</vt:lpstr>
      <vt:lpstr>How do I create a REST API?</vt:lpstr>
      <vt:lpstr>How do I create a REST API in MVC?</vt:lpstr>
      <vt:lpstr>How do I create a REST API in MVC?</vt:lpstr>
      <vt:lpstr>How do I create a REST API in MVP Web Forms?</vt:lpstr>
      <vt:lpstr>How do I create a REST API in MVP Web Forms?</vt:lpstr>
      <vt:lpstr>How do I create a REST API in Web Forms?</vt:lpstr>
      <vt:lpstr>How do I create a REST API in Web Forms?</vt:lpstr>
      <vt:lpstr>Demo</vt:lpstr>
      <vt:lpstr>Building REST APIs</vt:lpstr>
      <vt:lpstr>Objectives</vt:lpstr>
      <vt:lpstr>Why build REST APIs?</vt:lpstr>
      <vt:lpstr>Why build REST APIs?</vt:lpstr>
      <vt:lpstr>Origins</vt:lpstr>
      <vt:lpstr>Benefits of REST</vt:lpstr>
      <vt:lpstr>How do you define it?</vt:lpstr>
      <vt:lpstr>What is !REST?</vt:lpstr>
      <vt:lpstr>Compare REST and RPC</vt:lpstr>
      <vt:lpstr>What about HTTP?</vt:lpstr>
      <vt:lpstr>What is REST?</vt:lpstr>
      <vt:lpstr>Basic Concepts</vt:lpstr>
      <vt:lpstr>What is a Resource?</vt:lpstr>
      <vt:lpstr>What is a Resource?</vt:lpstr>
      <vt:lpstr>Resource Identifier</vt:lpstr>
      <vt:lpstr>Resource Identifier</vt:lpstr>
      <vt:lpstr>Representation</vt:lpstr>
      <vt:lpstr>REST Data Elements</vt:lpstr>
      <vt:lpstr>Quiz</vt:lpstr>
      <vt:lpstr>Demo #1</vt:lpstr>
      <vt:lpstr>Richardson's Maturity Model</vt:lpstr>
      <vt:lpstr>So, how do we get there?</vt:lpstr>
      <vt:lpstr>8 Fallacies of Distributed Computing</vt:lpstr>
      <vt:lpstr>REST Constraints</vt:lpstr>
      <vt:lpstr>Client-Server Constraint</vt:lpstr>
      <vt:lpstr>Client-Server Constraint</vt:lpstr>
      <vt:lpstr>Stateless Constraint</vt:lpstr>
      <vt:lpstr>Stateless Constraint</vt:lpstr>
      <vt:lpstr>Self-descriptive Message - HOW</vt:lpstr>
      <vt:lpstr>Self-descriptive Message - WHO</vt:lpstr>
      <vt:lpstr>Self-descriptive Message - WHAT</vt:lpstr>
      <vt:lpstr>Self-descriptive Message - WHEN</vt:lpstr>
      <vt:lpstr>Cacheable Constraint</vt:lpstr>
      <vt:lpstr>ETags</vt:lpstr>
      <vt:lpstr>ETags</vt:lpstr>
      <vt:lpstr>Demo #2</vt:lpstr>
      <vt:lpstr>Uniform Interface Constraint</vt:lpstr>
      <vt:lpstr>Guiding Principles of the Uniform Interface</vt:lpstr>
      <vt:lpstr>Library Example</vt:lpstr>
      <vt:lpstr>Identification of Resources</vt:lpstr>
      <vt:lpstr>Manipulation of Resources</vt:lpstr>
      <vt:lpstr>Map resources to HTTP</vt:lpstr>
      <vt:lpstr>HATEOAS</vt:lpstr>
      <vt:lpstr>Demo #3</vt:lpstr>
      <vt:lpstr>Lab Steps - Installation</vt:lpstr>
      <vt:lpstr>Lab Steps – Project Setup</vt:lpstr>
      <vt:lpstr>Lab Steps – Hello world</vt:lpstr>
      <vt:lpstr>Lab Steps – Add the Model</vt:lpstr>
      <vt:lpstr>Lab Steps – Add the Model</vt:lpstr>
      <vt:lpstr>Lab Steps – Add Routing</vt:lpstr>
      <vt:lpstr>Lab Steps – Add Controller</vt:lpstr>
      <vt:lpstr>Lab Steps – Add Routing for specific book </vt:lpstr>
      <vt:lpstr>Hypermedia</vt:lpstr>
      <vt:lpstr>Hypermedia Controls</vt:lpstr>
      <vt:lpstr>Hypermedia Controls</vt:lpstr>
      <vt:lpstr>Hypermedia Links</vt:lpstr>
      <vt:lpstr>Common HATEOAS Links</vt:lpstr>
      <vt:lpstr>Links</vt:lpstr>
      <vt:lpstr>Links</vt:lpstr>
      <vt:lpstr>HAL</vt:lpstr>
      <vt:lpstr>Collection+JSON</vt:lpstr>
      <vt:lpstr>ATOM</vt:lpstr>
      <vt:lpstr>Demo #4</vt:lpstr>
      <vt:lpstr>Layered System Constraint</vt:lpstr>
      <vt:lpstr>Layered System Constraint</vt:lpstr>
      <vt:lpstr>Demo #5</vt:lpstr>
      <vt:lpstr>Code-on-demand (Optional Constraint)</vt:lpstr>
      <vt:lpstr>REST Constraints Summary</vt:lpstr>
      <vt:lpstr>REST Design Patterns</vt:lpstr>
      <vt:lpstr>URI Structure</vt:lpstr>
      <vt:lpstr>URI Design</vt:lpstr>
      <vt:lpstr>URI Design</vt:lpstr>
      <vt:lpstr>URI Design</vt:lpstr>
      <vt:lpstr>Verbs</vt:lpstr>
      <vt:lpstr>Verbs</vt:lpstr>
      <vt:lpstr>Verbs</vt:lpstr>
      <vt:lpstr>Verbs</vt:lpstr>
      <vt:lpstr>Verbs</vt:lpstr>
      <vt:lpstr>HTTP Status Code Categories</vt:lpstr>
      <vt:lpstr>HTTP 2xx Status Codes</vt:lpstr>
      <vt:lpstr>HTTP 3xx Status Codes</vt:lpstr>
      <vt:lpstr>HTTP 4xx Status Codes</vt:lpstr>
      <vt:lpstr>HTTP 5xx Status Codes</vt:lpstr>
      <vt:lpstr>PUT or POST to create a new resource?</vt:lpstr>
      <vt:lpstr>Hypermedia</vt:lpstr>
      <vt:lpstr>REST Antipatterns</vt:lpstr>
      <vt:lpstr>Services define methods</vt:lpstr>
      <vt:lpstr>Using GET for everything</vt:lpstr>
      <vt:lpstr>Using POST for everything</vt:lpstr>
      <vt:lpstr>Versioning</vt:lpstr>
      <vt:lpstr>Versioning</vt:lpstr>
      <vt:lpstr>The Right way?</vt:lpstr>
      <vt:lpstr>When to Version?</vt:lpstr>
      <vt:lpstr>Versioning Examples</vt:lpstr>
      <vt:lpstr>URI Parameter Versioning Pattern</vt:lpstr>
      <vt:lpstr>URI Parameter Versioning Pattern</vt:lpstr>
      <vt:lpstr>Demo #6</vt:lpstr>
      <vt:lpstr>Query String Versioning Pattern</vt:lpstr>
      <vt:lpstr>Query String Versioning Pattern</vt:lpstr>
      <vt:lpstr>Accept Header Parameter Pattern</vt:lpstr>
      <vt:lpstr>Accept Header Custom MIME Type</vt:lpstr>
      <vt:lpstr>Accept Header Versioning Pattern</vt:lpstr>
      <vt:lpstr>Custom Header Versioning Pattern</vt:lpstr>
      <vt:lpstr>Custom Header Versioning Pattern</vt:lpstr>
      <vt:lpstr>Demo #7</vt:lpstr>
      <vt:lpstr>Final thoughts on versioning</vt:lpstr>
      <vt:lpstr>Tools</vt:lpstr>
      <vt:lpstr>cURL</vt:lpstr>
      <vt:lpstr>POSTMAN</vt:lpstr>
      <vt:lpstr>Apiary Blueprint</vt:lpstr>
      <vt:lpstr>RAML</vt:lpstr>
      <vt:lpstr>Swagger</vt:lpstr>
      <vt:lpstr>Logging</vt:lpstr>
      <vt:lpstr>Instrumentation and Analytics</vt:lpstr>
      <vt:lpstr>API Management</vt:lpstr>
      <vt:lpstr>JavaScript Client</vt:lpstr>
      <vt:lpstr>Calling REST API from JavaScript</vt:lpstr>
      <vt:lpstr>Calling REST API from jQuery</vt:lpstr>
      <vt:lpstr>Angular – compared to other frameworks</vt:lpstr>
      <vt:lpstr>Angular – Hello World</vt:lpstr>
      <vt:lpstr>Angular Data-binding</vt:lpstr>
      <vt:lpstr>Angular $scope</vt:lpstr>
      <vt:lpstr>Angular using "Controller As"</vt:lpstr>
      <vt:lpstr>$resource</vt:lpstr>
      <vt:lpstr>Restangular</vt:lpstr>
      <vt:lpstr>Demo #8</vt:lpstr>
      <vt:lpstr>Restangular steps</vt:lpstr>
      <vt:lpstr>Create Angular module</vt:lpstr>
      <vt:lpstr>What is OData?</vt:lpstr>
      <vt:lpstr>OData with ASP.NET Web API</vt:lpstr>
      <vt:lpstr>Calling from Angular</vt:lpstr>
      <vt:lpstr>Performance and Security Considerations</vt:lpstr>
      <vt:lpstr>OData not OMG Data!</vt:lpstr>
      <vt:lpstr>Web API/OData Partnership</vt:lpstr>
      <vt:lpstr>Basic Usage…</vt:lpstr>
      <vt:lpstr>Two Easy Steps…</vt:lpstr>
      <vt:lpstr>Demo #9</vt:lpstr>
      <vt:lpstr>More Power</vt:lpstr>
      <vt:lpstr>PowerPoint Presentation</vt:lpstr>
      <vt:lpstr>What is a Web API?</vt:lpstr>
      <vt:lpstr>Relationships</vt:lpstr>
      <vt:lpstr>REST Architectural Elements</vt:lpstr>
      <vt:lpstr>REST Architectural Elements</vt:lpstr>
      <vt:lpstr>OData Provides a Map</vt:lpstr>
      <vt:lpstr>PowerPoint Presentation</vt:lpstr>
      <vt:lpstr>Three Easy Steps…</vt:lpstr>
      <vt:lpstr>Demo #2</vt:lpstr>
      <vt:lpstr>OData to the Rescue</vt:lpstr>
      <vt:lpstr>Demo #3</vt:lpstr>
      <vt:lpstr>OData Attribute Routing</vt:lpstr>
      <vt:lpstr>Demo #4</vt:lpstr>
      <vt:lpstr>OData Functions</vt:lpstr>
      <vt:lpstr>Demo #5</vt:lpstr>
      <vt:lpstr>Model Aliasing</vt:lpstr>
      <vt:lpstr>Demo #6</vt:lpstr>
      <vt:lpstr>Query Restriction</vt:lpstr>
      <vt:lpstr>Demo #7</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RESTful APIs</dc:title>
  <dc:subject>&lt;Speech title here&gt;</dc:subject>
  <dc:creator>Crystal Tenn</dc:creator>
  <cp:keywords>TechReady 23</cp:keywords>
  <dc:description>Template: Mitchell Derrey, Silverfox Productions_x000d_
Formatting: _x000d_
Audience Type:</dc:description>
  <cp:lastModifiedBy>Crystal Tenn</cp:lastModifiedBy>
  <cp:revision>252</cp:revision>
  <dcterms:created xsi:type="dcterms:W3CDTF">2016-07-14T18:09:02Z</dcterms:created>
  <dcterms:modified xsi:type="dcterms:W3CDTF">2017-10-01T16:44:10Z</dcterms:modified>
  <cp:category>TechReady 23</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166;#TechReady 23|c09d5ec5-2933-44ea-a749-1cb568168204</vt:lpwstr>
  </property>
  <property fmtid="{D5CDD505-2E9C-101B-9397-08002B2CF9AE}" pid="12" name="Audience1">
    <vt:lpwstr/>
  </property>
  <property fmtid="{D5CDD505-2E9C-101B-9397-08002B2CF9AE}" pid="13" name="Event Name">
    <vt:lpwstr>51;#TechReady|ebdf1b7d-d34f-4ccf-ac45-ca5a756d5c65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crtenn@microsoft.com</vt:lpwstr>
  </property>
  <property fmtid="{D5CDD505-2E9C-101B-9397-08002B2CF9AE}" pid="18" name="MSIP_Label_f42aa342-8706-4288-bd11-ebb85995028c_SetDate">
    <vt:lpwstr>2017-10-01T12:44:08.0879394-04:00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